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80" r:id="rId5"/>
    <p:sldId id="365" r:id="rId6"/>
    <p:sldId id="258" r:id="rId7"/>
    <p:sldId id="257" r:id="rId8"/>
    <p:sldId id="259" r:id="rId9"/>
    <p:sldId id="261" r:id="rId10"/>
    <p:sldId id="260" r:id="rId11"/>
    <p:sldId id="264" r:id="rId12"/>
    <p:sldId id="366" r:id="rId13"/>
    <p:sldId id="281" r:id="rId14"/>
    <p:sldId id="282" r:id="rId15"/>
    <p:sldId id="372" r:id="rId16"/>
    <p:sldId id="373" r:id="rId17"/>
    <p:sldId id="286" r:id="rId18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8"/>
    <a:srgbClr val="B50043"/>
    <a:srgbClr val="9FD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785"/>
    <p:restoredTop sz="96327"/>
  </p:normalViewPr>
  <p:slideViewPr>
    <p:cSldViewPr snapToGrid="0" snapToObjects="1">
      <p:cViewPr varScale="1">
        <p:scale>
          <a:sx n="71" d="100"/>
          <a:sy n="71" d="100"/>
        </p:scale>
        <p:origin x="192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4E24-977F-AD4D-A32B-A578905A7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889C6-5681-494F-BED0-10C4D17EA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0C494-43DD-704B-BBC3-89C6D7C4A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E9F806-FDDB-EF40-81F9-72783CA8CC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7145E-0292-1A46-8111-6424F94718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78DDA-A3BD-C040-AAE8-6D28628A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75116A-7086-D74A-925E-F88CD8A36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3E39E-1BEE-2243-9300-672667E49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5200"/>
            <a:ext cx="3932237" cy="3633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2478F-0EE3-D94B-B210-28D503C3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19DFF-4575-074D-AA23-92B0785E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C3169-8F0D-B44E-B3B7-953FF3C3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7145E-0292-1A46-8111-6424F94718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9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5CFE-7998-7447-95F4-73DC9CF8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B6445-2AF3-444F-8E44-3C669B4F7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3395F-69EE-6744-AE41-0BBC63E8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5A3C8-F6F3-EA48-B882-CE94B9D7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0C61E-B274-944E-8887-B8B3807C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7145E-0292-1A46-8111-6424F94718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58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77F9B-0812-654E-9E73-3BC568510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9ED53-C8DF-D945-B487-A85E7A9D1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CAE53-4C4D-B541-8B1E-61DF4B32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84E1D-2C20-A641-BCF1-38E7C113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35286-DB46-A84A-9A60-09465128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7145E-0292-1A46-8111-6424F94718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8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D690AC-59E5-1241-BF9F-B4A6F916E058}"/>
              </a:ext>
            </a:extLst>
          </p:cNvPr>
          <p:cNvSpPr/>
          <p:nvPr userDrawn="1"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3F83B1AB-CC54-524E-AA71-7C35F46267D3}"/>
              </a:ext>
            </a:extLst>
          </p:cNvPr>
          <p:cNvSpPr/>
          <p:nvPr userDrawn="1"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FDD4E9-112A-F546-B1AD-BBD77DBDE51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99325" y="984366"/>
            <a:ext cx="9769770" cy="639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071291-FD07-8143-9E37-23F387E8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25" y="1966567"/>
            <a:ext cx="10515600" cy="4351338"/>
          </a:xfrm>
        </p:spPr>
        <p:txBody>
          <a:bodyPr/>
          <a:lstStyle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FF7604-0791-664B-A49B-998A3E5DBE7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143F6F-D06C-254D-9836-28B6647C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7145E-0292-1A46-8111-6424F94718A9}" type="slidenum"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46A64-9B97-0226-0B72-296B92B5D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47221" y="678632"/>
            <a:ext cx="1823608" cy="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4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EDDB3E-7F51-160D-8133-32DC0EFFC9A0}"/>
              </a:ext>
            </a:extLst>
          </p:cNvPr>
          <p:cNvSpPr/>
          <p:nvPr userDrawn="1"/>
        </p:nvSpPr>
        <p:spPr>
          <a:xfrm>
            <a:off x="9762067" y="426720"/>
            <a:ext cx="2033693" cy="909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8DD0B-A0C0-444A-BE19-48DF9FA6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45D0A-EA95-184B-B32C-FE1397D26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61953-7144-3E4E-A5D9-FB7FFBC5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772007-A8AB-0543-B2AA-E1E14538F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7145E-0292-1A46-8111-6424F94718A9}" type="slidenum">
              <a:t>‹#›</a:t>
            </a:fld>
            <a:endParaRPr 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767014E-ACF5-337F-9FB7-CFC6EA1EFBF3}"/>
              </a:ext>
            </a:extLst>
          </p:cNvPr>
          <p:cNvSpPr/>
          <p:nvPr userDrawn="1"/>
        </p:nvSpPr>
        <p:spPr>
          <a:xfrm>
            <a:off x="-42532" y="6007700"/>
            <a:ext cx="12234532" cy="850300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068B8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91B9073-DE71-37F8-BED2-A4888156C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2067" y="6253976"/>
            <a:ext cx="1686909" cy="5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6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8DD0B-A0C0-444A-BE19-48DF9FA6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45D0A-EA95-184B-B32C-FE1397D26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61953-7144-3E4E-A5D9-FB7FFBC5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772007-A8AB-0543-B2AA-E1E14538F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7145E-0292-1A46-8111-6424F94718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0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F0A91-2D7E-3643-A1CA-60EB4059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DFC54-0F21-F642-A06C-729F49FFC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FE2086-7B8F-6D44-AB10-AD560E75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DF983A-7219-0C4A-ADE9-2DA8E89E6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7145E-0292-1A46-8111-6424F94718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6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E9A4-4B2A-1445-A960-6ED5020F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DCEF6-96F0-874D-B510-B57E86DBC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58665-AB06-F842-B9A6-79D57703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3926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CC2E-7898-2648-9F2D-238DC780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8D531-3E96-F64E-8540-95E1F9470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BFABA-F8B4-F946-994D-C7FB7CB77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DB424-DF21-114D-8B7D-DD5904748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935918-9DD0-A64D-A78C-F879EC2D3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98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1EF45-8CF7-634F-8161-4A31038C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19752"/>
            <a:ext cx="9514840" cy="709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13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EB2-1F5D-964B-A53B-5A1B6A93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93EB5-5E8F-1C45-AE41-6E07989ED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DF447-36AD-5B4C-BAE6-D4FED195B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2720"/>
            <a:ext cx="3932237" cy="31562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60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FA26CC-2CF0-5A44-A5E4-82A23F18B75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39434-DE9A-DF4C-B7D9-7AB46637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1440"/>
            <a:ext cx="9514840" cy="709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06B2C-CCF2-4C4E-B352-B164DF4C9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91A4B-C4E7-6A43-B74B-266C2DDF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2365-F46A-B147-A3B1-8919EA36EE20}" type="datetimeFigureOut">
              <a:t>4/1/25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D175C-F3D2-7A41-9B61-44A8DDCB1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145E-0292-1A46-8111-6424F94718A9}" type="slidenum"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D4ABA-4BB9-A941-B55D-6635682A806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9847221" y="678632"/>
            <a:ext cx="1823608" cy="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3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0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jpeg"/><Relationship Id="rId7" Type="http://schemas.openxmlformats.org/officeDocument/2006/relationships/image" Target="../media/image30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D85446D-EFCB-3ABC-0723-43C87B9E3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963" y="3326160"/>
            <a:ext cx="4322073" cy="1350267"/>
          </a:xfr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BF95F01-0795-EA48-9C2D-63FC19BE390A}"/>
              </a:ext>
            </a:extLst>
          </p:cNvPr>
          <p:cNvSpPr txBox="1">
            <a:spLocks/>
          </p:cNvSpPr>
          <p:nvPr/>
        </p:nvSpPr>
        <p:spPr>
          <a:xfrm>
            <a:off x="429053" y="1369742"/>
            <a:ext cx="11097534" cy="2608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Building Energy Efficiency: </a:t>
            </a:r>
            <a:br>
              <a:rPr lang="en-US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Taking Stock of Policy and Practice </a:t>
            </a:r>
            <a:br>
              <a:rPr lang="en-US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Asia and the Pacific</a:t>
            </a:r>
            <a:endParaRPr lang="en-US" dirty="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0A22B4-40A2-744F-AB5A-8E7138AF2095}"/>
              </a:ext>
            </a:extLst>
          </p:cNvPr>
          <p:cNvSpPr/>
          <p:nvPr/>
        </p:nvSpPr>
        <p:spPr>
          <a:xfrm>
            <a:off x="430701" y="4810395"/>
            <a:ext cx="34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Ms. Kimberly Roseberry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94A011-AB28-9A47-B816-64855B09606D}"/>
              </a:ext>
            </a:extLst>
          </p:cNvPr>
          <p:cNvSpPr/>
          <p:nvPr/>
        </p:nvSpPr>
        <p:spPr>
          <a:xfrm>
            <a:off x="429175" y="5180482"/>
            <a:ext cx="876954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Roboto"/>
                <a:ea typeface="Roboto"/>
                <a:cs typeface="Roboto" panose="02000000000000000000" pitchFamily="2" charset="0"/>
              </a:rPr>
              <a:t>Economic Affairs Officer, Energy Division, ESCAP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A8A8F3-3784-0243-A874-1F7C767E5F1B}"/>
              </a:ext>
            </a:extLst>
          </p:cNvPr>
          <p:cNvCxnSpPr/>
          <p:nvPr/>
        </p:nvCxnSpPr>
        <p:spPr>
          <a:xfrm flipV="1">
            <a:off x="520700" y="5518408"/>
            <a:ext cx="6438900" cy="254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4BA94E2-A657-0C41-8750-36A8849B735E}"/>
              </a:ext>
            </a:extLst>
          </p:cNvPr>
          <p:cNvSpPr/>
          <p:nvPr/>
        </p:nvSpPr>
        <p:spPr>
          <a:xfrm>
            <a:off x="429053" y="3793329"/>
            <a:ext cx="9866414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Roboto"/>
                <a:ea typeface="Roboto"/>
              </a:rPr>
              <a:t>EEAP Webinar: Implementing and Evaluating Energy Efficiency Policies for Buildings in Asia-Pacific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9804E-F4CB-B519-C758-E55FD8983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32" y="-1188"/>
            <a:ext cx="12234532" cy="1976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98CC25-454E-552C-7D96-61CD7D22BD67}"/>
              </a:ext>
            </a:extLst>
          </p:cNvPr>
          <p:cNvSpPr/>
          <p:nvPr/>
        </p:nvSpPr>
        <p:spPr>
          <a:xfrm>
            <a:off x="429175" y="5626637"/>
            <a:ext cx="876954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"/>
                <a:ea typeface="Roboto"/>
                <a:cs typeface="Roboto" panose="02000000000000000000" pitchFamily="2" charset="0"/>
              </a:rPr>
              <a:t>3 April 2025</a:t>
            </a:r>
          </a:p>
        </p:txBody>
      </p:sp>
    </p:spTree>
    <p:extLst>
      <p:ext uri="{BB962C8B-B14F-4D97-AF65-F5344CB8AC3E}">
        <p14:creationId xmlns:p14="http://schemas.microsoft.com/office/powerpoint/2010/main" val="4022399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06989206-0D7F-2DA0-7CCC-2888398B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50" y="390674"/>
            <a:ext cx="4213234" cy="118225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Cooling Knowledge &amp; Tools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364A07-EBC6-3862-7C50-28AAEB93A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026" y="5040662"/>
            <a:ext cx="4460550" cy="142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dirty="0"/>
              <a:t>Support decision-makers with in-depth analysis of passive cooling’s potential to lower energy and emissions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25B68D8-C215-17C3-4AB6-29DBA35EAEDB}"/>
              </a:ext>
            </a:extLst>
          </p:cNvPr>
          <p:cNvSpPr txBox="1">
            <a:spLocks/>
          </p:cNvSpPr>
          <p:nvPr/>
        </p:nvSpPr>
        <p:spPr>
          <a:xfrm>
            <a:off x="9107039" y="2062217"/>
            <a:ext cx="3026012" cy="177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Provide guidelines and tools for practitioners to enable scale-up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E6809-D6D8-4D7A-CDDF-969C64BC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18235" y="4319048"/>
            <a:ext cx="3744074" cy="244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7697D7C-089C-FE67-596B-8797CE47D5E9}"/>
              </a:ext>
            </a:extLst>
          </p:cNvPr>
          <p:cNvSpPr/>
          <p:nvPr/>
        </p:nvSpPr>
        <p:spPr>
          <a:xfrm>
            <a:off x="296883" y="5387976"/>
            <a:ext cx="866899" cy="866899"/>
          </a:xfrm>
          <a:prstGeom prst="ellipse">
            <a:avLst/>
          </a:prstGeom>
          <a:solidFill>
            <a:srgbClr val="009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5ECCA6-3E66-EB3A-BA4D-A381A0E31161}"/>
              </a:ext>
            </a:extLst>
          </p:cNvPr>
          <p:cNvSpPr/>
          <p:nvPr/>
        </p:nvSpPr>
        <p:spPr>
          <a:xfrm>
            <a:off x="7995346" y="1582369"/>
            <a:ext cx="866899" cy="866899"/>
          </a:xfrm>
          <a:prstGeom prst="ellipse">
            <a:avLst/>
          </a:prstGeom>
          <a:solidFill>
            <a:srgbClr val="009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874FA-A557-F5B5-9A27-AB2692C47F7D}"/>
              </a:ext>
            </a:extLst>
          </p:cNvPr>
          <p:cNvSpPr txBox="1"/>
          <p:nvPr/>
        </p:nvSpPr>
        <p:spPr>
          <a:xfrm rot="19649223">
            <a:off x="8459593" y="5240859"/>
            <a:ext cx="360956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Coming soon!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52272D-9621-A4A5-7010-5A77940E654D}"/>
              </a:ext>
            </a:extLst>
          </p:cNvPr>
          <p:cNvGrpSpPr/>
          <p:nvPr/>
        </p:nvGrpSpPr>
        <p:grpSpPr>
          <a:xfrm>
            <a:off x="1618546" y="1742353"/>
            <a:ext cx="2295842" cy="3125394"/>
            <a:chOff x="908631" y="1692566"/>
            <a:chExt cx="2295842" cy="31253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975267-DBB1-8307-D3B6-53C04740F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8631" y="1692566"/>
              <a:ext cx="2295842" cy="31253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84C70E-90DB-1DD4-3740-EA3D741262AB}"/>
                </a:ext>
              </a:extLst>
            </p:cNvPr>
            <p:cNvSpPr/>
            <p:nvPr/>
          </p:nvSpPr>
          <p:spPr>
            <a:xfrm>
              <a:off x="1014761" y="1806498"/>
              <a:ext cx="1371600" cy="370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00AF33-EC80-2457-E0C4-227181EABB66}"/>
              </a:ext>
            </a:extLst>
          </p:cNvPr>
          <p:cNvGrpSpPr/>
          <p:nvPr/>
        </p:nvGrpSpPr>
        <p:grpSpPr>
          <a:xfrm>
            <a:off x="6330696" y="2926114"/>
            <a:ext cx="2451359" cy="3366539"/>
            <a:chOff x="5192110" y="2177197"/>
            <a:chExt cx="2451359" cy="32107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E99A8B-DEBA-5FED-4274-3CACD43CB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2110" y="2177197"/>
              <a:ext cx="2451359" cy="321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0FCA23-5EF7-FEB8-C28E-A1AA92815E2C}"/>
                </a:ext>
              </a:extLst>
            </p:cNvPr>
            <p:cNvSpPr/>
            <p:nvPr/>
          </p:nvSpPr>
          <p:spPr>
            <a:xfrm>
              <a:off x="5330283" y="2361820"/>
              <a:ext cx="1546302" cy="287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620849-FAFB-0C3C-FE46-D0A270926BCF}"/>
              </a:ext>
            </a:extLst>
          </p:cNvPr>
          <p:cNvGrpSpPr/>
          <p:nvPr/>
        </p:nvGrpSpPr>
        <p:grpSpPr>
          <a:xfrm>
            <a:off x="5060132" y="163122"/>
            <a:ext cx="2496243" cy="3366539"/>
            <a:chOff x="6417789" y="259228"/>
            <a:chExt cx="2496243" cy="32107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9B7CD8-0992-358D-CE38-BA2F8FA59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7789" y="259228"/>
              <a:ext cx="2496243" cy="32107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DE31D2-D7B6-8949-0315-072C5E66C718}"/>
                </a:ext>
              </a:extLst>
            </p:cNvPr>
            <p:cNvSpPr/>
            <p:nvPr/>
          </p:nvSpPr>
          <p:spPr>
            <a:xfrm>
              <a:off x="6541150" y="430430"/>
              <a:ext cx="1546302" cy="287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0076EFD-C930-6BD7-CE41-806DDD71D1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95" y="323358"/>
            <a:ext cx="904545" cy="658082"/>
          </a:xfrm>
          <a:prstGeom prst="rect">
            <a:avLst/>
          </a:prstGeom>
        </p:spPr>
      </p:pic>
      <p:pic>
        <p:nvPicPr>
          <p:cNvPr id="20" name="Picture 19" descr="A logo of a river&#10;&#10;AI-generated content may be incorrect.">
            <a:extLst>
              <a:ext uri="{FF2B5EF4-FFF2-40B4-BE49-F238E27FC236}">
                <a16:creationId xmlns:a16="http://schemas.microsoft.com/office/drawing/2014/main" id="{E5DA8D32-ABE1-12C4-664B-0306BD71B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662" y="218193"/>
            <a:ext cx="725603" cy="725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829CFF-1CCE-7CB4-224C-C091BE6975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901266" y="218193"/>
            <a:ext cx="773689" cy="8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3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47F5-58EA-537C-98AE-CA7EB78B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300" y="631099"/>
            <a:ext cx="5513122" cy="1785767"/>
          </a:xfrm>
        </p:spPr>
        <p:txBody>
          <a:bodyPr>
            <a:noAutofit/>
          </a:bodyPr>
          <a:lstStyle/>
          <a:p>
            <a:b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Enabling Ecosystem: Building Capacity and a Community of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50D48-0457-1780-2B24-775981752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15769"/>
            <a:ext cx="5150005" cy="3289852"/>
          </a:xfrm>
        </p:spPr>
        <p:txBody>
          <a:bodyPr>
            <a:normAutofit/>
          </a:bodyPr>
          <a:lstStyle/>
          <a:p>
            <a:r>
              <a:rPr lang="en-US" sz="2400" b="0" dirty="0"/>
              <a:t>Engage stakeholders across the building sector to share knowledge, learn, discuss challenges and identify solutions</a:t>
            </a:r>
          </a:p>
          <a:p>
            <a:r>
              <a:rPr lang="en-US" sz="2400" b="0" dirty="0"/>
              <a:t>Build capacity for designing buildings utilizing passive cooling strategies</a:t>
            </a:r>
          </a:p>
          <a:p>
            <a:pPr marL="0" indent="0">
              <a:buNone/>
            </a:pPr>
            <a:endParaRPr lang="en-US" sz="2400" b="0" dirty="0"/>
          </a:p>
        </p:txBody>
      </p:sp>
      <p:pic>
        <p:nvPicPr>
          <p:cNvPr id="17" name="Picture 16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A3FAFC65-AC86-793D-081B-0CFF74FE76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562" y="4717359"/>
            <a:ext cx="3772478" cy="2059706"/>
          </a:xfrm>
          <a:prstGeom prst="rect">
            <a:avLst/>
          </a:prstGeom>
        </p:spPr>
      </p:pic>
      <p:pic>
        <p:nvPicPr>
          <p:cNvPr id="15" name="Picture 14" descr="Two men sitting in chairs in front of a television&#10;&#10;Description automatically generated">
            <a:extLst>
              <a:ext uri="{FF2B5EF4-FFF2-40B4-BE49-F238E27FC236}">
                <a16:creationId xmlns:a16="http://schemas.microsoft.com/office/drawing/2014/main" id="{BED30562-1682-4EE1-DE1C-8FA5603FBF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253" y="1462188"/>
            <a:ext cx="3563805" cy="2975997"/>
          </a:xfrm>
          <a:prstGeom prst="rect">
            <a:avLst/>
          </a:prstGeom>
        </p:spPr>
      </p:pic>
      <p:pic>
        <p:nvPicPr>
          <p:cNvPr id="29" name="Picture 28" descr="A blue and white logo&#10;&#10;Description automatically generated">
            <a:extLst>
              <a:ext uri="{FF2B5EF4-FFF2-40B4-BE49-F238E27FC236}">
                <a16:creationId xmlns:a16="http://schemas.microsoft.com/office/drawing/2014/main" id="{8660016D-4223-7370-BC7B-D441D9AE4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69" y="1077043"/>
            <a:ext cx="1219201" cy="1220263"/>
          </a:xfrm>
          <a:custGeom>
            <a:avLst/>
            <a:gdLst>
              <a:gd name="connsiteX0" fmla="*/ 514454 w 1131935"/>
              <a:gd name="connsiteY0" fmla="*/ 0 h 1132921"/>
              <a:gd name="connsiteX1" fmla="*/ 623988 w 1131935"/>
              <a:gd name="connsiteY1" fmla="*/ 0 h 1132921"/>
              <a:gd name="connsiteX2" fmla="*/ 683939 w 1131935"/>
              <a:gd name="connsiteY2" fmla="*/ 6044 h 1132921"/>
              <a:gd name="connsiteX3" fmla="*/ 1126878 w 1131935"/>
              <a:gd name="connsiteY3" fmla="*/ 448982 h 1132921"/>
              <a:gd name="connsiteX4" fmla="*/ 1131935 w 1131935"/>
              <a:gd name="connsiteY4" fmla="*/ 499152 h 1132921"/>
              <a:gd name="connsiteX5" fmla="*/ 1131935 w 1131935"/>
              <a:gd name="connsiteY5" fmla="*/ 628248 h 1132921"/>
              <a:gd name="connsiteX6" fmla="*/ 1126878 w 1131935"/>
              <a:gd name="connsiteY6" fmla="*/ 678418 h 1132921"/>
              <a:gd name="connsiteX7" fmla="*/ 569221 w 1131935"/>
              <a:gd name="connsiteY7" fmla="*/ 1132921 h 1132921"/>
              <a:gd name="connsiteX8" fmla="*/ 0 w 1131935"/>
              <a:gd name="connsiteY8" fmla="*/ 563700 h 1132921"/>
              <a:gd name="connsiteX9" fmla="*/ 454503 w 1131935"/>
              <a:gd name="connsiteY9" fmla="*/ 6044 h 113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1935" h="1132921">
                <a:moveTo>
                  <a:pt x="514454" y="0"/>
                </a:moveTo>
                <a:lnTo>
                  <a:pt x="623988" y="0"/>
                </a:lnTo>
                <a:lnTo>
                  <a:pt x="683939" y="6044"/>
                </a:lnTo>
                <a:cubicBezTo>
                  <a:pt x="906268" y="51539"/>
                  <a:pt x="1081382" y="226653"/>
                  <a:pt x="1126878" y="448982"/>
                </a:cubicBezTo>
                <a:lnTo>
                  <a:pt x="1131935" y="499152"/>
                </a:lnTo>
                <a:lnTo>
                  <a:pt x="1131935" y="628248"/>
                </a:lnTo>
                <a:lnTo>
                  <a:pt x="1126878" y="678418"/>
                </a:lnTo>
                <a:cubicBezTo>
                  <a:pt x="1073800" y="937802"/>
                  <a:pt x="844297" y="1132921"/>
                  <a:pt x="569221" y="1132921"/>
                </a:cubicBezTo>
                <a:cubicBezTo>
                  <a:pt x="254849" y="1132921"/>
                  <a:pt x="0" y="878072"/>
                  <a:pt x="0" y="563700"/>
                </a:cubicBezTo>
                <a:cubicBezTo>
                  <a:pt x="0" y="288625"/>
                  <a:pt x="195119" y="59121"/>
                  <a:pt x="454503" y="6044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7CEB0-4819-14E4-0DB4-E04AA8B16B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063" y="4717359"/>
            <a:ext cx="1420528" cy="2039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382DF-CC04-B337-909E-315C4170E8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95" y="323358"/>
            <a:ext cx="904545" cy="658082"/>
          </a:xfrm>
          <a:prstGeom prst="rect">
            <a:avLst/>
          </a:prstGeom>
        </p:spPr>
      </p:pic>
      <p:pic>
        <p:nvPicPr>
          <p:cNvPr id="6" name="Picture 5" descr="A logo of a river&#10;&#10;AI-generated content may be incorrect.">
            <a:extLst>
              <a:ext uri="{FF2B5EF4-FFF2-40B4-BE49-F238E27FC236}">
                <a16:creationId xmlns:a16="http://schemas.microsoft.com/office/drawing/2014/main" id="{F4A538A3-C92C-56A5-556A-292BA8721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662" y="218193"/>
            <a:ext cx="725603" cy="725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339C7-3D90-3347-A517-B5D1C851B5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901266" y="218193"/>
            <a:ext cx="773689" cy="8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82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f with a white sheet on it&#10;&#10;Description automatically generated">
            <a:extLst>
              <a:ext uri="{FF2B5EF4-FFF2-40B4-BE49-F238E27FC236}">
                <a16:creationId xmlns:a16="http://schemas.microsoft.com/office/drawing/2014/main" id="{ADA1D6F4-1783-2F0F-FC8F-6140FCA4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69" y="516723"/>
            <a:ext cx="4364262" cy="3273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F57C8-1757-2241-2556-A362BD3DDD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2" y="1751866"/>
            <a:ext cx="7772398" cy="50279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924E6-2FF7-30B0-5611-BCB8CF02F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38" y="1987280"/>
            <a:ext cx="3119846" cy="11893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Cool Roof Coating – Metal roof application</a:t>
            </a:r>
          </a:p>
        </p:txBody>
      </p:sp>
      <p:pic>
        <p:nvPicPr>
          <p:cNvPr id="12" name="Picture 1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160AB5D4-AB4F-22C2-4C63-5ABA39E011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927" y="5577744"/>
            <a:ext cx="1843314" cy="48963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7AC9A6-0252-5216-C9B6-85BCB7E10432}"/>
              </a:ext>
            </a:extLst>
          </p:cNvPr>
          <p:cNvSpPr txBox="1">
            <a:spLocks/>
          </p:cNvSpPr>
          <p:nvPr/>
        </p:nvSpPr>
        <p:spPr>
          <a:xfrm>
            <a:off x="1261241" y="4035382"/>
            <a:ext cx="2960602" cy="2921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Demonstrate passive cooling strategies’ application, costs, benefits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4669F8-0CBD-E453-DB3F-0701C4CACAFD}"/>
              </a:ext>
            </a:extLst>
          </p:cNvPr>
          <p:cNvSpPr/>
          <p:nvPr/>
        </p:nvSpPr>
        <p:spPr>
          <a:xfrm>
            <a:off x="196583" y="4035382"/>
            <a:ext cx="866899" cy="866899"/>
          </a:xfrm>
          <a:prstGeom prst="ellipse">
            <a:avLst/>
          </a:prstGeom>
          <a:solidFill>
            <a:srgbClr val="009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5130B1-CFE7-310F-2A41-A97BE3E3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933" y="748712"/>
            <a:ext cx="6791779" cy="88480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Pilot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DF6B33-6564-5973-D8C9-D99D946046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95" y="323358"/>
            <a:ext cx="904545" cy="658082"/>
          </a:xfrm>
          <a:prstGeom prst="rect">
            <a:avLst/>
          </a:prstGeom>
        </p:spPr>
      </p:pic>
      <p:pic>
        <p:nvPicPr>
          <p:cNvPr id="6" name="Picture 5" descr="A logo of a river&#10;&#10;AI-generated content may be incorrect.">
            <a:extLst>
              <a:ext uri="{FF2B5EF4-FFF2-40B4-BE49-F238E27FC236}">
                <a16:creationId xmlns:a16="http://schemas.microsoft.com/office/drawing/2014/main" id="{C971B44A-83A5-6097-EA96-2EF6850BC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662" y="218193"/>
            <a:ext cx="725603" cy="725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540BF4-65DF-B16F-0E0E-A66637D101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1266" y="218193"/>
            <a:ext cx="773689" cy="8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93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E992B-040D-2D09-5CAD-70BDD7C6F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89363"/>
            <a:ext cx="5175558" cy="4498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2">
                    <a:lumMod val="25000"/>
                  </a:schemeClr>
                </a:solidFill>
              </a:rPr>
              <a:t>Establish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baseline data </a:t>
            </a:r>
            <a:r>
              <a:rPr lang="en-US" sz="2400" b="0" dirty="0">
                <a:solidFill>
                  <a:schemeClr val="bg2">
                    <a:lumMod val="25000"/>
                  </a:schemeClr>
                </a:solidFill>
              </a:rPr>
              <a:t>in demo units with sensors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Pilot passive cooling strategies </a:t>
            </a:r>
            <a:r>
              <a:rPr lang="en-US" sz="2400" b="0" dirty="0">
                <a:solidFill>
                  <a:schemeClr val="bg2">
                    <a:lumMod val="25000"/>
                  </a:schemeClr>
                </a:solidFill>
              </a:rPr>
              <a:t>and measure impact</a:t>
            </a:r>
          </a:p>
          <a:p>
            <a:pPr marL="285750" indent="-285750"/>
            <a:r>
              <a:rPr lang="en-US" sz="2400" b="0" dirty="0">
                <a:solidFill>
                  <a:schemeClr val="bg2">
                    <a:lumMod val="25000"/>
                  </a:schemeClr>
                </a:solidFill>
              </a:rPr>
              <a:t>Use results to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inform national level analysis </a:t>
            </a:r>
            <a:r>
              <a:rPr lang="en-US" sz="2400" b="0" dirty="0">
                <a:solidFill>
                  <a:schemeClr val="bg2">
                    <a:lumMod val="25000"/>
                  </a:schemeClr>
                </a:solidFill>
              </a:rPr>
              <a:t>on passive cooling’s potential to increase thermal comfort  and reduce cooling loads (energy demand and emissions)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68B8"/>
                </a:solidFill>
              </a:rPr>
              <a:t>Contribute to development of building regulations</a:t>
            </a:r>
            <a:endParaRPr lang="en-US" sz="2400" dirty="0">
              <a:solidFill>
                <a:srgbClr val="0068B8"/>
              </a:solidFill>
              <a:ea typeface="Calibri"/>
              <a:cs typeface="Calibri"/>
            </a:endParaRPr>
          </a:p>
        </p:txBody>
      </p:sp>
      <p:pic>
        <p:nvPicPr>
          <p:cNvPr id="10" name="Picture 9" descr="A person holding a white cylinder&#10;&#10;Description automatically generated">
            <a:extLst>
              <a:ext uri="{FF2B5EF4-FFF2-40B4-BE49-F238E27FC236}">
                <a16:creationId xmlns:a16="http://schemas.microsoft.com/office/drawing/2014/main" id="{05E06BFD-BF2D-3E8E-3545-6C2138C8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71"/>
          <a:stretch/>
        </p:blipFill>
        <p:spPr>
          <a:xfrm>
            <a:off x="9727265" y="3568390"/>
            <a:ext cx="2086071" cy="328961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32A72F0-CFD6-819E-744D-94A1A90B6B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242" y="2231526"/>
            <a:ext cx="3422431" cy="37795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B16D520-71DF-F8DE-14D9-CE36238CF6EB}"/>
              </a:ext>
            </a:extLst>
          </p:cNvPr>
          <p:cNvSpPr txBox="1">
            <a:spLocks/>
          </p:cNvSpPr>
          <p:nvPr/>
        </p:nvSpPr>
        <p:spPr>
          <a:xfrm>
            <a:off x="843241" y="1288928"/>
            <a:ext cx="10002254" cy="7092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9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Evidence: Passive Cooling Pilot Demonstration</a:t>
            </a:r>
          </a:p>
        </p:txBody>
      </p:sp>
      <p:pic>
        <p:nvPicPr>
          <p:cNvPr id="11" name="Picture 10" descr="A table with a couple of wooden boxes&#10;&#10;Description automatically generated with medium confidence">
            <a:extLst>
              <a:ext uri="{FF2B5EF4-FFF2-40B4-BE49-F238E27FC236}">
                <a16:creationId xmlns:a16="http://schemas.microsoft.com/office/drawing/2014/main" id="{679BF3A8-3C6C-1549-9292-DC9FD95682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5" t="56658" r="1215" b="-19957"/>
          <a:stretch/>
        </p:blipFill>
        <p:spPr>
          <a:xfrm>
            <a:off x="9663969" y="2220376"/>
            <a:ext cx="2086071" cy="1795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8FA63F-053A-C447-2075-87B4005B14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95" y="323358"/>
            <a:ext cx="904545" cy="658082"/>
          </a:xfrm>
          <a:prstGeom prst="rect">
            <a:avLst/>
          </a:prstGeom>
        </p:spPr>
      </p:pic>
      <p:pic>
        <p:nvPicPr>
          <p:cNvPr id="4" name="Picture 3" descr="A logo of a river&#10;&#10;AI-generated content may be incorrect.">
            <a:extLst>
              <a:ext uri="{FF2B5EF4-FFF2-40B4-BE49-F238E27FC236}">
                <a16:creationId xmlns:a16="http://schemas.microsoft.com/office/drawing/2014/main" id="{E2F1FBBB-216A-1F99-2F51-F1B1982B0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662" y="218193"/>
            <a:ext cx="725603" cy="725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B12D0-FB88-7702-FEF6-5398FACF4D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1266" y="218193"/>
            <a:ext cx="773689" cy="825813"/>
          </a:xfrm>
          <a:prstGeom prst="rect">
            <a:avLst/>
          </a:prstGeom>
        </p:spPr>
      </p:pic>
      <p:pic>
        <p:nvPicPr>
          <p:cNvPr id="6" name="Picture 5" descr="A table with a couple of wooden boxes&#10;&#10;Description automatically generated with medium confidence">
            <a:extLst>
              <a:ext uri="{FF2B5EF4-FFF2-40B4-BE49-F238E27FC236}">
                <a16:creationId xmlns:a16="http://schemas.microsoft.com/office/drawing/2014/main" id="{149BBAB6-5159-48AA-C4D7-8AA1D99EFB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5" t="56658" r="1215" b="-19957"/>
          <a:stretch/>
        </p:blipFill>
        <p:spPr>
          <a:xfrm>
            <a:off x="9697423" y="2231526"/>
            <a:ext cx="2115913" cy="18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79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51E8D-E6A9-75D7-F863-1002DD444E3B}"/>
              </a:ext>
            </a:extLst>
          </p:cNvPr>
          <p:cNvSpPr txBox="1"/>
          <p:nvPr/>
        </p:nvSpPr>
        <p:spPr>
          <a:xfrm>
            <a:off x="4508269" y="3075057"/>
            <a:ext cx="317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64625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FEABBFB-C936-454B-B3D1-7855DB703489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7C0067A8-9FCB-E24C-84F1-7FF72F68607C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068B8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834F98D-141A-3F4D-91F7-AD26ACD8DBCC}"/>
              </a:ext>
            </a:extLst>
          </p:cNvPr>
          <p:cNvSpPr txBox="1">
            <a:spLocks/>
          </p:cNvSpPr>
          <p:nvPr/>
        </p:nvSpPr>
        <p:spPr>
          <a:xfrm>
            <a:off x="1183065" y="3051864"/>
            <a:ext cx="4371574" cy="345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TH"/>
            </a:defPPr>
            <a:lvl1pPr marL="0" indent="0" algn="r" defTabSz="914400" rtl="0" eaLnBrk="1" latinLnBrk="0" hangingPunct="1"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333C2E1-5FBC-E440-8469-F47C5D93A56C}"/>
              </a:ext>
            </a:extLst>
          </p:cNvPr>
          <p:cNvSpPr txBox="1">
            <a:spLocks/>
          </p:cNvSpPr>
          <p:nvPr/>
        </p:nvSpPr>
        <p:spPr>
          <a:xfrm>
            <a:off x="699325" y="916047"/>
            <a:ext cx="9054275" cy="639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TH"/>
            </a:defPPr>
            <a:lvl1pPr marL="0" indent="0" algn="l" defTabSz="914400" rtl="0" eaLnBrk="1" latinLnBrk="0" hangingPunct="1">
              <a:buNone/>
              <a:defRPr sz="3600" b="1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  <a:cs typeface="Roboto" panose="02000000000000000000" pitchFamily="2" charset="0"/>
              </a:rPr>
              <a:t>The Economic and Social Commission for Asia and the Pacific </a:t>
            </a:r>
          </a:p>
        </p:txBody>
      </p:sp>
      <p:pic>
        <p:nvPicPr>
          <p:cNvPr id="2" name="Picture 1" descr="A picture containing text, graphics, font, logo&#10;&#10;Description automatically generated">
            <a:extLst>
              <a:ext uri="{FF2B5EF4-FFF2-40B4-BE49-F238E27FC236}">
                <a16:creationId xmlns:a16="http://schemas.microsoft.com/office/drawing/2014/main" id="{1C1F6AE8-B461-8D0B-9519-1ED7354C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193" y="527169"/>
            <a:ext cx="1667564" cy="5209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40648A-5A0A-98B6-0578-7029C807C837}"/>
              </a:ext>
            </a:extLst>
          </p:cNvPr>
          <p:cNvSpPr txBox="1"/>
          <p:nvPr/>
        </p:nvSpPr>
        <p:spPr>
          <a:xfrm>
            <a:off x="7274621" y="4611779"/>
            <a:ext cx="4727614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rgbClr val="0068B8"/>
                </a:solidFill>
                <a:latin typeface="Roboto"/>
                <a:ea typeface="Roboto"/>
                <a:cs typeface="Roboto"/>
              </a:rPr>
              <a:t>59% </a:t>
            </a:r>
            <a:r>
              <a:rPr lang="en-IN" sz="2400" b="0" dirty="0">
                <a:solidFill>
                  <a:srgbClr val="0068B8"/>
                </a:solidFill>
                <a:latin typeface="Roboto"/>
                <a:ea typeface="Roboto"/>
                <a:cs typeface="Roboto"/>
              </a:rPr>
              <a:t>of the world’s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rgbClr val="0068B8"/>
                </a:solidFill>
                <a:latin typeface="Roboto"/>
                <a:ea typeface="Roboto"/>
                <a:cs typeface="Roboto"/>
              </a:rPr>
              <a:t>49%</a:t>
            </a:r>
            <a:r>
              <a:rPr lang="en-IN" sz="2400" b="0" dirty="0">
                <a:solidFill>
                  <a:srgbClr val="0068B8"/>
                </a:solidFill>
                <a:latin typeface="Roboto"/>
                <a:ea typeface="Roboto"/>
                <a:cs typeface="Roboto"/>
              </a:rPr>
              <a:t> of global energy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rgbClr val="0068B8"/>
                </a:solidFill>
                <a:latin typeface="Roboto"/>
                <a:ea typeface="Roboto"/>
                <a:cs typeface="Roboto"/>
              </a:rPr>
              <a:t>57% </a:t>
            </a:r>
            <a:r>
              <a:rPr lang="en-IN" sz="2400" b="0" dirty="0">
                <a:solidFill>
                  <a:srgbClr val="0068B8"/>
                </a:solidFill>
                <a:latin typeface="Roboto"/>
                <a:ea typeface="Roboto"/>
                <a:cs typeface="Roboto"/>
              </a:rPr>
              <a:t>of global fuel-related GHG emissions</a:t>
            </a:r>
            <a:endParaRPr lang="en-US" sz="2400" dirty="0">
              <a:solidFill>
                <a:srgbClr val="0068B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89062-F58C-CFE2-85A2-07981CC9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86" y="2144959"/>
            <a:ext cx="4798884" cy="20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C56C86-CE8B-D0A6-3D45-85B0143D6804}"/>
              </a:ext>
            </a:extLst>
          </p:cNvPr>
          <p:cNvGrpSpPr/>
          <p:nvPr/>
        </p:nvGrpSpPr>
        <p:grpSpPr>
          <a:xfrm>
            <a:off x="699325" y="2144959"/>
            <a:ext cx="6416172" cy="4415677"/>
            <a:chOff x="546639" y="2144959"/>
            <a:chExt cx="6416172" cy="4415677"/>
          </a:xfrm>
        </p:grpSpPr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21E5238-FD22-80F1-B21D-2D80D4D30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2804"/>
            <a:stretch/>
          </p:blipFill>
          <p:spPr>
            <a:xfrm>
              <a:off x="546639" y="2144959"/>
              <a:ext cx="1588385" cy="4415677"/>
            </a:xfrm>
            <a:prstGeom prst="rect">
              <a:avLst/>
            </a:prstGeom>
          </p:spPr>
        </p:pic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AC76CA2-FC2B-7970-33E1-BCAB41032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516" r="54700"/>
            <a:stretch/>
          </p:blipFill>
          <p:spPr>
            <a:xfrm>
              <a:off x="1950323" y="2144959"/>
              <a:ext cx="1919852" cy="4415677"/>
            </a:xfrm>
            <a:prstGeom prst="rect">
              <a:avLst/>
            </a:prstGeom>
          </p:spPr>
        </p:pic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D7EF8D7-510B-EB0D-C308-5A78EACBD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153" r="25827"/>
            <a:stretch/>
          </p:blipFill>
          <p:spPr>
            <a:xfrm>
              <a:off x="3815867" y="2144959"/>
              <a:ext cx="1849181" cy="4415677"/>
            </a:xfrm>
            <a:prstGeom prst="rect">
              <a:avLst/>
            </a:prstGeom>
          </p:spPr>
        </p:pic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C090704-5D32-7662-6CF6-809A44925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027" r="1689"/>
            <a:stretch/>
          </p:blipFill>
          <p:spPr>
            <a:xfrm>
              <a:off x="5551018" y="2144959"/>
              <a:ext cx="1411793" cy="4415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64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ESCAP’s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7660341" cy="4754469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Fostering</a:t>
            </a:r>
            <a:r>
              <a:rPr lang="en-US" dirty="0"/>
              <a:t> regional cooperation </a:t>
            </a:r>
            <a:r>
              <a:rPr lang="en-US" b="0" dirty="0"/>
              <a:t>and</a:t>
            </a:r>
            <a:r>
              <a:rPr lang="en-US" dirty="0"/>
              <a:t> knowledge exchange.</a:t>
            </a:r>
          </a:p>
          <a:p>
            <a:r>
              <a:rPr lang="en-US" b="0" dirty="0"/>
              <a:t>Supporting evidence-based policymaking through </a:t>
            </a:r>
            <a:r>
              <a:rPr lang="en-US" dirty="0"/>
              <a:t>research and analysis.</a:t>
            </a:r>
          </a:p>
          <a:p>
            <a:r>
              <a:rPr b="0" dirty="0"/>
              <a:t>Providing</a:t>
            </a:r>
            <a:r>
              <a:rPr dirty="0"/>
              <a:t> technical assistance </a:t>
            </a:r>
            <a:r>
              <a:rPr b="0" dirty="0"/>
              <a:t>to member States.</a:t>
            </a:r>
            <a:r>
              <a:rPr lang="en-US" dirty="0"/>
              <a:t> </a:t>
            </a:r>
          </a:p>
          <a:p>
            <a:r>
              <a:rPr lang="en-US" dirty="0"/>
              <a:t>Evaluating progress </a:t>
            </a:r>
            <a:r>
              <a:rPr lang="en-US" b="0" dirty="0"/>
              <a:t>against objectives and targets </a:t>
            </a:r>
            <a:r>
              <a:rPr lang="en-US" b="0"/>
              <a:t>under polices </a:t>
            </a:r>
            <a:r>
              <a:rPr lang="en-US" b="0" dirty="0"/>
              <a:t>and commitments.</a:t>
            </a:r>
            <a:br>
              <a:rPr lang="en-US" dirty="0"/>
            </a:br>
            <a:endParaRPr dirty="0"/>
          </a:p>
          <a:p>
            <a:r>
              <a:rPr i="1" dirty="0">
                <a:solidFill>
                  <a:schemeClr val="accent5">
                    <a:lumMod val="75000"/>
                  </a:schemeClr>
                </a:solidFill>
              </a:rPr>
              <a:t>Supporting National Cooling Action Plans and building code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development through strategic partnerships.</a:t>
            </a:r>
            <a:endParaRPr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Graphic 4" descr="Meeting with solid fill">
            <a:extLst>
              <a:ext uri="{FF2B5EF4-FFF2-40B4-BE49-F238E27FC236}">
                <a16:creationId xmlns:a16="http://schemas.microsoft.com/office/drawing/2014/main" id="{B5E94723-9094-8E70-16B8-ECB38FAD9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8212" y="654662"/>
            <a:ext cx="1699307" cy="1699307"/>
          </a:xfrm>
          <a:prstGeom prst="rect">
            <a:avLst/>
          </a:prstGeom>
        </p:spPr>
      </p:pic>
      <p:pic>
        <p:nvPicPr>
          <p:cNvPr id="7" name="Graphic 6" descr="Research with solid fill">
            <a:extLst>
              <a:ext uri="{FF2B5EF4-FFF2-40B4-BE49-F238E27FC236}">
                <a16:creationId xmlns:a16="http://schemas.microsoft.com/office/drawing/2014/main" id="{0B10DACD-ABB4-8902-409F-76659B39C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7179" y="2526553"/>
            <a:ext cx="1450340" cy="1450340"/>
          </a:xfrm>
          <a:prstGeom prst="rect">
            <a:avLst/>
          </a:prstGeom>
        </p:spPr>
      </p:pic>
      <p:pic>
        <p:nvPicPr>
          <p:cNvPr id="9" name="Graphic 8" descr="Document with solid fill">
            <a:extLst>
              <a:ext uri="{FF2B5EF4-FFF2-40B4-BE49-F238E27FC236}">
                <a16:creationId xmlns:a16="http://schemas.microsoft.com/office/drawing/2014/main" id="{98AC9240-88C4-CEEC-F296-DA0B79FF1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3039" y="4149477"/>
            <a:ext cx="1554480" cy="15544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Building Sector </a:t>
            </a:r>
            <a:r>
              <a:rPr dirty="0"/>
              <a:t>Context and Relevance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278880" cy="5032376"/>
          </a:xfrm>
        </p:spPr>
        <p:txBody>
          <a:bodyPr>
            <a:normAutofit/>
          </a:bodyPr>
          <a:lstStyle/>
          <a:p>
            <a:r>
              <a:rPr lang="en-US" sz="2600" b="0" dirty="0"/>
              <a:t>Buildings account for approximately </a:t>
            </a:r>
            <a:r>
              <a:rPr lang="en-US" sz="2600" dirty="0"/>
              <a:t>30% of final energy use in the Asia-Pacific region.</a:t>
            </a:r>
          </a:p>
          <a:p>
            <a:r>
              <a:rPr lang="en-US" sz="2600" b="0" dirty="0"/>
              <a:t>Rapid urbanization, economic growth and rising temperatures drive </a:t>
            </a:r>
            <a:r>
              <a:rPr lang="en-US" sz="2600" dirty="0"/>
              <a:t>growing energy demand.</a:t>
            </a:r>
          </a:p>
          <a:p>
            <a:r>
              <a:rPr lang="en-US" sz="2600" b="0" dirty="0"/>
              <a:t>Without action</a:t>
            </a:r>
            <a:r>
              <a:rPr lang="en-US" sz="2600" dirty="0"/>
              <a:t>, emissions from buildings will continue to rise.</a:t>
            </a:r>
          </a:p>
          <a:p>
            <a:r>
              <a:rPr lang="en-US" sz="2600" b="0" dirty="0"/>
              <a:t>Energy efficiency in buildings is a </a:t>
            </a:r>
            <a:r>
              <a:rPr lang="en-US" sz="2600" dirty="0"/>
              <a:t>critical strategy for SDG 7, NDCs, and net-zero goals.</a:t>
            </a:r>
          </a:p>
        </p:txBody>
      </p:sp>
      <p:pic>
        <p:nvPicPr>
          <p:cNvPr id="11" name="Picture 10" descr="A line art of buildings&#10;&#10;AI-generated content may be incorrect.">
            <a:extLst>
              <a:ext uri="{FF2B5EF4-FFF2-40B4-BE49-F238E27FC236}">
                <a16:creationId xmlns:a16="http://schemas.microsoft.com/office/drawing/2014/main" id="{576980B6-3B48-9926-483B-66C17D6A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64" r="-3" b="2657"/>
          <a:stretch/>
        </p:blipFill>
        <p:spPr>
          <a:xfrm>
            <a:off x="7814962" y="2362200"/>
            <a:ext cx="3538838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1440"/>
            <a:ext cx="8168640" cy="709248"/>
          </a:xfrm>
        </p:spPr>
        <p:txBody>
          <a:bodyPr>
            <a:normAutofit fontScale="90000"/>
          </a:bodyPr>
          <a:lstStyle/>
          <a:p>
            <a:r>
              <a:rPr dirty="0"/>
              <a:t>Policy </a:t>
            </a:r>
            <a:r>
              <a:rPr lang="en-US" dirty="0"/>
              <a:t>Tools </a:t>
            </a:r>
            <a:r>
              <a:rPr dirty="0"/>
              <a:t>for Energy Efficiency in Buildings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5999"/>
            <a:ext cx="8001000" cy="3890963"/>
          </a:xfrm>
        </p:spPr>
        <p:txBody>
          <a:bodyPr>
            <a:normAutofit/>
          </a:bodyPr>
          <a:lstStyle/>
          <a:p>
            <a:r>
              <a:rPr dirty="0"/>
              <a:t>Mandatory Building Energy Codes and Standards</a:t>
            </a:r>
          </a:p>
          <a:p>
            <a:r>
              <a:rPr dirty="0"/>
              <a:t>Voluntary Rating and Labelling Systems </a:t>
            </a:r>
            <a:br>
              <a:rPr lang="en-US" dirty="0"/>
            </a:br>
            <a:r>
              <a:rPr dirty="0"/>
              <a:t>(e.g., Green Building Certification)</a:t>
            </a:r>
          </a:p>
          <a:p>
            <a:r>
              <a:rPr dirty="0"/>
              <a:t>Minimum Energy Performance Standards</a:t>
            </a:r>
            <a:endParaRPr lang="en-US" dirty="0"/>
          </a:p>
          <a:p>
            <a:r>
              <a:rPr lang="en-US" dirty="0"/>
              <a:t>Urban planning integrating passive cooling</a:t>
            </a:r>
          </a:p>
          <a:p>
            <a:r>
              <a:rPr dirty="0"/>
              <a:t>Financial </a:t>
            </a:r>
            <a:r>
              <a:rPr lang="en-US" dirty="0"/>
              <a:t>and Non-Financial </a:t>
            </a:r>
            <a:r>
              <a:rPr dirty="0"/>
              <a:t>Incentives </a:t>
            </a:r>
            <a:endParaRPr lang="en-US" dirty="0"/>
          </a:p>
          <a:p>
            <a:r>
              <a:rPr lang="en-US" dirty="0"/>
              <a:t>P</a:t>
            </a:r>
            <a:r>
              <a:rPr dirty="0"/>
              <a:t>ublic Procurement</a:t>
            </a:r>
          </a:p>
        </p:txBody>
      </p:sp>
      <p:pic>
        <p:nvPicPr>
          <p:cNvPr id="11" name="Graphic 10" descr="List with solid fill">
            <a:extLst>
              <a:ext uri="{FF2B5EF4-FFF2-40B4-BE49-F238E27FC236}">
                <a16:creationId xmlns:a16="http://schemas.microsoft.com/office/drawing/2014/main" id="{80D58219-D2E9-9EFF-10BD-B4E0E464E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9200" y="2499360"/>
            <a:ext cx="2880360" cy="28803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1440"/>
            <a:ext cx="10536044" cy="709248"/>
          </a:xfrm>
        </p:spPr>
        <p:txBody>
          <a:bodyPr>
            <a:normAutofit fontScale="90000"/>
          </a:bodyPr>
          <a:lstStyle/>
          <a:p>
            <a:r>
              <a:rPr dirty="0"/>
              <a:t>Key Barriers</a:t>
            </a:r>
            <a:r>
              <a:rPr lang="en-US" dirty="0"/>
              <a:t> to Robust Policy Frameworks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26135" cy="4351338"/>
          </a:xfrm>
        </p:spPr>
        <p:txBody>
          <a:bodyPr>
            <a:normAutofit fontScale="92500"/>
          </a:bodyPr>
          <a:lstStyle/>
          <a:p>
            <a:r>
              <a:rPr b="0" dirty="0"/>
              <a:t>Limited technical and institutional </a:t>
            </a:r>
            <a:r>
              <a:rPr dirty="0"/>
              <a:t>capacity</a:t>
            </a:r>
            <a:r>
              <a:rPr lang="en-US" dirty="0"/>
              <a:t> </a:t>
            </a:r>
            <a:r>
              <a:rPr lang="en-US" b="0" dirty="0"/>
              <a:t>of policymakers and practitioners</a:t>
            </a:r>
            <a:endParaRPr dirty="0"/>
          </a:p>
          <a:p>
            <a:r>
              <a:rPr lang="en-US" b="0" dirty="0"/>
              <a:t>Gaps in</a:t>
            </a:r>
            <a:r>
              <a:rPr lang="en-US" dirty="0"/>
              <a:t> data </a:t>
            </a:r>
            <a:r>
              <a:rPr lang="en-US" b="0" dirty="0"/>
              <a:t>for decision-making and evaluation</a:t>
            </a:r>
          </a:p>
          <a:p>
            <a:r>
              <a:rPr lang="en-US" b="0" dirty="0"/>
              <a:t>Lack of </a:t>
            </a:r>
            <a:r>
              <a:rPr lang="en-US" dirty="0"/>
              <a:t>market demand </a:t>
            </a:r>
            <a:r>
              <a:rPr lang="en-US" b="0" dirty="0"/>
              <a:t>for energy-efficient buildings</a:t>
            </a:r>
          </a:p>
          <a:p>
            <a:r>
              <a:rPr lang="en-US" b="0" dirty="0"/>
              <a:t>Lack of </a:t>
            </a:r>
            <a:r>
              <a:rPr lang="en-US" dirty="0"/>
              <a:t>financing</a:t>
            </a:r>
            <a:r>
              <a:rPr lang="en-US" b="0" dirty="0"/>
              <a:t> for retrofits and higher construction costs</a:t>
            </a:r>
          </a:p>
          <a:p>
            <a:r>
              <a:rPr lang="en-US" b="0" dirty="0"/>
              <a:t>Inadequate</a:t>
            </a:r>
            <a:r>
              <a:rPr b="0" dirty="0"/>
              <a:t> </a:t>
            </a:r>
            <a:r>
              <a:rPr dirty="0"/>
              <a:t>policy enforcement </a:t>
            </a:r>
            <a:r>
              <a:rPr b="0" dirty="0"/>
              <a:t>mechanisms</a:t>
            </a:r>
            <a:endParaRPr lang="en-US" b="0" dirty="0"/>
          </a:p>
        </p:txBody>
      </p:sp>
      <p:pic>
        <p:nvPicPr>
          <p:cNvPr id="5" name="Graphic 4" descr="Hurdle with solid fill">
            <a:extLst>
              <a:ext uri="{FF2B5EF4-FFF2-40B4-BE49-F238E27FC236}">
                <a16:creationId xmlns:a16="http://schemas.microsoft.com/office/drawing/2014/main" id="{CFC7BBF7-047D-88F7-DF00-00D983686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454" y="2125721"/>
            <a:ext cx="3002280" cy="3002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6103"/>
            <a:ext cx="9514840" cy="709248"/>
          </a:xfrm>
        </p:spPr>
        <p:txBody>
          <a:bodyPr/>
          <a:lstStyle/>
          <a:p>
            <a:r>
              <a:rPr dirty="0"/>
              <a:t>Implementation 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2916"/>
            <a:ext cx="6975764" cy="5104015"/>
          </a:xfrm>
        </p:spPr>
        <p:txBody>
          <a:bodyPr>
            <a:normAutofit lnSpcReduction="10000"/>
          </a:bodyPr>
          <a:lstStyle/>
          <a:p>
            <a:r>
              <a:rPr lang="en-US" b="0" dirty="0"/>
              <a:t>Raise </a:t>
            </a:r>
            <a:r>
              <a:rPr lang="en-US" dirty="0"/>
              <a:t>awareness </a:t>
            </a:r>
            <a:r>
              <a:rPr lang="en-US" b="0" dirty="0"/>
              <a:t>on the benefits of energy efficient buildings</a:t>
            </a:r>
          </a:p>
          <a:p>
            <a:r>
              <a:rPr lang="en-US" dirty="0"/>
              <a:t>Build institutional capacity </a:t>
            </a:r>
            <a:r>
              <a:rPr lang="en-US" b="0" dirty="0"/>
              <a:t>for policy development and enforcement</a:t>
            </a:r>
          </a:p>
          <a:p>
            <a:r>
              <a:rPr lang="en-US" b="0" dirty="0"/>
              <a:t>Adopt </a:t>
            </a:r>
            <a:r>
              <a:rPr lang="en-US" dirty="0"/>
              <a:t>long-term roadmaps </a:t>
            </a:r>
            <a:r>
              <a:rPr lang="en-US" b="0" dirty="0"/>
              <a:t>for building energy codes development with built-in </a:t>
            </a:r>
            <a:r>
              <a:rPr lang="en-US" dirty="0"/>
              <a:t>MRV frameworks </a:t>
            </a:r>
            <a:endParaRPr dirty="0"/>
          </a:p>
          <a:p>
            <a:r>
              <a:rPr lang="en-US" b="0" dirty="0"/>
              <a:t>Gather </a:t>
            </a:r>
            <a:r>
              <a:rPr lang="en-US" dirty="0"/>
              <a:t>evidence</a:t>
            </a:r>
            <a:r>
              <a:rPr lang="en-US" b="0" dirty="0"/>
              <a:t>, p</a:t>
            </a:r>
            <a:r>
              <a:rPr b="0" dirty="0"/>
              <a:t>romote </a:t>
            </a:r>
            <a:r>
              <a:rPr dirty="0"/>
              <a:t>pilot projects </a:t>
            </a:r>
            <a:r>
              <a:rPr b="0" dirty="0"/>
              <a:t>and </a:t>
            </a:r>
            <a:r>
              <a:rPr dirty="0"/>
              <a:t>demonstration</a:t>
            </a:r>
            <a:r>
              <a:rPr b="0" dirty="0"/>
              <a:t> buildings</a:t>
            </a:r>
          </a:p>
          <a:p>
            <a:r>
              <a:rPr b="0" dirty="0"/>
              <a:t>Enable </a:t>
            </a:r>
            <a:r>
              <a:rPr dirty="0"/>
              <a:t>finance</a:t>
            </a:r>
            <a:r>
              <a:rPr b="0" dirty="0"/>
              <a:t> mechanisms</a:t>
            </a:r>
          </a:p>
          <a:p>
            <a:r>
              <a:rPr dirty="0"/>
              <a:t>Engage</a:t>
            </a:r>
            <a:r>
              <a:rPr b="0" dirty="0"/>
              <a:t> private sector</a:t>
            </a:r>
            <a:r>
              <a:rPr lang="en-US" b="0" dirty="0"/>
              <a:t>, academia</a:t>
            </a:r>
            <a:r>
              <a:rPr b="0" dirty="0"/>
              <a:t> and construction industry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B7D742B-9384-1493-2487-54CA613016E1}"/>
              </a:ext>
            </a:extLst>
          </p:cNvPr>
          <p:cNvSpPr/>
          <p:nvPr/>
        </p:nvSpPr>
        <p:spPr>
          <a:xfrm>
            <a:off x="8874527" y="2438400"/>
            <a:ext cx="2479273" cy="2567722"/>
          </a:xfrm>
          <a:custGeom>
            <a:avLst/>
            <a:gdLst>
              <a:gd name="connsiteX0" fmla="*/ 1664314 w 2479273"/>
              <a:gd name="connsiteY0" fmla="*/ 341983 h 2737805"/>
              <a:gd name="connsiteX1" fmla="*/ 2242145 w 2479273"/>
              <a:gd name="connsiteY1" fmla="*/ 774148 h 2737805"/>
              <a:gd name="connsiteX2" fmla="*/ 2397262 w 2479273"/>
              <a:gd name="connsiteY2" fmla="*/ 1566621 h 2737805"/>
              <a:gd name="connsiteX3" fmla="*/ 1834488 w 2479273"/>
              <a:gd name="connsiteY3" fmla="*/ 2737805 h 2737805"/>
              <a:gd name="connsiteX4" fmla="*/ 0 w 2479273"/>
              <a:gd name="connsiteY4" fmla="*/ 2737805 h 2737805"/>
              <a:gd name="connsiteX5" fmla="*/ 1461855 w 2479273"/>
              <a:gd name="connsiteY5" fmla="*/ 1524792 h 2737805"/>
              <a:gd name="connsiteX6" fmla="*/ 1635969 w 2479273"/>
              <a:gd name="connsiteY6" fmla="*/ 763017 h 2737805"/>
              <a:gd name="connsiteX7" fmla="*/ 1333548 w 2479273"/>
              <a:gd name="connsiteY7" fmla="*/ 340233 h 2737805"/>
              <a:gd name="connsiteX8" fmla="*/ 1669356 w 2479273"/>
              <a:gd name="connsiteY8" fmla="*/ 31 h 2737805"/>
              <a:gd name="connsiteX9" fmla="*/ 1802904 w 2479273"/>
              <a:gd name="connsiteY9" fmla="*/ 31 h 2737805"/>
              <a:gd name="connsiteX10" fmla="*/ 1664314 w 2479273"/>
              <a:gd name="connsiteY10" fmla="*/ 341983 h 27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9273" h="2737805">
                <a:moveTo>
                  <a:pt x="1664314" y="341983"/>
                </a:moveTo>
                <a:cubicBezTo>
                  <a:pt x="1804307" y="469357"/>
                  <a:pt x="2178743" y="713468"/>
                  <a:pt x="2242145" y="774148"/>
                </a:cubicBezTo>
                <a:cubicBezTo>
                  <a:pt x="2330821" y="858974"/>
                  <a:pt x="2618885" y="1049945"/>
                  <a:pt x="2397262" y="1566621"/>
                </a:cubicBezTo>
                <a:cubicBezTo>
                  <a:pt x="2175638" y="2083298"/>
                  <a:pt x="1970374" y="2464028"/>
                  <a:pt x="1834488" y="2737805"/>
                </a:cubicBezTo>
                <a:lnTo>
                  <a:pt x="0" y="2737805"/>
                </a:lnTo>
                <a:cubicBezTo>
                  <a:pt x="456135" y="2234459"/>
                  <a:pt x="1158333" y="1819125"/>
                  <a:pt x="1461855" y="1524792"/>
                </a:cubicBezTo>
                <a:cubicBezTo>
                  <a:pt x="1765377" y="1230459"/>
                  <a:pt x="1781837" y="1008115"/>
                  <a:pt x="1635969" y="763017"/>
                </a:cubicBezTo>
                <a:cubicBezTo>
                  <a:pt x="1502420" y="538609"/>
                  <a:pt x="1382627" y="475371"/>
                  <a:pt x="1333548" y="340233"/>
                </a:cubicBezTo>
                <a:cubicBezTo>
                  <a:pt x="1246174" y="99758"/>
                  <a:pt x="1561716" y="-2034"/>
                  <a:pt x="1669356" y="31"/>
                </a:cubicBezTo>
                <a:cubicBezTo>
                  <a:pt x="1682410" y="31"/>
                  <a:pt x="1802904" y="31"/>
                  <a:pt x="1802904" y="31"/>
                </a:cubicBezTo>
                <a:cubicBezTo>
                  <a:pt x="1802904" y="31"/>
                  <a:pt x="1524289" y="214654"/>
                  <a:pt x="1664314" y="34198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33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0" descr="For Sale with solid fill">
            <a:extLst>
              <a:ext uri="{FF2B5EF4-FFF2-40B4-BE49-F238E27FC236}">
                <a16:creationId xmlns:a16="http://schemas.microsoft.com/office/drawing/2014/main" id="{103BB075-17BC-F263-BC61-B557F76CE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7800" y="2455753"/>
            <a:ext cx="1417320" cy="1417320"/>
          </a:xfrm>
          <a:prstGeom prst="rect">
            <a:avLst/>
          </a:prstGeom>
        </p:spPr>
      </p:pic>
      <p:pic>
        <p:nvPicPr>
          <p:cNvPr id="13" name="Graphic 12" descr="Building with solid fill">
            <a:extLst>
              <a:ext uri="{FF2B5EF4-FFF2-40B4-BE49-F238E27FC236}">
                <a16:creationId xmlns:a16="http://schemas.microsoft.com/office/drawing/2014/main" id="{5D512ABC-1F00-ED62-E0E5-3EA36C748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5120" y="182562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162" y="645902"/>
            <a:ext cx="9514840" cy="709248"/>
          </a:xfrm>
        </p:spPr>
        <p:txBody>
          <a:bodyPr/>
          <a:lstStyle/>
          <a:p>
            <a:r>
              <a:rPr dirty="0"/>
              <a:t>Evaluat</a:t>
            </a:r>
            <a:r>
              <a:rPr lang="en-US" dirty="0"/>
              <a:t>ion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8843"/>
            <a:ext cx="8528926" cy="52390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Start with (establishing) performance baselines! </a:t>
            </a:r>
            <a:br>
              <a:rPr lang="en-US" dirty="0"/>
            </a:br>
            <a:r>
              <a:rPr lang="en-US" sz="2600" b="0" i="1" dirty="0"/>
              <a:t>(considering building typologies, usage, climatic zones, etc.)</a:t>
            </a:r>
            <a:endParaRPr lang="en-US" b="0" i="1" dirty="0"/>
          </a:p>
          <a:p>
            <a:pPr lvl="1"/>
            <a:r>
              <a:rPr lang="en-US" dirty="0"/>
              <a:t>Energy audits and benchmarking</a:t>
            </a:r>
          </a:p>
          <a:p>
            <a:pPr lvl="1"/>
            <a:r>
              <a:rPr dirty="0"/>
              <a:t>Building stock modeling</a:t>
            </a:r>
          </a:p>
          <a:p>
            <a:pPr lvl="1"/>
            <a:r>
              <a:rPr dirty="0"/>
              <a:t>Survey</a:t>
            </a:r>
            <a:r>
              <a:rPr lang="en-US" dirty="0"/>
              <a:t> evidence</a:t>
            </a:r>
            <a:r>
              <a:rPr dirty="0"/>
              <a:t> on user behavior and comfort</a:t>
            </a:r>
          </a:p>
          <a:p>
            <a:r>
              <a:rPr lang="en-US" dirty="0"/>
              <a:t>Assess policy and regulatory frameworks</a:t>
            </a:r>
          </a:p>
          <a:p>
            <a:pPr lvl="1"/>
            <a:r>
              <a:rPr lang="en-US" dirty="0"/>
              <a:t>Coverage and scope across building typologies, existing/new</a:t>
            </a:r>
          </a:p>
          <a:p>
            <a:pPr lvl="1"/>
            <a:r>
              <a:rPr lang="en-US" dirty="0"/>
              <a:t>Inclusion of sector-wide energy/emissions reduction targets</a:t>
            </a:r>
          </a:p>
          <a:p>
            <a:pPr lvl="1"/>
            <a:r>
              <a:rPr lang="en-US" dirty="0"/>
              <a:t>Performance measures and/or prescriptive requirements </a:t>
            </a:r>
          </a:p>
          <a:p>
            <a:pPr lvl="1"/>
            <a:r>
              <a:rPr lang="en-US" dirty="0"/>
              <a:t>Enforcement mechanisms </a:t>
            </a:r>
          </a:p>
          <a:p>
            <a:pPr lvl="1"/>
            <a:r>
              <a:rPr lang="en-US" dirty="0"/>
              <a:t>MRV and update mechanism</a:t>
            </a:r>
          </a:p>
          <a:p>
            <a:r>
              <a:rPr lang="en-US" dirty="0"/>
              <a:t>Review alignment and harmonization</a:t>
            </a:r>
          </a:p>
          <a:p>
            <a:pPr lvl="1"/>
            <a:r>
              <a:rPr lang="en-US" dirty="0"/>
              <a:t>Across policies for various sectors and ministries</a:t>
            </a:r>
          </a:p>
          <a:p>
            <a:pPr lvl="1"/>
            <a:r>
              <a:rPr lang="en-US" dirty="0"/>
              <a:t>SDG and Paris Agreement contribution</a:t>
            </a:r>
          </a:p>
        </p:txBody>
      </p:sp>
      <p:pic>
        <p:nvPicPr>
          <p:cNvPr id="5" name="Graphic 4" descr="Building Brick Wall with solid fill">
            <a:extLst>
              <a:ext uri="{FF2B5EF4-FFF2-40B4-BE49-F238E27FC236}">
                <a16:creationId xmlns:a16="http://schemas.microsoft.com/office/drawing/2014/main" id="{D7076E0F-BAEC-A320-E176-7CD0B3467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2187" y="289655"/>
            <a:ext cx="1215159" cy="1215159"/>
          </a:xfrm>
          <a:prstGeom prst="rect">
            <a:avLst/>
          </a:prstGeom>
        </p:spPr>
      </p:pic>
      <p:pic>
        <p:nvPicPr>
          <p:cNvPr id="9" name="Graphic 8" descr="Family with girl with solid fill">
            <a:extLst>
              <a:ext uri="{FF2B5EF4-FFF2-40B4-BE49-F238E27FC236}">
                <a16:creationId xmlns:a16="http://schemas.microsoft.com/office/drawing/2014/main" id="{CB55D39B-879F-F2F2-82B2-E847EA30F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7599" y="4210268"/>
            <a:ext cx="1215159" cy="1215159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FC77DB5F-9E43-BD53-11FC-1E67BE84B1C0}"/>
              </a:ext>
            </a:extLst>
          </p:cNvPr>
          <p:cNvSpPr/>
          <p:nvPr/>
        </p:nvSpPr>
        <p:spPr>
          <a:xfrm>
            <a:off x="8797319" y="802512"/>
            <a:ext cx="1118017" cy="5885411"/>
          </a:xfrm>
          <a:prstGeom prst="rightBrace">
            <a:avLst>
              <a:gd name="adj1" fmla="val 13775"/>
              <a:gd name="adj2" fmla="val 5339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Power with solid fill">
            <a:extLst>
              <a:ext uri="{FF2B5EF4-FFF2-40B4-BE49-F238E27FC236}">
                <a16:creationId xmlns:a16="http://schemas.microsoft.com/office/drawing/2014/main" id="{0A0A3F44-7534-04BC-D898-1D533ADE3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0820" y="2326876"/>
            <a:ext cx="1118017" cy="11180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E8C44E-B707-CEEA-0713-435369D537AE}"/>
              </a:ext>
            </a:extLst>
          </p:cNvPr>
          <p:cNvSpPr txBox="1"/>
          <p:nvPr/>
        </p:nvSpPr>
        <p:spPr>
          <a:xfrm>
            <a:off x="9111070" y="1448843"/>
            <a:ext cx="32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quality, EE design </a:t>
            </a:r>
            <a:br>
              <a:rPr lang="en-US" dirty="0"/>
            </a:br>
            <a:r>
              <a:rPr lang="en-US" dirty="0"/>
              <a:t>and construction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C856EF-2534-6F31-8550-A7C4307BFBEE}"/>
              </a:ext>
            </a:extLst>
          </p:cNvPr>
          <p:cNvSpPr txBox="1"/>
          <p:nvPr/>
        </p:nvSpPr>
        <p:spPr>
          <a:xfrm>
            <a:off x="9659389" y="3429000"/>
            <a:ext cx="2161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energy</a:t>
            </a:r>
            <a:br>
              <a:rPr lang="en-US" dirty="0"/>
            </a:br>
            <a:r>
              <a:rPr lang="en-US" dirty="0"/>
              <a:t>demand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ADF38-62BE-9F84-FA61-8C34C4303EBF}"/>
              </a:ext>
            </a:extLst>
          </p:cNvPr>
          <p:cNvSpPr txBox="1"/>
          <p:nvPr/>
        </p:nvSpPr>
        <p:spPr>
          <a:xfrm>
            <a:off x="9210822" y="5409157"/>
            <a:ext cx="32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Comfortable, safe, healthy environments for people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2843-158B-76DD-BABB-928B883D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199" y="1226001"/>
            <a:ext cx="7818863" cy="725603"/>
          </a:xfrm>
        </p:spPr>
        <p:txBody>
          <a:bodyPr>
            <a:normAutofit/>
          </a:bodyPr>
          <a:lstStyle/>
          <a:p>
            <a:r>
              <a:rPr lang="en-US" dirty="0"/>
              <a:t>Cambodia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1CD0E-DF85-BF37-DC32-876555AA4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0" y="2133599"/>
            <a:ext cx="6592501" cy="4241483"/>
          </a:xfrm>
        </p:spPr>
        <p:txBody>
          <a:bodyPr/>
          <a:lstStyle/>
          <a:p>
            <a:r>
              <a:rPr lang="en-US" dirty="0"/>
              <a:t>Rising building energy demand, primarily for cooling</a:t>
            </a:r>
          </a:p>
          <a:p>
            <a:r>
              <a:rPr lang="en-US" dirty="0"/>
              <a:t>NDC and national EE policy targets to reduce sectoral energy demand and emissions</a:t>
            </a:r>
          </a:p>
          <a:p>
            <a:r>
              <a:rPr lang="en-US" dirty="0"/>
              <a:t>No building energy codes, no MEPS</a:t>
            </a:r>
          </a:p>
          <a:p>
            <a:r>
              <a:rPr lang="en-US" dirty="0"/>
              <a:t>Lack of demonstrations and baseline performance levels validated by real-world data</a:t>
            </a:r>
          </a:p>
          <a:p>
            <a:endParaRPr lang="en-US" dirty="0"/>
          </a:p>
        </p:txBody>
      </p:sp>
      <p:pic>
        <p:nvPicPr>
          <p:cNvPr id="4" name="Picture 3" descr="A city with many buildings and trees&#10;&#10;Description automatically generated">
            <a:extLst>
              <a:ext uri="{FF2B5EF4-FFF2-40B4-BE49-F238E27FC236}">
                <a16:creationId xmlns:a16="http://schemas.microsoft.com/office/drawing/2014/main" id="{2003B0C2-1FCB-422F-0590-57EE2A5C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90160"/>
            <a:ext cx="3237301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7220E-FCD7-8067-8536-D47C42D6CD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95" y="323358"/>
            <a:ext cx="904545" cy="658082"/>
          </a:xfrm>
          <a:prstGeom prst="rect">
            <a:avLst/>
          </a:prstGeom>
        </p:spPr>
      </p:pic>
      <p:pic>
        <p:nvPicPr>
          <p:cNvPr id="7" name="Picture 6" descr="A logo of a river&#10;&#10;AI-generated content may be incorrect.">
            <a:extLst>
              <a:ext uri="{FF2B5EF4-FFF2-40B4-BE49-F238E27FC236}">
                <a16:creationId xmlns:a16="http://schemas.microsoft.com/office/drawing/2014/main" id="{2497851C-C962-3F16-475A-1179CC64C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662" y="218193"/>
            <a:ext cx="725603" cy="725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42655A-AC00-F117-D9C7-C824B94DA6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01266" y="218193"/>
            <a:ext cx="773689" cy="8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07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B899262-EEF6-4545-9390-A5B94A9B2993}" vid="{661B4EB2-5F6A-7242-86BE-3D17D1755E6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19cb65d-39a0-4f3f-98df-cbccd0b1a73f">
      <UserInfo>
        <DisplayName>ESCAP-PRJ-SD-Inequality Assessment Members</DisplayName>
        <AccountId>3766</AccountId>
        <AccountType/>
      </UserInfo>
    </SharedWithUsers>
    <lcf76f155ced4ddcb4097134ff3c332f xmlns="3b262f41-24b8-4459-8f0c-017dbc0f4d40">
      <Terms xmlns="http://schemas.microsoft.com/office/infopath/2007/PartnerControls"/>
    </lcf76f155ced4ddcb4097134ff3c332f>
    <Description_video xmlns="3b262f41-24b8-4459-8f0c-017dbc0f4d40" xsi:nil="true"/>
    <Image xmlns="3b262f41-24b8-4459-8f0c-017dbc0f4d40" xsi:nil="true"/>
    <TaxCatchAll xmlns="985ec44e-1bab-4c0b-9df0-6ba128686f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D066B225902746A8CA72997E644555" ma:contentTypeVersion="19" ma:contentTypeDescription="Create a new document." ma:contentTypeScope="" ma:versionID="e98954aee2aabe227f409a64fb00161c">
  <xsd:schema xmlns:xsd="http://www.w3.org/2001/XMLSchema" xmlns:xs="http://www.w3.org/2001/XMLSchema" xmlns:p="http://schemas.microsoft.com/office/2006/metadata/properties" xmlns:ns2="3b262f41-24b8-4459-8f0c-017dbc0f4d40" xmlns:ns3="319cb65d-39a0-4f3f-98df-cbccd0b1a73f" xmlns:ns4="985ec44e-1bab-4c0b-9df0-6ba128686fc9" targetNamespace="http://schemas.microsoft.com/office/2006/metadata/properties" ma:root="true" ma:fieldsID="788e2a23a18d1300f360c7b1de175b31" ns2:_="" ns3:_="" ns4:_="">
    <xsd:import namespace="3b262f41-24b8-4459-8f0c-017dbc0f4d40"/>
    <xsd:import namespace="319cb65d-39a0-4f3f-98df-cbccd0b1a73f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Description_video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62f41-24b8-4459-8f0c-017dbc0f4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escription_video" ma:index="21" nillable="true" ma:displayName="Description_video" ma:format="Dropdown" ma:internalName="Description_video">
      <xsd:simpleType>
        <xsd:restriction base="dms:Text">
          <xsd:maxLength value="255"/>
        </xsd:restriction>
      </xsd:simpleType>
    </xsd:element>
    <xsd:element name="Image" ma:index="22" nillable="true" ma:displayName="Image" ma:format="Thumbnail" ma:internalName="Imag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cb65d-39a0-4f3f-98df-cbccd0b1a73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739f70d2-a5a6-4d93-9595-2a54df132fcf}" ma:internalName="TaxCatchAll" ma:showField="CatchAllData" ma:web="319cb65d-39a0-4f3f-98df-cbccd0b1a7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F62506-863E-4DD9-988D-2DA52D0653E6}">
  <ds:schemaRefs>
    <ds:schemaRef ds:uri="985ec44e-1bab-4c0b-9df0-6ba128686fc9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3b262f41-24b8-4459-8f0c-017dbc0f4d40"/>
    <ds:schemaRef ds:uri="http://purl.org/dc/dcmitype/"/>
    <ds:schemaRef ds:uri="319cb65d-39a0-4f3f-98df-cbccd0b1a73f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EC1BD48-E7F3-4DF4-B769-517F011127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262f41-24b8-4459-8f0c-017dbc0f4d40"/>
    <ds:schemaRef ds:uri="319cb65d-39a0-4f3f-98df-cbccd0b1a73f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6D10B2-1EDE-414D-B6CC-2768813C4EB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f9e35db-544f-4f60-bdcc-5ea416e6dc70}" enabled="0" method="" siteId="{0f9e35db-544f-4f60-bdcc-5ea416e6dc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</TotalTime>
  <Words>618</Words>
  <Application>Microsoft Macintosh PowerPoint</Application>
  <PresentationFormat>Widescreen</PresentationFormat>
  <Paragraphs>81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Roboto</vt:lpstr>
      <vt:lpstr>Office Theme</vt:lpstr>
      <vt:lpstr>PowerPoint Presentation</vt:lpstr>
      <vt:lpstr>PowerPoint Presentation</vt:lpstr>
      <vt:lpstr>ESCAP’s Role</vt:lpstr>
      <vt:lpstr>Building Sector Context and Relevance</vt:lpstr>
      <vt:lpstr>Policy Tools for Energy Efficiency in Buildings</vt:lpstr>
      <vt:lpstr>Key Barriers to Robust Policy Frameworks</vt:lpstr>
      <vt:lpstr>Implementation Pathways</vt:lpstr>
      <vt:lpstr>Evaluation</vt:lpstr>
      <vt:lpstr>Cambodia Case</vt:lpstr>
      <vt:lpstr>Passive Cooling Knowledge &amp; Tools</vt:lpstr>
      <vt:lpstr> Enabling Ecosystem: Building Capacity and a Community of Practice</vt:lpstr>
      <vt:lpstr>Pilot project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Kimberly Roseberry</dc:creator>
  <cp:lastModifiedBy>Kimberly Roseberry</cp:lastModifiedBy>
  <cp:revision>4</cp:revision>
  <dcterms:created xsi:type="dcterms:W3CDTF">2025-04-01T17:53:24Z</dcterms:created>
  <dcterms:modified xsi:type="dcterms:W3CDTF">2025-04-02T02:39:42Z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0x010100817EAC9A62DD42459CEA372D2AA918F7</vt:lpwstr>
  </property>
</Properties>
</file>