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y="5143500" cx="9144000"/>
  <p:notesSz cx="6858000" cy="9144000"/>
  <p:embeddedFontLst>
    <p:embeddedFont>
      <p:font typeface="Roboto"/>
      <p:regular r:id="rId27"/>
      <p:bold r:id="rId28"/>
      <p:italic r:id="rId29"/>
      <p:boldItalic r:id="rId30"/>
    </p:embeddedFont>
    <p:embeddedFont>
      <p:font typeface="Roboto Condensed"/>
      <p:regular r:id="rId31"/>
      <p:bold r:id="rId32"/>
      <p:italic r:id="rId33"/>
      <p:boldItalic r:id="rId34"/>
    </p:embeddedFont>
    <p:embeddedFont>
      <p:font typeface="Quattrocento Sans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39" roundtripDataSignature="AMtx7mhe2A2FA8HVNosTZyQukzuaWefUW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Roboto-bold.fntdata"/><Relationship Id="rId27" Type="http://schemas.openxmlformats.org/officeDocument/2006/relationships/font" Target="fonts/Roboto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Roboto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RobotoCondensed-regular.fntdata"/><Relationship Id="rId30" Type="http://schemas.openxmlformats.org/officeDocument/2006/relationships/font" Target="fonts/Roboto-boldItalic.fntdata"/><Relationship Id="rId11" Type="http://schemas.openxmlformats.org/officeDocument/2006/relationships/slide" Target="slides/slide5.xml"/><Relationship Id="rId33" Type="http://schemas.openxmlformats.org/officeDocument/2006/relationships/font" Target="fonts/RobotoCondensed-italic.fntdata"/><Relationship Id="rId10" Type="http://schemas.openxmlformats.org/officeDocument/2006/relationships/slide" Target="slides/slide4.xml"/><Relationship Id="rId32" Type="http://schemas.openxmlformats.org/officeDocument/2006/relationships/font" Target="fonts/RobotoCondensed-bold.fntdata"/><Relationship Id="rId13" Type="http://schemas.openxmlformats.org/officeDocument/2006/relationships/slide" Target="slides/slide7.xml"/><Relationship Id="rId35" Type="http://schemas.openxmlformats.org/officeDocument/2006/relationships/font" Target="fonts/QuattrocentoSans-regular.fntdata"/><Relationship Id="rId12" Type="http://schemas.openxmlformats.org/officeDocument/2006/relationships/slide" Target="slides/slide6.xml"/><Relationship Id="rId34" Type="http://schemas.openxmlformats.org/officeDocument/2006/relationships/font" Target="fonts/RobotoCondensed-boldItalic.fntdata"/><Relationship Id="rId15" Type="http://schemas.openxmlformats.org/officeDocument/2006/relationships/slide" Target="slides/slide9.xml"/><Relationship Id="rId37" Type="http://schemas.openxmlformats.org/officeDocument/2006/relationships/font" Target="fonts/QuattrocentoSans-italic.fntdata"/><Relationship Id="rId14" Type="http://schemas.openxmlformats.org/officeDocument/2006/relationships/slide" Target="slides/slide8.xml"/><Relationship Id="rId36" Type="http://schemas.openxmlformats.org/officeDocument/2006/relationships/font" Target="fonts/QuattrocentoSans-bold.fntdata"/><Relationship Id="rId17" Type="http://schemas.openxmlformats.org/officeDocument/2006/relationships/slide" Target="slides/slide11.xml"/><Relationship Id="rId39" Type="http://customschemas.google.com/relationships/presentationmetadata" Target="metadata"/><Relationship Id="rId16" Type="http://schemas.openxmlformats.org/officeDocument/2006/relationships/slide" Target="slides/slide10.xml"/><Relationship Id="rId38" Type="http://schemas.openxmlformats.org/officeDocument/2006/relationships/font" Target="fonts/QuattrocentoSans-bold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mailto:global.abc@un.org" TargetMode="Externa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/>
          <p:nvPr>
            <p:ph idx="1" type="body"/>
          </p:nvPr>
        </p:nvSpPr>
        <p:spPr>
          <a:xfrm>
            <a:off x="0" y="0"/>
            <a:ext cx="1687500" cy="3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8" name="Google Shape;20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1B52A"/>
              </a:buClr>
              <a:buSzPts val="1600"/>
              <a:buFont typeface="Roboto"/>
              <a:buNone/>
            </a:pPr>
            <a:r>
              <a:t/>
            </a:r>
            <a:endParaRPr sz="1600">
              <a:solidFill>
                <a:srgbClr val="004F9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479f2b510d_2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0" name="Google Shape;220;g3479f2b510d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1B52A"/>
              </a:buClr>
              <a:buSzPts val="1600"/>
              <a:buFont typeface="Roboto"/>
              <a:buNone/>
            </a:pPr>
            <a:r>
              <a:rPr lang="fr" sz="1200">
                <a:solidFill>
                  <a:srgbClr val="004F96"/>
                </a:solidFill>
                <a:latin typeface="Roboto"/>
                <a:ea typeface="Roboto"/>
                <a:cs typeface="Roboto"/>
                <a:sym typeface="Roboto"/>
              </a:rPr>
              <a:t>Energy Consumption, Energy Use Intensity (EUI), per square metre. CO2 emissions from building - embodied &amp; operational.</a:t>
            </a:r>
            <a:endParaRPr sz="1200">
              <a:solidFill>
                <a:srgbClr val="004F9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1B52A"/>
              </a:buClr>
              <a:buSzPts val="1600"/>
              <a:buFont typeface="Roboto"/>
              <a:buNone/>
            </a:pPr>
            <a:r>
              <a:t/>
            </a:r>
            <a:endParaRPr sz="1200">
              <a:solidFill>
                <a:srgbClr val="004F9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1B52A"/>
              </a:buClr>
              <a:buSzPts val="1600"/>
              <a:buFont typeface="Roboto"/>
              <a:buNone/>
            </a:pPr>
            <a:r>
              <a:rPr lang="fr" sz="1200">
                <a:solidFill>
                  <a:srgbClr val="004F96"/>
                </a:solidFill>
                <a:latin typeface="Roboto"/>
                <a:ea typeface="Roboto"/>
                <a:cs typeface="Roboto"/>
                <a:sym typeface="Roboto"/>
              </a:rPr>
              <a:t>NDC/National Adaptation Plans</a:t>
            </a:r>
            <a:endParaRPr sz="1200">
              <a:solidFill>
                <a:srgbClr val="004F9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1" name="Google Shape;23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1B52A"/>
              </a:buClr>
              <a:buSzPts val="1600"/>
              <a:buFont typeface="Roboto"/>
              <a:buNone/>
            </a:pPr>
            <a:r>
              <a:t/>
            </a:r>
            <a:endParaRPr sz="1600">
              <a:solidFill>
                <a:srgbClr val="004F9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3" name="Google Shape;24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1B52A"/>
              </a:buClr>
              <a:buSzPts val="1600"/>
              <a:buFont typeface="Roboto"/>
              <a:buNone/>
            </a:pPr>
            <a:r>
              <a:t/>
            </a:r>
            <a:endParaRPr sz="1600">
              <a:solidFill>
                <a:srgbClr val="004F9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8" name="Google Shape;25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1B52A"/>
              </a:buClr>
              <a:buSzPts val="1600"/>
              <a:buFont typeface="Roboto"/>
              <a:buNone/>
            </a:pPr>
            <a:r>
              <a:t/>
            </a:r>
            <a:endParaRPr sz="1600">
              <a:solidFill>
                <a:srgbClr val="004F9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2" name="Google Shape;27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1B52A"/>
              </a:buClr>
              <a:buSzPts val="1600"/>
              <a:buFont typeface="Roboto"/>
              <a:buNone/>
            </a:pPr>
            <a:r>
              <a:t/>
            </a:r>
            <a:endParaRPr sz="1600">
              <a:solidFill>
                <a:srgbClr val="004F9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5" name="Google Shape;28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F96"/>
              </a:buClr>
              <a:buSzPts val="1000"/>
              <a:buFont typeface="Roboto"/>
              <a:buChar char="●"/>
            </a:pPr>
            <a:r>
              <a:rPr lang="fr" sz="1000">
                <a:solidFill>
                  <a:srgbClr val="004F96"/>
                </a:solidFill>
                <a:latin typeface="Roboto"/>
                <a:ea typeface="Roboto"/>
                <a:cs typeface="Roboto"/>
                <a:sym typeface="Roboto"/>
              </a:rPr>
              <a:t>unregulated market/ unofficial individuals and organisations collect building materials to resell it on the market without the quality guarantees.  </a:t>
            </a:r>
            <a:endParaRPr sz="1000">
              <a:solidFill>
                <a:srgbClr val="004F9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F96"/>
              </a:buClr>
              <a:buSzPts val="1000"/>
              <a:buFont typeface="Roboto"/>
              <a:buChar char="●"/>
            </a:pPr>
            <a:r>
              <a:rPr lang="fr" sz="1000">
                <a:solidFill>
                  <a:srgbClr val="004F96"/>
                </a:solidFill>
                <a:latin typeface="Roboto"/>
                <a:ea typeface="Roboto"/>
                <a:cs typeface="Roboto"/>
                <a:sym typeface="Roboto"/>
              </a:rPr>
              <a:t>renovating window system to more highly insulated glasses and frames, cool paint to reflect solar radationation to reduce the cooling demands</a:t>
            </a:r>
            <a:endParaRPr sz="1000">
              <a:solidFill>
                <a:srgbClr val="004F9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F96"/>
              </a:buClr>
              <a:buSzPts val="1000"/>
              <a:buFont typeface="Roboto"/>
              <a:buChar char="●"/>
            </a:pPr>
            <a:r>
              <a:rPr lang="fr" sz="1000">
                <a:solidFill>
                  <a:srgbClr val="004F96"/>
                </a:solidFill>
                <a:latin typeface="Roboto"/>
                <a:ea typeface="Roboto"/>
                <a:cs typeface="Roboto"/>
                <a:sym typeface="Roboto"/>
              </a:rPr>
              <a:t>Improving accessibility of handicapped people by incorporating universal design such as installing lifts, signage with braille, guide stud, slope, etc. </a:t>
            </a:r>
            <a:endParaRPr sz="1000">
              <a:solidFill>
                <a:srgbClr val="004F9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8" name="Google Shape;29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1B52A"/>
              </a:buClr>
              <a:buSzPts val="1600"/>
              <a:buFont typeface="Roboto"/>
              <a:buNone/>
            </a:pPr>
            <a:r>
              <a:t/>
            </a:r>
            <a:endParaRPr sz="1600">
              <a:solidFill>
                <a:srgbClr val="004F9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1" name="Google Shape;31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1B52A"/>
              </a:buClr>
              <a:buSzPts val="1600"/>
              <a:buFont typeface="Roboto"/>
              <a:buNone/>
            </a:pPr>
            <a:r>
              <a:rPr lang="fr" sz="1000">
                <a:solidFill>
                  <a:srgbClr val="004F96"/>
                </a:solidFill>
                <a:latin typeface="Roboto"/>
                <a:ea typeface="Roboto"/>
                <a:cs typeface="Roboto"/>
                <a:sym typeface="Roboto"/>
              </a:rPr>
              <a:t>materials that can address natural </a:t>
            </a:r>
            <a:r>
              <a:rPr lang="fr" sz="1000">
                <a:solidFill>
                  <a:srgbClr val="004F96"/>
                </a:solidFill>
                <a:latin typeface="Roboto"/>
                <a:ea typeface="Roboto"/>
                <a:cs typeface="Roboto"/>
                <a:sym typeface="Roboto"/>
              </a:rPr>
              <a:t>hazards, for example, the concrete that can resist to the earthquake, bricks that can ensure thermal comfort with high insulation. </a:t>
            </a:r>
            <a:endParaRPr sz="1000">
              <a:solidFill>
                <a:srgbClr val="004F9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4" name="Google Shape;324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1B52A"/>
              </a:buClr>
              <a:buSzPts val="1600"/>
              <a:buFont typeface="Roboto"/>
              <a:buNone/>
            </a:pPr>
            <a:r>
              <a:t/>
            </a:r>
            <a:endParaRPr sz="1600">
              <a:solidFill>
                <a:srgbClr val="004F9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5" name="Google Shape;105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9:notes"/>
          <p:cNvSpPr txBox="1"/>
          <p:nvPr>
            <p:ph idx="1" type="body"/>
          </p:nvPr>
        </p:nvSpPr>
        <p:spPr>
          <a:xfrm>
            <a:off x="0" y="0"/>
            <a:ext cx="1687500" cy="3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Those interested in joining the GlobalABC and/or these groups can contact </a:t>
            </a:r>
            <a:r>
              <a:rPr lang="fr" u="sng">
                <a:solidFill>
                  <a:schemeClr val="hlink"/>
                </a:solidFill>
                <a:hlinkClick r:id="rId2"/>
              </a:rPr>
              <a:t>global.abc@un.org</a:t>
            </a:r>
            <a:r>
              <a:rPr lang="fr">
                <a:solidFill>
                  <a:schemeClr val="dk1"/>
                </a:solidFill>
              </a:rPr>
              <a:t> </a:t>
            </a:r>
            <a:endParaRPr sz="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1B52A"/>
              </a:buClr>
              <a:buSzPts val="1600"/>
              <a:buFont typeface="Roboto"/>
              <a:buNone/>
            </a:pPr>
            <a:r>
              <a:t/>
            </a:r>
            <a:endParaRPr sz="1600">
              <a:solidFill>
                <a:srgbClr val="004F9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1B52A"/>
              </a:buClr>
              <a:buSzPts val="1600"/>
              <a:buFont typeface="Roboto"/>
              <a:buNone/>
            </a:pPr>
            <a:r>
              <a:t/>
            </a:r>
            <a:endParaRPr sz="1600">
              <a:solidFill>
                <a:srgbClr val="004F9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" name="Google Shape;14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1B52A"/>
              </a:buClr>
              <a:buSzPts val="1600"/>
              <a:buFont typeface="Roboto"/>
              <a:buNone/>
            </a:pPr>
            <a:r>
              <a:t/>
            </a:r>
            <a:endParaRPr sz="1600">
              <a:solidFill>
                <a:srgbClr val="004F9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" name="Google Shape;15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1B52A"/>
              </a:buClr>
              <a:buSzPts val="1600"/>
              <a:buFont typeface="Roboto"/>
              <a:buNone/>
            </a:pPr>
            <a:r>
              <a:t/>
            </a:r>
            <a:endParaRPr sz="1600">
              <a:solidFill>
                <a:srgbClr val="004F9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" name="Google Shape;17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1B52A"/>
              </a:buClr>
              <a:buSzPts val="1600"/>
              <a:buFont typeface="Roboto"/>
              <a:buNone/>
            </a:pPr>
            <a:r>
              <a:t/>
            </a:r>
            <a:endParaRPr sz="1600">
              <a:solidFill>
                <a:srgbClr val="004F9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" name="Google Shape;18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1B52A"/>
              </a:buClr>
              <a:buSzPts val="1600"/>
              <a:buFont typeface="Roboto"/>
              <a:buNone/>
            </a:pPr>
            <a:r>
              <a:t/>
            </a:r>
            <a:endParaRPr sz="1600">
              <a:solidFill>
                <a:srgbClr val="004F9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5" name="Google Shape;19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1B52A"/>
              </a:buClr>
              <a:buSzPts val="1600"/>
              <a:buFont typeface="Roboto"/>
              <a:buNone/>
            </a:pPr>
            <a:r>
              <a:t/>
            </a:r>
            <a:endParaRPr sz="1600">
              <a:solidFill>
                <a:srgbClr val="004F9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obj">
  <p:cSld name="OBJECT">
    <p:bg>
      <p:bgPr>
        <a:solidFill>
          <a:schemeClr val="lt1"/>
        </a:soli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1"/>
          <p:cNvPicPr preferRelativeResize="0"/>
          <p:nvPr/>
        </p:nvPicPr>
        <p:blipFill rotWithShape="1">
          <a:blip r:embed="rId2">
            <a:alphaModFix/>
          </a:blip>
          <a:srcRect b="977" l="4648" r="5588" t="28771"/>
          <a:stretch/>
        </p:blipFill>
        <p:spPr>
          <a:xfrm>
            <a:off x="-55821" y="0"/>
            <a:ext cx="473539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1"/>
          <p:cNvSpPr txBox="1"/>
          <p:nvPr/>
        </p:nvSpPr>
        <p:spPr>
          <a:xfrm>
            <a:off x="34706" y="4981917"/>
            <a:ext cx="1365328" cy="16158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fr" sz="600" u="none" cap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Photo credit: Junar Eliang</a:t>
            </a:r>
            <a:endParaRPr b="0" i="0" sz="600" u="none" cap="none" strike="noStrike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 1">
  <p:cSld name="OBJECT_3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" name="Google Shape;52;p32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3" name="Google Shape;53;p3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Google Shape;54;p3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p3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 2">
  <p:cSld name="OBJECT_4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" name="Google Shape;58;p3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9" name="Google Shape;59;p3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" name="Google Shape;60;p3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Google Shape;61;p3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 1">
  <p:cSld name="OBJECT_5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" name="Google Shape;64;p3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/>
        </p:txBody>
      </p:sp>
      <p:sp>
        <p:nvSpPr>
          <p:cNvPr id="65" name="Google Shape;65;p3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" name="Google Shape;66;p3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" name="Google Shape;67;p34"/>
          <p:cNvSpPr txBox="1"/>
          <p:nvPr>
            <p:ph idx="12" type="sldNum"/>
          </p:nvPr>
        </p:nvSpPr>
        <p:spPr>
          <a:xfrm>
            <a:off x="6457950" y="4767263"/>
            <a:ext cx="2057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Only">
  <p:cSld name="2_Title Only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4"/>
          <p:cNvSpPr txBox="1"/>
          <p:nvPr>
            <p:ph type="title"/>
          </p:nvPr>
        </p:nvSpPr>
        <p:spPr>
          <a:xfrm>
            <a:off x="866473" y="680534"/>
            <a:ext cx="7411200" cy="2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800">
                <a:solidFill>
                  <a:srgbClr val="005AA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p24"/>
          <p:cNvSpPr txBox="1"/>
          <p:nvPr>
            <p:ph idx="11" type="ftr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7" name="Google Shape;77;p24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8" name="Google Shape;78;p24"/>
          <p:cNvSpPr txBox="1"/>
          <p:nvPr>
            <p:ph idx="12" type="sldNum"/>
          </p:nvPr>
        </p:nvSpPr>
        <p:spPr>
          <a:xfrm>
            <a:off x="6583680" y="4783455"/>
            <a:ext cx="2103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obj">
  <p:cSld name="OBJECT">
    <p:bg>
      <p:bgPr>
        <a:solidFill>
          <a:schemeClr val="lt1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35"/>
          <p:cNvPicPr preferRelativeResize="0"/>
          <p:nvPr/>
        </p:nvPicPr>
        <p:blipFill rotWithShape="1">
          <a:blip r:embed="rId2">
            <a:alphaModFix/>
          </a:blip>
          <a:srcRect b="976" l="4649" r="5582" t="28769"/>
          <a:stretch/>
        </p:blipFill>
        <p:spPr>
          <a:xfrm>
            <a:off x="-55821" y="0"/>
            <a:ext cx="473539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5"/>
          <p:cNvSpPr txBox="1"/>
          <p:nvPr/>
        </p:nvSpPr>
        <p:spPr>
          <a:xfrm>
            <a:off x="34706" y="4981917"/>
            <a:ext cx="13653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fr" sz="600" u="none" cap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Photo credit: Junar Eliang</a:t>
            </a:r>
            <a:endParaRPr b="0" i="0" sz="600" u="none" cap="none" strike="noStrike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 Slide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6"/>
          <p:cNvSpPr txBox="1"/>
          <p:nvPr>
            <p:ph type="ctrTitle"/>
          </p:nvPr>
        </p:nvSpPr>
        <p:spPr>
          <a:xfrm>
            <a:off x="685800" y="1594485"/>
            <a:ext cx="7772400" cy="10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4" name="Google Shape;84;p36"/>
          <p:cNvSpPr txBox="1"/>
          <p:nvPr>
            <p:ph idx="1" type="subTitle"/>
          </p:nvPr>
        </p:nvSpPr>
        <p:spPr>
          <a:xfrm>
            <a:off x="1371600" y="2880360"/>
            <a:ext cx="6400800" cy="12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5" name="Google Shape;85;p36"/>
          <p:cNvSpPr txBox="1"/>
          <p:nvPr/>
        </p:nvSpPr>
        <p:spPr>
          <a:xfrm>
            <a:off x="1364549" y="4789321"/>
            <a:ext cx="3950400" cy="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fr" sz="6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Global Alliance for Buildings and Construction   |   United Nations Environment Programme </a:t>
            </a:r>
            <a:endParaRPr b="0" i="0" sz="600" u="none" cap="none" strike="noStrik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86" name="Google Shape;86;p36"/>
          <p:cNvSpPr txBox="1"/>
          <p:nvPr>
            <p:ph idx="12" type="sldNum"/>
          </p:nvPr>
        </p:nvSpPr>
        <p:spPr>
          <a:xfrm>
            <a:off x="8556784" y="4749851"/>
            <a:ext cx="5487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Only 1">
  <p:cSld name="2_Title Only 1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7"/>
          <p:cNvSpPr txBox="1"/>
          <p:nvPr>
            <p:ph type="title"/>
          </p:nvPr>
        </p:nvSpPr>
        <p:spPr>
          <a:xfrm>
            <a:off x="866473" y="680534"/>
            <a:ext cx="7411200" cy="2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800">
                <a:solidFill>
                  <a:srgbClr val="005AA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" name="Google Shape;89;p37"/>
          <p:cNvSpPr txBox="1"/>
          <p:nvPr>
            <p:ph idx="11" type="ftr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0" name="Google Shape;90;p37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" name="Google Shape;91;p37"/>
          <p:cNvSpPr txBox="1"/>
          <p:nvPr>
            <p:ph idx="12" type="sldNum"/>
          </p:nvPr>
        </p:nvSpPr>
        <p:spPr>
          <a:xfrm>
            <a:off x="6583680" y="4783455"/>
            <a:ext cx="2103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2"/>
          <p:cNvSpPr txBox="1"/>
          <p:nvPr>
            <p:ph type="title"/>
          </p:nvPr>
        </p:nvSpPr>
        <p:spPr>
          <a:xfrm>
            <a:off x="661876" y="680534"/>
            <a:ext cx="7411054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800">
                <a:solidFill>
                  <a:srgbClr val="005AA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" name="Google Shape;16;p22"/>
          <p:cNvSpPr txBox="1"/>
          <p:nvPr>
            <p:ph idx="11" type="ftr"/>
          </p:nvPr>
        </p:nvSpPr>
        <p:spPr>
          <a:xfrm>
            <a:off x="2708030" y="5995567"/>
            <a:ext cx="2926079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" name="Google Shape;17;p22"/>
          <p:cNvSpPr txBox="1"/>
          <p:nvPr>
            <p:ph idx="10" type="dt"/>
          </p:nvPr>
        </p:nvSpPr>
        <p:spPr>
          <a:xfrm>
            <a:off x="604910" y="5511458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Google Shape;18;p22"/>
          <p:cNvSpPr txBox="1"/>
          <p:nvPr>
            <p:ph idx="12" type="sldNum"/>
          </p:nvPr>
        </p:nvSpPr>
        <p:spPr>
          <a:xfrm>
            <a:off x="344658" y="4603555"/>
            <a:ext cx="225083" cy="2077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Only">
  <p:cSld name="2_Title Onl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5"/>
          <p:cNvSpPr txBox="1"/>
          <p:nvPr>
            <p:ph type="title"/>
          </p:nvPr>
        </p:nvSpPr>
        <p:spPr>
          <a:xfrm>
            <a:off x="866473" y="680534"/>
            <a:ext cx="7411054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800">
                <a:solidFill>
                  <a:srgbClr val="005AA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" name="Google Shape;21;p25"/>
          <p:cNvSpPr txBox="1"/>
          <p:nvPr>
            <p:ph idx="11" type="ftr"/>
          </p:nvPr>
        </p:nvSpPr>
        <p:spPr>
          <a:xfrm>
            <a:off x="3108960" y="4783455"/>
            <a:ext cx="2926079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25"/>
          <p:cNvSpPr txBox="1"/>
          <p:nvPr>
            <p:ph idx="10" type="dt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25"/>
          <p:cNvSpPr txBox="1"/>
          <p:nvPr>
            <p:ph idx="12" type="sldNum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Only 1">
  <p:cSld name="2_Title Only 1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6"/>
          <p:cNvSpPr txBox="1"/>
          <p:nvPr>
            <p:ph type="title"/>
          </p:nvPr>
        </p:nvSpPr>
        <p:spPr>
          <a:xfrm>
            <a:off x="866473" y="680534"/>
            <a:ext cx="7411050" cy="247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800">
                <a:solidFill>
                  <a:srgbClr val="005AA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" name="Google Shape;26;p26"/>
          <p:cNvSpPr txBox="1"/>
          <p:nvPr>
            <p:ph idx="11" type="ftr"/>
          </p:nvPr>
        </p:nvSpPr>
        <p:spPr>
          <a:xfrm>
            <a:off x="3108960" y="4783455"/>
            <a:ext cx="2926125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" name="Google Shape;27;p26"/>
          <p:cNvSpPr txBox="1"/>
          <p:nvPr>
            <p:ph idx="10" type="dt"/>
          </p:nvPr>
        </p:nvSpPr>
        <p:spPr>
          <a:xfrm>
            <a:off x="457200" y="4783455"/>
            <a:ext cx="2103075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Google Shape;28;p26"/>
          <p:cNvSpPr txBox="1"/>
          <p:nvPr>
            <p:ph idx="12" type="sldNum"/>
          </p:nvPr>
        </p:nvSpPr>
        <p:spPr>
          <a:xfrm>
            <a:off x="6583680" y="4783455"/>
            <a:ext cx="2103075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Only 2">
  <p:cSld name="OBJECT_1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7"/>
          <p:cNvSpPr txBox="1"/>
          <p:nvPr>
            <p:ph type="title"/>
          </p:nvPr>
        </p:nvSpPr>
        <p:spPr>
          <a:xfrm>
            <a:off x="866473" y="680534"/>
            <a:ext cx="7411200" cy="2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 i="0" sz="1800">
                <a:solidFill>
                  <a:srgbClr val="005AA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" name="Google Shape;31;p27"/>
          <p:cNvSpPr txBox="1"/>
          <p:nvPr>
            <p:ph idx="11" type="ftr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" name="Google Shape;32;p27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" name="Google Shape;33;p27"/>
          <p:cNvSpPr txBox="1"/>
          <p:nvPr>
            <p:ph idx="12" type="sldNum"/>
          </p:nvPr>
        </p:nvSpPr>
        <p:spPr>
          <a:xfrm>
            <a:off x="6583680" y="4783455"/>
            <a:ext cx="2103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8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6" name="Google Shape;36;p28"/>
          <p:cNvSpPr txBox="1"/>
          <p:nvPr>
            <p:ph idx="1" type="subTitle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37" name="Google Shape;37;p2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Google Shape;38;p2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" name="Google Shape;39;p28"/>
          <p:cNvSpPr txBox="1"/>
          <p:nvPr>
            <p:ph idx="12" type="sldNum"/>
          </p:nvPr>
        </p:nvSpPr>
        <p:spPr>
          <a:xfrm>
            <a:off x="6457950" y="4767263"/>
            <a:ext cx="2057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 type="blank">
  <p:cSld name="BLANK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3" name="Google Shape;43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">
  <p:cSld name="OBJECT_2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6" name="Google Shape;46;p31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7" name="Google Shape;47;p3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" name="Google Shape;48;p3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" name="Google Shape;49;p3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on&#10;&#10;Description automatically generated" id="6" name="Google Shape;6;p2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1076837" y="-1742091"/>
            <a:ext cx="10236602" cy="797735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20"/>
          <p:cNvSpPr txBox="1"/>
          <p:nvPr>
            <p:ph type="title"/>
          </p:nvPr>
        </p:nvSpPr>
        <p:spPr>
          <a:xfrm>
            <a:off x="661876" y="680534"/>
            <a:ext cx="7411054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800" u="none" cap="none" strike="noStrike">
                <a:solidFill>
                  <a:srgbClr val="005AA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20"/>
          <p:cNvSpPr txBox="1"/>
          <p:nvPr>
            <p:ph idx="1" type="body"/>
          </p:nvPr>
        </p:nvSpPr>
        <p:spPr>
          <a:xfrm>
            <a:off x="661876" y="1183005"/>
            <a:ext cx="8024923" cy="3394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20"/>
          <p:cNvSpPr txBox="1"/>
          <p:nvPr>
            <p:ph idx="12" type="sldNum"/>
          </p:nvPr>
        </p:nvSpPr>
        <p:spPr>
          <a:xfrm>
            <a:off x="344658" y="4603555"/>
            <a:ext cx="225083" cy="2077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10" name="Google Shape;10;p20"/>
          <p:cNvSpPr txBox="1"/>
          <p:nvPr/>
        </p:nvSpPr>
        <p:spPr>
          <a:xfrm>
            <a:off x="641838" y="4659923"/>
            <a:ext cx="3780692" cy="19620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fr" sz="800" u="none" cap="none" strike="noStrike">
                <a:solidFill>
                  <a:srgbClr val="80B344"/>
                </a:solidFill>
                <a:latin typeface="Arial"/>
                <a:ea typeface="Arial"/>
                <a:cs typeface="Arial"/>
                <a:sym typeface="Arial"/>
              </a:rPr>
              <a:t>Global Alliance for Buildings and Construction (GlobalABC)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on&#10;&#10;Description automatically generated" id="69" name="Google Shape;69;p2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1076837" y="-1742091"/>
            <a:ext cx="10236605" cy="7977354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23"/>
          <p:cNvSpPr txBox="1"/>
          <p:nvPr>
            <p:ph type="title"/>
          </p:nvPr>
        </p:nvSpPr>
        <p:spPr>
          <a:xfrm>
            <a:off x="661876" y="680534"/>
            <a:ext cx="7411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800" u="none" cap="none" strike="noStrike">
                <a:solidFill>
                  <a:srgbClr val="005AA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" name="Google Shape;71;p23"/>
          <p:cNvSpPr txBox="1"/>
          <p:nvPr>
            <p:ph idx="1" type="body"/>
          </p:nvPr>
        </p:nvSpPr>
        <p:spPr>
          <a:xfrm>
            <a:off x="661876" y="1183005"/>
            <a:ext cx="8025000" cy="3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23"/>
          <p:cNvSpPr txBox="1"/>
          <p:nvPr>
            <p:ph idx="12" type="sldNum"/>
          </p:nvPr>
        </p:nvSpPr>
        <p:spPr>
          <a:xfrm>
            <a:off x="344658" y="4603556"/>
            <a:ext cx="225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73" name="Google Shape;73;p23"/>
          <p:cNvSpPr txBox="1"/>
          <p:nvPr/>
        </p:nvSpPr>
        <p:spPr>
          <a:xfrm>
            <a:off x="641838" y="4659923"/>
            <a:ext cx="37806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fr" sz="800" u="none" cap="none" strike="noStrike">
                <a:solidFill>
                  <a:srgbClr val="80B344"/>
                </a:solidFill>
                <a:latin typeface="Arial"/>
                <a:ea typeface="Arial"/>
                <a:cs typeface="Arial"/>
                <a:sym typeface="Arial"/>
              </a:rPr>
              <a:t>Global Alliance for Buildings and Construction (GlobalABC)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2"/>
    <p:sldLayoutId id="2147483663" r:id="rId3"/>
    <p:sldLayoutId id="2147483664" r:id="rId4"/>
    <p:sldLayoutId id="2147483665" r:id="rId5"/>
  </p:sldLayoutIdLst>
  <p:transition spd="slow">
    <p:push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2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3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2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2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2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hyperlink" Target="https://globalabc.org/resources/publications/roadmap-energy-efficient-buildings-and-construction-association-southeast" TargetMode="External"/><Relationship Id="rId5" Type="http://schemas.openxmlformats.org/officeDocument/2006/relationships/image" Target="../media/image24.png"/><Relationship Id="rId6" Type="http://schemas.openxmlformats.org/officeDocument/2006/relationships/image" Target="../media/image29.jpg"/><Relationship Id="rId7" Type="http://schemas.openxmlformats.org/officeDocument/2006/relationships/hyperlink" Target="https://globalabc.org/climate-action-roadmaps-buildings-and-construction" TargetMode="External"/><Relationship Id="rId8" Type="http://schemas.openxmlformats.org/officeDocument/2006/relationships/hyperlink" Target="https://globalabc.org/resources/publications/roadmap-energy-efficient-buildings-and-construction-association-southeast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hyperlink" Target="https://globalabc.org/" TargetMode="External"/><Relationship Id="rId6" Type="http://schemas.openxmlformats.org/officeDocument/2006/relationships/image" Target="../media/image10.jpg"/><Relationship Id="rId7" Type="http://schemas.openxmlformats.org/officeDocument/2006/relationships/image" Target="../media/image13.jpg"/><Relationship Id="rId8" Type="http://schemas.openxmlformats.org/officeDocument/2006/relationships/image" Target="../media/image25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www.globalabc.org/" TargetMode="External"/><Relationship Id="rId4" Type="http://schemas.openxmlformats.org/officeDocument/2006/relationships/hyperlink" Target="mailto:global.abc@un.org" TargetMode="External"/><Relationship Id="rId5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jpg"/><Relationship Id="rId4" Type="http://schemas.openxmlformats.org/officeDocument/2006/relationships/image" Target="../media/image8.png"/><Relationship Id="rId5" Type="http://schemas.openxmlformats.org/officeDocument/2006/relationships/image" Target="../media/image11.png"/><Relationship Id="rId6" Type="http://schemas.openxmlformats.org/officeDocument/2006/relationships/hyperlink" Target="https://globalabc.org/resources/publications/global-status-report-buildings-and-construction-20242025-not-just-another" TargetMode="External"/><Relationship Id="rId7" Type="http://schemas.openxmlformats.org/officeDocument/2006/relationships/image" Target="../media/image3.png"/><Relationship Id="rId8" Type="http://schemas.openxmlformats.org/officeDocument/2006/relationships/image" Target="../media/image1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14.png"/><Relationship Id="rId6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hyperlink" Target="https://globalabc.org/climate-action-roadmaps-buildings-and-construction" TargetMode="External"/><Relationship Id="rId6" Type="http://schemas.openxmlformats.org/officeDocument/2006/relationships/image" Target="../media/image2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jpg"/><Relationship Id="rId4" Type="http://schemas.openxmlformats.org/officeDocument/2006/relationships/image" Target="../media/image8.png"/><Relationship Id="rId5" Type="http://schemas.openxmlformats.org/officeDocument/2006/relationships/image" Target="../media/image11.png"/><Relationship Id="rId6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jpg"/><Relationship Id="rId4" Type="http://schemas.openxmlformats.org/officeDocument/2006/relationships/image" Target="../media/image8.png"/><Relationship Id="rId5" Type="http://schemas.openxmlformats.org/officeDocument/2006/relationships/image" Target="../media/image11.png"/><Relationship Id="rId6" Type="http://schemas.openxmlformats.org/officeDocument/2006/relationships/image" Target="../media/image3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23553" y="0"/>
            <a:ext cx="1047598" cy="10475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graphical user interface&#10;&#10;Description automatically generated" id="97" name="Google Shape;97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19382" y="222893"/>
            <a:ext cx="1653799" cy="592022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"/>
          <p:cNvSpPr txBox="1"/>
          <p:nvPr/>
        </p:nvSpPr>
        <p:spPr>
          <a:xfrm>
            <a:off x="5021175" y="1065357"/>
            <a:ext cx="4049400" cy="18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B52A"/>
              </a:buClr>
              <a:buSzPts val="3600"/>
              <a:buFont typeface="Arial"/>
              <a:buNone/>
            </a:pPr>
            <a:r>
              <a:rPr b="1" i="0" lang="fr" sz="2900" u="none" cap="none" strike="noStrike">
                <a:solidFill>
                  <a:srgbClr val="144B99"/>
                </a:solidFill>
                <a:latin typeface="Roboto"/>
                <a:ea typeface="Roboto"/>
                <a:cs typeface="Roboto"/>
                <a:sym typeface="Roboto"/>
              </a:rPr>
              <a:t>Global Alliance for Buildings and Construction (GlobalABC)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"/>
          <p:cNvSpPr txBox="1"/>
          <p:nvPr/>
        </p:nvSpPr>
        <p:spPr>
          <a:xfrm>
            <a:off x="5096790" y="3205017"/>
            <a:ext cx="3808200" cy="14927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" sz="1500" u="none" cap="none" strike="noStrike">
                <a:solidFill>
                  <a:srgbClr val="80B344"/>
                </a:solidFill>
                <a:latin typeface="Roboto"/>
                <a:ea typeface="Roboto"/>
                <a:cs typeface="Roboto"/>
                <a:sym typeface="Roboto"/>
              </a:rPr>
              <a:t>Towards a zero-emissions, efficient and resilient buildings and construction sector: EEAP webinar</a:t>
            </a:r>
            <a:endParaRPr/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80B34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" sz="1500" u="none" cap="none" strike="noStrike">
                <a:solidFill>
                  <a:srgbClr val="80B344"/>
                </a:solidFill>
                <a:latin typeface="Roboto"/>
                <a:ea typeface="Roboto"/>
                <a:cs typeface="Roboto"/>
                <a:sym typeface="Roboto"/>
              </a:rPr>
              <a:t>Gennai Kamata, </a:t>
            </a:r>
            <a:endParaRPr/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" sz="1100" u="none" cap="none" strike="noStrike">
                <a:solidFill>
                  <a:srgbClr val="80B344"/>
                </a:solidFill>
                <a:latin typeface="Roboto"/>
                <a:ea typeface="Roboto"/>
                <a:cs typeface="Roboto"/>
                <a:sym typeface="Roboto"/>
              </a:rPr>
              <a:t>Associate Programme Officer, GlobalABC, UNEP </a:t>
            </a:r>
            <a:endParaRPr/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" sz="1100" u="none" cap="none" strike="noStrike">
                <a:solidFill>
                  <a:srgbClr val="80B344"/>
                </a:solidFill>
                <a:latin typeface="Roboto"/>
                <a:ea typeface="Roboto"/>
                <a:cs typeface="Roboto"/>
                <a:sym typeface="Roboto"/>
              </a:rPr>
              <a:t>&lt;gennai.kamata@un.org&gt;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"/>
          <p:cNvSpPr/>
          <p:nvPr/>
        </p:nvSpPr>
        <p:spPr>
          <a:xfrm>
            <a:off x="5106325" y="3078567"/>
            <a:ext cx="3684448" cy="84300"/>
          </a:xfrm>
          <a:custGeom>
            <a:rect b="b" l="l" r="r" t="t"/>
            <a:pathLst>
              <a:path extrusionOk="0" h="120000" w="8373745">
                <a:moveTo>
                  <a:pt x="0" y="0"/>
                </a:moveTo>
                <a:lnTo>
                  <a:pt x="8373160" y="0"/>
                </a:lnTo>
              </a:path>
            </a:pathLst>
          </a:custGeom>
          <a:noFill/>
          <a:ln cap="flat" cmpd="sng" w="12700">
            <a:solidFill>
              <a:srgbClr val="144B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"/>
          <p:cNvSpPr txBox="1"/>
          <p:nvPr/>
        </p:nvSpPr>
        <p:spPr>
          <a:xfrm>
            <a:off x="5095933" y="4814672"/>
            <a:ext cx="28206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" sz="800" u="none" cap="none" strike="noStrike">
                <a:solidFill>
                  <a:srgbClr val="144B99"/>
                </a:solidFill>
                <a:latin typeface="Roboto"/>
                <a:ea typeface="Roboto"/>
                <a:cs typeface="Roboto"/>
                <a:sym typeface="Roboto"/>
              </a:rPr>
              <a:t>April 2025</a:t>
            </a:r>
            <a:endParaRPr b="1" i="0" sz="800" u="none" cap="none" strike="noStrike">
              <a:solidFill>
                <a:srgbClr val="144B9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1" i="0" sz="800" u="none" cap="none" strike="noStrike">
              <a:solidFill>
                <a:srgbClr val="144B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2" name="Google Shape;102;p1"/>
          <p:cNvSpPr/>
          <p:nvPr/>
        </p:nvSpPr>
        <p:spPr>
          <a:xfrm>
            <a:off x="5095933" y="4772522"/>
            <a:ext cx="3684448" cy="84300"/>
          </a:xfrm>
          <a:custGeom>
            <a:rect b="b" l="l" r="r" t="t"/>
            <a:pathLst>
              <a:path extrusionOk="0" h="120000" w="8373745">
                <a:moveTo>
                  <a:pt x="0" y="0"/>
                </a:moveTo>
                <a:lnTo>
                  <a:pt x="8373160" y="0"/>
                </a:lnTo>
              </a:path>
            </a:pathLst>
          </a:custGeom>
          <a:noFill/>
          <a:ln cap="flat" cmpd="sng" w="12700">
            <a:solidFill>
              <a:srgbClr val="144B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0"/>
          <p:cNvSpPr txBox="1"/>
          <p:nvPr>
            <p:ph idx="12" type="sldNum"/>
          </p:nvPr>
        </p:nvSpPr>
        <p:spPr>
          <a:xfrm>
            <a:off x="344658" y="4603556"/>
            <a:ext cx="225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">
                <a:solidFill>
                  <a:srgbClr val="144B99"/>
                </a:solidFill>
              </a:rPr>
              <a:t>‹#›</a:t>
            </a:fld>
            <a:endParaRPr sz="1400">
              <a:solidFill>
                <a:srgbClr val="144B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1" name="Google Shape;21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23553" y="0"/>
            <a:ext cx="1047595" cy="10475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graphical user interface&#10;&#10;Description automatically generated" id="212" name="Google Shape;212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19382" y="222893"/>
            <a:ext cx="1653799" cy="59202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0"/>
          <p:cNvSpPr txBox="1"/>
          <p:nvPr/>
        </p:nvSpPr>
        <p:spPr>
          <a:xfrm>
            <a:off x="7904747" y="5342021"/>
            <a:ext cx="1386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10"/>
          <p:cNvSpPr txBox="1"/>
          <p:nvPr/>
        </p:nvSpPr>
        <p:spPr>
          <a:xfrm>
            <a:off x="389424" y="149375"/>
            <a:ext cx="5852100" cy="53088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r" sz="3000" u="none" cap="none" strike="noStrike">
                <a:solidFill>
                  <a:srgbClr val="71B52A"/>
                </a:solidFill>
                <a:latin typeface="Arial"/>
                <a:ea typeface="Arial"/>
                <a:cs typeface="Arial"/>
                <a:sym typeface="Arial"/>
              </a:rPr>
              <a:t>Step-by-step Guides</a:t>
            </a:r>
            <a:endParaRPr b="1" i="0" sz="3000" u="none" cap="none" strike="noStrike">
              <a:solidFill>
                <a:srgbClr val="71B5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10"/>
          <p:cNvSpPr/>
          <p:nvPr/>
        </p:nvSpPr>
        <p:spPr>
          <a:xfrm>
            <a:off x="474261" y="774413"/>
            <a:ext cx="733800" cy="81000"/>
          </a:xfrm>
          <a:prstGeom prst="rect">
            <a:avLst/>
          </a:prstGeom>
          <a:solidFill>
            <a:srgbClr val="009EA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10"/>
          <p:cNvSpPr txBox="1"/>
          <p:nvPr/>
        </p:nvSpPr>
        <p:spPr>
          <a:xfrm>
            <a:off x="6714299" y="1856932"/>
            <a:ext cx="2380895" cy="195435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fr" sz="2000" u="none" cap="none" strike="noStrike">
                <a:solidFill>
                  <a:srgbClr val="004F96"/>
                </a:solidFill>
                <a:latin typeface="Roboto"/>
                <a:ea typeface="Roboto"/>
                <a:cs typeface="Roboto"/>
                <a:sym typeface="Roboto"/>
              </a:rPr>
              <a:t>Gantt-chart: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fr" sz="1600" u="none" cap="none" strike="noStrike">
                <a:solidFill>
                  <a:srgbClr val="004F96"/>
                </a:solidFill>
                <a:latin typeface="Roboto"/>
                <a:ea typeface="Roboto"/>
                <a:cs typeface="Roboto"/>
                <a:sym typeface="Roboto"/>
              </a:rPr>
              <a:t>Breakdowns of each step and indicative timeline facilitate smooth project coordination.</a:t>
            </a:r>
            <a:endParaRPr/>
          </a:p>
        </p:txBody>
      </p:sp>
      <p:pic>
        <p:nvPicPr>
          <p:cNvPr id="217" name="Google Shape;217;p10"/>
          <p:cNvPicPr preferRelativeResize="0"/>
          <p:nvPr/>
        </p:nvPicPr>
        <p:blipFill rotWithShape="1">
          <a:blip r:embed="rId5">
            <a:alphaModFix/>
          </a:blip>
          <a:srcRect b="6491" l="0" r="0" t="3961"/>
          <a:stretch/>
        </p:blipFill>
        <p:spPr>
          <a:xfrm>
            <a:off x="474261" y="928110"/>
            <a:ext cx="6174046" cy="36925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479f2b510d_2_0"/>
          <p:cNvSpPr txBox="1"/>
          <p:nvPr>
            <p:ph idx="12" type="sldNum"/>
          </p:nvPr>
        </p:nvSpPr>
        <p:spPr>
          <a:xfrm>
            <a:off x="344658" y="4603556"/>
            <a:ext cx="225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">
                <a:solidFill>
                  <a:srgbClr val="144B99"/>
                </a:solidFill>
              </a:rPr>
              <a:t>‹#›</a:t>
            </a:fld>
            <a:endParaRPr sz="1400">
              <a:solidFill>
                <a:srgbClr val="144B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Google Shape;223;g3479f2b510d_2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23553" y="0"/>
            <a:ext cx="1047595" cy="10475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graphical user interface&#10;&#10;Description automatically generated" id="224" name="Google Shape;224;g3479f2b510d_2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19382" y="222893"/>
            <a:ext cx="1653799" cy="59202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g3479f2b510d_2_0"/>
          <p:cNvSpPr txBox="1"/>
          <p:nvPr/>
        </p:nvSpPr>
        <p:spPr>
          <a:xfrm>
            <a:off x="7904747" y="5342021"/>
            <a:ext cx="1386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g3479f2b510d_2_0"/>
          <p:cNvSpPr txBox="1"/>
          <p:nvPr/>
        </p:nvSpPr>
        <p:spPr>
          <a:xfrm>
            <a:off x="389424" y="149375"/>
            <a:ext cx="58521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3000">
                <a:solidFill>
                  <a:srgbClr val="71B52A"/>
                </a:solidFill>
              </a:rPr>
              <a:t>Evaluations</a:t>
            </a:r>
            <a:endParaRPr b="1" i="0" sz="3000" u="none" cap="none" strike="noStrike">
              <a:solidFill>
                <a:srgbClr val="71B5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g3479f2b510d_2_0"/>
          <p:cNvSpPr/>
          <p:nvPr/>
        </p:nvSpPr>
        <p:spPr>
          <a:xfrm>
            <a:off x="474261" y="774413"/>
            <a:ext cx="733800" cy="81000"/>
          </a:xfrm>
          <a:prstGeom prst="rect">
            <a:avLst/>
          </a:prstGeom>
          <a:solidFill>
            <a:srgbClr val="009EA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g3479f2b510d_2_0"/>
          <p:cNvSpPr txBox="1"/>
          <p:nvPr/>
        </p:nvSpPr>
        <p:spPr>
          <a:xfrm>
            <a:off x="474002" y="1047600"/>
            <a:ext cx="8196000" cy="35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fr" sz="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Multi-dimensional Progress Assessment</a:t>
            </a:r>
            <a:endParaRPr b="1" sz="2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Important to evaluate progress across several interconnected dimensions:</a:t>
            </a:r>
            <a:endParaRPr sz="1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b="1" lang="fr"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Technical progress</a:t>
            </a:r>
            <a:r>
              <a:rPr lang="fr"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: Changes in building energy performance, material efficiency, and embodied carbon</a:t>
            </a:r>
            <a:endParaRPr sz="1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b="1" lang="fr"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Policy advancement</a:t>
            </a:r>
            <a:r>
              <a:rPr lang="fr"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: Evolution/update of building codes, standards, and regulatory frameworks</a:t>
            </a:r>
            <a:endParaRPr sz="1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b="1" lang="fr"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Market transformation</a:t>
            </a:r>
            <a:r>
              <a:rPr lang="fr"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: Shifts in investment patterns and commercial practices</a:t>
            </a:r>
            <a:endParaRPr sz="1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b="1" lang="fr"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Capacity development</a:t>
            </a:r>
            <a:r>
              <a:rPr lang="fr"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: Enhancement of skills across the building value chain</a:t>
            </a:r>
            <a:endParaRPr sz="1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AutoNum type="arabicPeriod"/>
            </a:pPr>
            <a:r>
              <a:rPr b="1" lang="fr"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Climate impacts</a:t>
            </a:r>
            <a:r>
              <a:rPr lang="fr"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: On top of the CO2 reduction, evaluate </a:t>
            </a:r>
            <a:r>
              <a:rPr lang="fr"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climate resilience</a:t>
            </a:r>
            <a:endParaRPr sz="1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sz="1600">
              <a:solidFill>
                <a:srgbClr val="004F9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1"/>
          <p:cNvSpPr txBox="1"/>
          <p:nvPr>
            <p:ph idx="12" type="sldNum"/>
          </p:nvPr>
        </p:nvSpPr>
        <p:spPr>
          <a:xfrm>
            <a:off x="344658" y="4603556"/>
            <a:ext cx="225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">
                <a:solidFill>
                  <a:srgbClr val="144B99"/>
                </a:solidFill>
              </a:rPr>
              <a:t>‹#›</a:t>
            </a:fld>
            <a:endParaRPr sz="1400">
              <a:solidFill>
                <a:srgbClr val="144B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4" name="Google Shape;23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23553" y="0"/>
            <a:ext cx="1047595" cy="10475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graphical user interface&#10;&#10;Description automatically generated" id="235" name="Google Shape;235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19382" y="222893"/>
            <a:ext cx="1653799" cy="59202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11"/>
          <p:cNvSpPr txBox="1"/>
          <p:nvPr/>
        </p:nvSpPr>
        <p:spPr>
          <a:xfrm>
            <a:off x="7904747" y="5342021"/>
            <a:ext cx="1386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11"/>
          <p:cNvSpPr txBox="1"/>
          <p:nvPr/>
        </p:nvSpPr>
        <p:spPr>
          <a:xfrm>
            <a:off x="389424" y="149375"/>
            <a:ext cx="5852100" cy="50010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r" sz="2800" u="none" cap="none" strike="noStrike">
                <a:solidFill>
                  <a:srgbClr val="71B52A"/>
                </a:solidFill>
                <a:latin typeface="Roboto"/>
                <a:ea typeface="Roboto"/>
                <a:cs typeface="Roboto"/>
                <a:sym typeface="Roboto"/>
              </a:rPr>
              <a:t>Building Roadmap _ Bangladesh</a:t>
            </a:r>
            <a:endParaRPr b="1" i="0" sz="2800" u="none" cap="none" strike="noStrike">
              <a:solidFill>
                <a:srgbClr val="71B52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8" name="Google Shape;238;p11"/>
          <p:cNvSpPr/>
          <p:nvPr/>
        </p:nvSpPr>
        <p:spPr>
          <a:xfrm>
            <a:off x="474261" y="774413"/>
            <a:ext cx="733800" cy="81000"/>
          </a:xfrm>
          <a:prstGeom prst="rect">
            <a:avLst/>
          </a:prstGeom>
          <a:solidFill>
            <a:srgbClr val="009EA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9" name="Google Shape;239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3017" y="949567"/>
            <a:ext cx="2791453" cy="3611944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1"/>
          <p:cNvSpPr txBox="1"/>
          <p:nvPr/>
        </p:nvSpPr>
        <p:spPr>
          <a:xfrm>
            <a:off x="3542407" y="949567"/>
            <a:ext cx="5118576" cy="37548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oto Sans Symbols"/>
              <a:buChar char="∙"/>
            </a:pPr>
            <a:r>
              <a:rPr b="1" i="0" lang="fr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High Carbon Emissions</a:t>
            </a:r>
            <a:r>
              <a:rPr b="0" i="0" lang="fr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: Bangladesh's carbon emissions have increased by 400% in the last 20 years and are projected to double by 2041. </a:t>
            </a:r>
            <a:endParaRPr b="0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oto Sans Symbols"/>
              <a:buChar char="∙"/>
            </a:pPr>
            <a:r>
              <a:rPr b="1" i="0" lang="fr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Materials and Construction</a:t>
            </a:r>
            <a:r>
              <a:rPr b="0" i="0" lang="fr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: Increasing use of high-carbon materials like concrete and bricks instead of sustainable alternatives. </a:t>
            </a:r>
            <a:endParaRPr b="0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oto Sans Symbols"/>
              <a:buChar char="∙"/>
            </a:pPr>
            <a:r>
              <a:rPr b="1" i="0" lang="fr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Housing Deficits</a:t>
            </a:r>
            <a:r>
              <a:rPr b="0" i="0" lang="fr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: Bangladesh faces a housing deficit of 4.6 million units in urban areas, with limited access to housing finance. </a:t>
            </a:r>
            <a:endParaRPr b="0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oto Sans Symbols"/>
              <a:buChar char="∙"/>
            </a:pPr>
            <a:r>
              <a:rPr b="1" i="0" lang="fr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Coordination Issues</a:t>
            </a:r>
            <a:r>
              <a:rPr b="0" i="0" lang="fr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: Lack of coordination among government agencies, weak enforcement of regulations, and widespread informality in the construction sector. </a:t>
            </a:r>
            <a:endParaRPr b="0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oto Sans Symbols"/>
              <a:buChar char="∙"/>
            </a:pPr>
            <a:r>
              <a:rPr b="1" i="0" lang="fr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Urban Development Challenges</a:t>
            </a:r>
            <a:r>
              <a:rPr b="0" i="0" lang="fr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: Rapid and uncontrolled urbanization not keeping pace with demand for adequate shelter and infrastructure. </a:t>
            </a:r>
            <a:endParaRPr b="0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oto Sans Symbols"/>
              <a:buChar char="∙"/>
            </a:pPr>
            <a:r>
              <a:rPr b="1" i="0" lang="fr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Data Management</a:t>
            </a:r>
            <a:r>
              <a:rPr b="0" i="0" lang="fr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: Poor data transparency and lack of comprehensive systems for monitoring carbon emissions.</a:t>
            </a:r>
            <a:endParaRPr b="0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2"/>
          <p:cNvSpPr txBox="1"/>
          <p:nvPr>
            <p:ph idx="12" type="sldNum"/>
          </p:nvPr>
        </p:nvSpPr>
        <p:spPr>
          <a:xfrm>
            <a:off x="344658" y="4603556"/>
            <a:ext cx="225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">
                <a:solidFill>
                  <a:srgbClr val="144B99"/>
                </a:solidFill>
              </a:rPr>
              <a:t>‹#›</a:t>
            </a:fld>
            <a:endParaRPr sz="1400">
              <a:solidFill>
                <a:srgbClr val="144B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6" name="Google Shape;24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23553" y="0"/>
            <a:ext cx="1047595" cy="10475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graphical user interface&#10;&#10;Description automatically generated" id="247" name="Google Shape;247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19382" y="222893"/>
            <a:ext cx="1653799" cy="59202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2"/>
          <p:cNvSpPr txBox="1"/>
          <p:nvPr/>
        </p:nvSpPr>
        <p:spPr>
          <a:xfrm>
            <a:off x="7904747" y="5342021"/>
            <a:ext cx="1386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12"/>
          <p:cNvSpPr/>
          <p:nvPr/>
        </p:nvSpPr>
        <p:spPr>
          <a:xfrm>
            <a:off x="465436" y="733933"/>
            <a:ext cx="733800" cy="81000"/>
          </a:xfrm>
          <a:prstGeom prst="rect">
            <a:avLst/>
          </a:prstGeom>
          <a:solidFill>
            <a:srgbClr val="009EA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0" name="Google Shape;250;p12"/>
          <p:cNvPicPr preferRelativeResize="0"/>
          <p:nvPr/>
        </p:nvPicPr>
        <p:blipFill rotWithShape="1">
          <a:blip r:embed="rId5">
            <a:alphaModFix/>
          </a:blip>
          <a:srcRect b="3109" l="4025" r="2576" t="1758"/>
          <a:stretch/>
        </p:blipFill>
        <p:spPr>
          <a:xfrm>
            <a:off x="3368438" y="1795433"/>
            <a:ext cx="2407123" cy="2439639"/>
          </a:xfrm>
          <a:prstGeom prst="ellipse">
            <a:avLst/>
          </a:prstGeom>
          <a:noFill/>
          <a:ln>
            <a:noFill/>
          </a:ln>
        </p:spPr>
      </p:pic>
      <p:sp>
        <p:nvSpPr>
          <p:cNvPr id="251" name="Google Shape;251;p12"/>
          <p:cNvSpPr txBox="1"/>
          <p:nvPr/>
        </p:nvSpPr>
        <p:spPr>
          <a:xfrm>
            <a:off x="344657" y="1047595"/>
            <a:ext cx="3202939" cy="1600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Zero Embodied Carbon</a:t>
            </a:r>
            <a:r>
              <a:rPr b="0" i="0" lang="fr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1" i="0" lang="fr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Priority: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Material decarbonisation needs in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bricks (48%) and Concrete(35%)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1" i="0" lang="fr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CO2 reduction target: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30% reduction by 2030 and 60% 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by 2040 from 2020 levels</a:t>
            </a:r>
            <a:endParaRPr/>
          </a:p>
        </p:txBody>
      </p:sp>
      <p:sp>
        <p:nvSpPr>
          <p:cNvPr id="252" name="Google Shape;252;p12"/>
          <p:cNvSpPr txBox="1"/>
          <p:nvPr/>
        </p:nvSpPr>
        <p:spPr>
          <a:xfrm>
            <a:off x="344657" y="2774396"/>
            <a:ext cx="3202939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Zero Operational Carbon</a:t>
            </a:r>
            <a:r>
              <a:rPr b="0" i="0" lang="fr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1" i="0" lang="fr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Priority: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Household EE needs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Ozone-depleting HCFCs in RAC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reduction Needs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1" i="0" lang="fr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CO2 reduction target: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25% reduction by 2030 and 50% 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by 2040 from 2020 levels</a:t>
            </a:r>
            <a:endParaRPr/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12"/>
          <p:cNvSpPr txBox="1"/>
          <p:nvPr/>
        </p:nvSpPr>
        <p:spPr>
          <a:xfrm>
            <a:off x="5705599" y="961982"/>
            <a:ext cx="3202939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Adaptation</a:t>
            </a:r>
            <a:r>
              <a:rPr b="0" i="0" lang="fr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1" i="0" lang="fr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Priority: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Extreme vulnerability to cyclones,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floods and other climate hazards.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1" i="0" lang="fr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Target: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Reduction of persons affected by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disasters to less than 2,000 per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100,000 by 2025 and less than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1,000 by 2050.</a:t>
            </a:r>
            <a:endParaRPr/>
          </a:p>
        </p:txBody>
      </p:sp>
      <p:sp>
        <p:nvSpPr>
          <p:cNvPr id="254" name="Google Shape;254;p12"/>
          <p:cNvSpPr txBox="1"/>
          <p:nvPr/>
        </p:nvSpPr>
        <p:spPr>
          <a:xfrm>
            <a:off x="5830159" y="3124535"/>
            <a:ext cx="3894050" cy="1600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Well-being and Inclusion: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1" i="0" lang="fr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Priority: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Housing quality and QOL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Accessibility for handicapped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persons and inclusion of  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marginalized community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12"/>
          <p:cNvSpPr txBox="1"/>
          <p:nvPr/>
        </p:nvSpPr>
        <p:spPr>
          <a:xfrm>
            <a:off x="389424" y="149375"/>
            <a:ext cx="5852100" cy="50010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r" sz="2800" u="none" cap="none" strike="noStrike">
                <a:solidFill>
                  <a:srgbClr val="71B52A"/>
                </a:solidFill>
                <a:latin typeface="Roboto"/>
                <a:ea typeface="Roboto"/>
                <a:cs typeface="Roboto"/>
                <a:sym typeface="Roboto"/>
              </a:rPr>
              <a:t>Building Roadmap _ Bangladesh</a:t>
            </a:r>
            <a:endParaRPr b="1" i="0" sz="2800" u="none" cap="none" strike="noStrike">
              <a:solidFill>
                <a:srgbClr val="71B52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3"/>
          <p:cNvSpPr txBox="1"/>
          <p:nvPr>
            <p:ph idx="12" type="sldNum"/>
          </p:nvPr>
        </p:nvSpPr>
        <p:spPr>
          <a:xfrm>
            <a:off x="344658" y="4603556"/>
            <a:ext cx="225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">
                <a:solidFill>
                  <a:srgbClr val="144B99"/>
                </a:solidFill>
              </a:rPr>
              <a:t>‹#›</a:t>
            </a:fld>
            <a:endParaRPr sz="1400">
              <a:solidFill>
                <a:srgbClr val="144B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1" name="Google Shape;26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23553" y="0"/>
            <a:ext cx="1047595" cy="10475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graphical user interface&#10;&#10;Description automatically generated" id="262" name="Google Shape;262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19382" y="222893"/>
            <a:ext cx="1653799" cy="59202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13"/>
          <p:cNvSpPr txBox="1"/>
          <p:nvPr/>
        </p:nvSpPr>
        <p:spPr>
          <a:xfrm>
            <a:off x="7904747" y="5342021"/>
            <a:ext cx="1386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13"/>
          <p:cNvSpPr/>
          <p:nvPr/>
        </p:nvSpPr>
        <p:spPr>
          <a:xfrm>
            <a:off x="474261" y="774413"/>
            <a:ext cx="733800" cy="81000"/>
          </a:xfrm>
          <a:prstGeom prst="rect">
            <a:avLst/>
          </a:prstGeom>
          <a:solidFill>
            <a:srgbClr val="009EA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A central data repository for low-carbon building materials in a developing country context. The image features a digital hub housed in a modest but modern eco-friendly building made of locally sourced sustainable materials. Solar panels provide power, and researchers access data via tablets and shared computer stations. A mix of digital screens and physical samples of low-carbon materials are displayed. The environment includes a community setting with builders, architects, and students engaging in discussions about sustainable construction." id="265" name="Google Shape;265;p13"/>
          <p:cNvSpPr/>
          <p:nvPr/>
        </p:nvSpPr>
        <p:spPr>
          <a:xfrm>
            <a:off x="2000250" y="0"/>
            <a:ext cx="3611824" cy="3611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" name="Google Shape;266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80812" y="1087431"/>
            <a:ext cx="3721291" cy="3378374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3"/>
          <p:cNvSpPr txBox="1"/>
          <p:nvPr/>
        </p:nvSpPr>
        <p:spPr>
          <a:xfrm>
            <a:off x="389424" y="1711215"/>
            <a:ext cx="4299454" cy="1877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b="1" i="0" lang="fr" sz="18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Strategic Priorities</a:t>
            </a:r>
            <a:r>
              <a:rPr b="0" i="0" lang="fr" sz="18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endParaRPr/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b="0" i="0" lang="fr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Establishing a central data repository to monitor carbon emissions</a:t>
            </a:r>
            <a:endParaRPr/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b="0" i="0" lang="fr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Forming a Council for Decarbonization with relevant experts and stakeholders</a:t>
            </a:r>
            <a:endParaRPr/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b="0" i="0" lang="fr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Revising the Bangladesh National Building Code to incorporate actionable regulations on carbon reduction</a:t>
            </a:r>
            <a:endParaRPr/>
          </a:p>
        </p:txBody>
      </p:sp>
      <p:sp>
        <p:nvSpPr>
          <p:cNvPr id="268" name="Google Shape;268;p13"/>
          <p:cNvSpPr txBox="1"/>
          <p:nvPr/>
        </p:nvSpPr>
        <p:spPr>
          <a:xfrm>
            <a:off x="7974047" y="4480424"/>
            <a:ext cx="668515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Chat GPT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3"/>
          <p:cNvSpPr txBox="1"/>
          <p:nvPr/>
        </p:nvSpPr>
        <p:spPr>
          <a:xfrm>
            <a:off x="389424" y="149375"/>
            <a:ext cx="5852100" cy="50010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r" sz="2800" u="none" cap="none" strike="noStrike">
                <a:solidFill>
                  <a:srgbClr val="71B52A"/>
                </a:solidFill>
                <a:latin typeface="Roboto"/>
                <a:ea typeface="Roboto"/>
                <a:cs typeface="Roboto"/>
                <a:sym typeface="Roboto"/>
              </a:rPr>
              <a:t>Building Roadmap _ Bangladesh</a:t>
            </a:r>
            <a:endParaRPr b="1" i="0" sz="2800" u="none" cap="none" strike="noStrike">
              <a:solidFill>
                <a:srgbClr val="71B52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4"/>
          <p:cNvSpPr txBox="1"/>
          <p:nvPr>
            <p:ph idx="12" type="sldNum"/>
          </p:nvPr>
        </p:nvSpPr>
        <p:spPr>
          <a:xfrm>
            <a:off x="344658" y="4603556"/>
            <a:ext cx="225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">
                <a:solidFill>
                  <a:srgbClr val="144B99"/>
                </a:solidFill>
              </a:rPr>
              <a:t>‹#›</a:t>
            </a:fld>
            <a:endParaRPr sz="1400">
              <a:solidFill>
                <a:srgbClr val="144B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5" name="Google Shape;27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23553" y="0"/>
            <a:ext cx="1047595" cy="10475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graphical user interface&#10;&#10;Description automatically generated" id="276" name="Google Shape;276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19382" y="222893"/>
            <a:ext cx="1653799" cy="59202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14"/>
          <p:cNvSpPr txBox="1"/>
          <p:nvPr/>
        </p:nvSpPr>
        <p:spPr>
          <a:xfrm>
            <a:off x="7904747" y="5342021"/>
            <a:ext cx="1386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14"/>
          <p:cNvSpPr/>
          <p:nvPr/>
        </p:nvSpPr>
        <p:spPr>
          <a:xfrm>
            <a:off x="474261" y="774413"/>
            <a:ext cx="733800" cy="81000"/>
          </a:xfrm>
          <a:prstGeom prst="rect">
            <a:avLst/>
          </a:prstGeom>
          <a:solidFill>
            <a:srgbClr val="009EA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vibrant and bustling cityscape in a developing country, with a blend of modern and traditional architecture, showcasing sustainable urban development, featuring a mix of green spaces, renewable energy sources, and eco-friendly infrastructure, with people of diverse age, gender, and skin tone, including dark-skinned individuals, going about their daily lives, with subtle hints of cultural heritage, such as colorful textiles, and traditional markets, set against a warm, sunny backdrop with a clear blue sky, and a few puffy white clouds, with the city's name, written in a bold, modern font, prominently displayed on a sign or banner, perhaps in a local language, highlighting the country's commitment to sustainability, and a sense of community, harmony, and progress." id="279" name="Google Shape;279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4261" y="1047595"/>
            <a:ext cx="3256273" cy="3256273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14"/>
          <p:cNvSpPr txBox="1"/>
          <p:nvPr/>
        </p:nvSpPr>
        <p:spPr>
          <a:xfrm>
            <a:off x="4283115" y="1629290"/>
            <a:ext cx="4436958" cy="20928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" sz="18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2. Spatial and Urban Development</a:t>
            </a:r>
            <a:r>
              <a:rPr b="0" i="0" lang="fr" sz="18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endParaRPr/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b="0" i="0" lang="fr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Developing a National Urban Policy to streamline planning processes</a:t>
            </a:r>
            <a:endParaRPr/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b="0" i="0" lang="fr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Creating sustainable urban infrastructure guidelines</a:t>
            </a:r>
            <a:endParaRPr/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b="0" i="0" lang="fr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Addressing the urban heat island effect through urban greening programs</a:t>
            </a:r>
            <a:endParaRPr/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b="0" i="0" lang="fr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Improving stakeholder engagement, especially for marginalized communities</a:t>
            </a:r>
            <a:endParaRPr/>
          </a:p>
        </p:txBody>
      </p:sp>
      <p:sp>
        <p:nvSpPr>
          <p:cNvPr id="281" name="Google Shape;281;p14"/>
          <p:cNvSpPr txBox="1"/>
          <p:nvPr/>
        </p:nvSpPr>
        <p:spPr>
          <a:xfrm>
            <a:off x="389424" y="4290171"/>
            <a:ext cx="818637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Leonardo AI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14"/>
          <p:cNvSpPr txBox="1"/>
          <p:nvPr/>
        </p:nvSpPr>
        <p:spPr>
          <a:xfrm>
            <a:off x="389424" y="149375"/>
            <a:ext cx="5852100" cy="50010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r" sz="2800" u="none" cap="none" strike="noStrike">
                <a:solidFill>
                  <a:srgbClr val="71B52A"/>
                </a:solidFill>
                <a:latin typeface="Roboto"/>
                <a:ea typeface="Roboto"/>
                <a:cs typeface="Roboto"/>
                <a:sym typeface="Roboto"/>
              </a:rPr>
              <a:t>Building Roadmap _ Bangladesh</a:t>
            </a:r>
            <a:endParaRPr b="1" i="0" sz="2800" u="none" cap="none" strike="noStrike">
              <a:solidFill>
                <a:srgbClr val="71B52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5"/>
          <p:cNvSpPr txBox="1"/>
          <p:nvPr>
            <p:ph idx="12" type="sldNum"/>
          </p:nvPr>
        </p:nvSpPr>
        <p:spPr>
          <a:xfrm>
            <a:off x="344658" y="4603556"/>
            <a:ext cx="225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">
                <a:solidFill>
                  <a:srgbClr val="144B99"/>
                </a:solidFill>
              </a:rPr>
              <a:t>‹#›</a:t>
            </a:fld>
            <a:endParaRPr sz="1400">
              <a:solidFill>
                <a:srgbClr val="144B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8" name="Google Shape;28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23553" y="0"/>
            <a:ext cx="1047595" cy="10475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graphical user interface&#10;&#10;Description automatically generated" id="289" name="Google Shape;289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19382" y="222893"/>
            <a:ext cx="1653799" cy="59202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15"/>
          <p:cNvSpPr txBox="1"/>
          <p:nvPr/>
        </p:nvSpPr>
        <p:spPr>
          <a:xfrm>
            <a:off x="7904747" y="5342021"/>
            <a:ext cx="1386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15"/>
          <p:cNvSpPr/>
          <p:nvPr/>
        </p:nvSpPr>
        <p:spPr>
          <a:xfrm>
            <a:off x="474261" y="774413"/>
            <a:ext cx="733800" cy="81000"/>
          </a:xfrm>
          <a:prstGeom prst="rect">
            <a:avLst/>
          </a:prstGeom>
          <a:solidFill>
            <a:srgbClr val="009EA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15"/>
          <p:cNvSpPr txBox="1"/>
          <p:nvPr/>
        </p:nvSpPr>
        <p:spPr>
          <a:xfrm>
            <a:off x="457158" y="1629290"/>
            <a:ext cx="4436958" cy="1877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" sz="18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3. Existing Buildings</a:t>
            </a:r>
            <a:r>
              <a:rPr b="0" i="0" lang="fr" sz="18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endParaRPr/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b="0" i="0" lang="fr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Regulating the informal recycling market</a:t>
            </a:r>
            <a:endParaRPr/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b="0" i="0" lang="fr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Implementing routine surveys and audits of waste management practices</a:t>
            </a:r>
            <a:endParaRPr/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b="0" i="0" lang="fr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Supporting retrofitting of buildings for energy efficiency and climate resilience</a:t>
            </a:r>
            <a:endParaRPr/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b="0" i="0" lang="fr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Improving accessibility for persons with disabilities</a:t>
            </a:r>
            <a:endParaRPr/>
          </a:p>
        </p:txBody>
      </p:sp>
      <p:sp>
        <p:nvSpPr>
          <p:cNvPr id="293" name="Google Shape;293;p15"/>
          <p:cNvSpPr txBox="1"/>
          <p:nvPr/>
        </p:nvSpPr>
        <p:spPr>
          <a:xfrm>
            <a:off x="389424" y="149375"/>
            <a:ext cx="5852100" cy="50010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r" sz="2800" u="none" cap="none" strike="noStrike">
                <a:solidFill>
                  <a:srgbClr val="71B52A"/>
                </a:solidFill>
                <a:latin typeface="Roboto"/>
                <a:ea typeface="Roboto"/>
                <a:cs typeface="Roboto"/>
                <a:sym typeface="Roboto"/>
              </a:rPr>
              <a:t>Building Roadmap _ Bangladesh</a:t>
            </a:r>
            <a:endParaRPr b="1" i="0" sz="2800" u="none" cap="none" strike="noStrike">
              <a:solidFill>
                <a:srgbClr val="71B52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4" name="Google Shape;294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66057" y="1047595"/>
            <a:ext cx="3421277" cy="3421277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15"/>
          <p:cNvSpPr txBox="1"/>
          <p:nvPr/>
        </p:nvSpPr>
        <p:spPr>
          <a:xfrm>
            <a:off x="7980705" y="4468872"/>
            <a:ext cx="818637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Deep AI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6"/>
          <p:cNvSpPr txBox="1"/>
          <p:nvPr>
            <p:ph idx="12" type="sldNum"/>
          </p:nvPr>
        </p:nvSpPr>
        <p:spPr>
          <a:xfrm>
            <a:off x="344658" y="4603556"/>
            <a:ext cx="225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">
                <a:solidFill>
                  <a:srgbClr val="144B99"/>
                </a:solidFill>
              </a:rPr>
              <a:t>‹#›</a:t>
            </a:fld>
            <a:endParaRPr sz="1400">
              <a:solidFill>
                <a:srgbClr val="144B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1" name="Google Shape;30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23553" y="0"/>
            <a:ext cx="1047595" cy="10475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graphical user interface&#10;&#10;Description automatically generated" id="302" name="Google Shape;302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19382" y="222893"/>
            <a:ext cx="1653799" cy="59202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16"/>
          <p:cNvSpPr txBox="1"/>
          <p:nvPr/>
        </p:nvSpPr>
        <p:spPr>
          <a:xfrm>
            <a:off x="7904747" y="5342021"/>
            <a:ext cx="1386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16"/>
          <p:cNvSpPr/>
          <p:nvPr/>
        </p:nvSpPr>
        <p:spPr>
          <a:xfrm>
            <a:off x="474261" y="774413"/>
            <a:ext cx="733800" cy="81000"/>
          </a:xfrm>
          <a:prstGeom prst="rect">
            <a:avLst/>
          </a:prstGeom>
          <a:solidFill>
            <a:srgbClr val="009EA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16"/>
          <p:cNvSpPr txBox="1"/>
          <p:nvPr/>
        </p:nvSpPr>
        <p:spPr>
          <a:xfrm>
            <a:off x="4283115" y="1629290"/>
            <a:ext cx="4436958" cy="20928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" sz="18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4. New Buildings</a:t>
            </a:r>
            <a:r>
              <a:rPr b="0" i="0" lang="fr" sz="18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endParaRPr/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fr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Increasing the use of low-carbon, local, and recycled materials</a:t>
            </a:r>
            <a:endParaRPr/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fr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Launching demonstration projects for zero-emission buildings</a:t>
            </a:r>
            <a:endParaRPr/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fr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Establishing energy labeling systems</a:t>
            </a:r>
            <a:endParaRPr/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fr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Retrieving and reviving traditional knowledge and materials for climate-resilient design</a:t>
            </a:r>
            <a:endParaRPr/>
          </a:p>
        </p:txBody>
      </p:sp>
      <p:sp>
        <p:nvSpPr>
          <p:cNvPr id="306" name="Google Shape;306;p16"/>
          <p:cNvSpPr txBox="1"/>
          <p:nvPr/>
        </p:nvSpPr>
        <p:spPr>
          <a:xfrm>
            <a:off x="389424" y="149375"/>
            <a:ext cx="5852100" cy="50010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r" sz="2800" u="none" cap="none" strike="noStrike">
                <a:solidFill>
                  <a:srgbClr val="71B52A"/>
                </a:solidFill>
                <a:latin typeface="Roboto"/>
                <a:ea typeface="Roboto"/>
                <a:cs typeface="Roboto"/>
                <a:sym typeface="Roboto"/>
              </a:rPr>
              <a:t>Building Roadmap _ Bangladesh</a:t>
            </a:r>
            <a:endParaRPr b="1" i="0" sz="2800" u="none" cap="none" strike="noStrike">
              <a:solidFill>
                <a:srgbClr val="71B52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7" name="Google Shape;307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4261" y="1022247"/>
            <a:ext cx="3306965" cy="3306965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16"/>
          <p:cNvSpPr txBox="1"/>
          <p:nvPr/>
        </p:nvSpPr>
        <p:spPr>
          <a:xfrm>
            <a:off x="389424" y="4329212"/>
            <a:ext cx="818637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Deep AI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7"/>
          <p:cNvSpPr txBox="1"/>
          <p:nvPr>
            <p:ph idx="12" type="sldNum"/>
          </p:nvPr>
        </p:nvSpPr>
        <p:spPr>
          <a:xfrm>
            <a:off x="344658" y="4603556"/>
            <a:ext cx="225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">
                <a:solidFill>
                  <a:srgbClr val="144B99"/>
                </a:solidFill>
              </a:rPr>
              <a:t>‹#›</a:t>
            </a:fld>
            <a:endParaRPr sz="1400">
              <a:solidFill>
                <a:srgbClr val="144B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4" name="Google Shape;31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23553" y="0"/>
            <a:ext cx="1047595" cy="10475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graphical user interface&#10;&#10;Description automatically generated" id="315" name="Google Shape;315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19382" y="222893"/>
            <a:ext cx="1653799" cy="59202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17"/>
          <p:cNvSpPr txBox="1"/>
          <p:nvPr/>
        </p:nvSpPr>
        <p:spPr>
          <a:xfrm>
            <a:off x="7904747" y="5342021"/>
            <a:ext cx="1386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17"/>
          <p:cNvSpPr/>
          <p:nvPr/>
        </p:nvSpPr>
        <p:spPr>
          <a:xfrm>
            <a:off x="474261" y="774413"/>
            <a:ext cx="733800" cy="81000"/>
          </a:xfrm>
          <a:prstGeom prst="rect">
            <a:avLst/>
          </a:prstGeom>
          <a:solidFill>
            <a:srgbClr val="009EA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17"/>
          <p:cNvSpPr txBox="1"/>
          <p:nvPr/>
        </p:nvSpPr>
        <p:spPr>
          <a:xfrm>
            <a:off x="457158" y="1629290"/>
            <a:ext cx="4436958" cy="25237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" sz="18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5. Construction Supply Chain</a:t>
            </a:r>
            <a:r>
              <a:rPr b="0" i="0" lang="fr" sz="18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endParaRPr/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b="0" i="0" lang="fr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Dedicating funds for research on low-carbon, local, and vernacular building materials</a:t>
            </a:r>
            <a:endParaRPr/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b="0" i="0" lang="fr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Providing subsidies and soft loans for private sector investors in sustainable materials</a:t>
            </a:r>
            <a:endParaRPr/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b="0" i="0" lang="fr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Implementing systematic data collection on adaptation and resilience practices</a:t>
            </a:r>
            <a:endParaRPr/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</a:pPr>
            <a:r>
              <a:rPr b="0" i="0" lang="fr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Improving occupational health and safety standards for construction workers</a:t>
            </a:r>
            <a:endParaRPr/>
          </a:p>
        </p:txBody>
      </p:sp>
      <p:sp>
        <p:nvSpPr>
          <p:cNvPr id="319" name="Google Shape;319;p17"/>
          <p:cNvSpPr txBox="1"/>
          <p:nvPr/>
        </p:nvSpPr>
        <p:spPr>
          <a:xfrm>
            <a:off x="389424" y="149375"/>
            <a:ext cx="5852100" cy="50010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r" sz="2800" u="none" cap="none" strike="noStrike">
                <a:solidFill>
                  <a:srgbClr val="71B52A"/>
                </a:solidFill>
                <a:latin typeface="Roboto"/>
                <a:ea typeface="Roboto"/>
                <a:cs typeface="Roboto"/>
                <a:sym typeface="Roboto"/>
              </a:rPr>
              <a:t>Building Roadmap _ Bangladesh</a:t>
            </a:r>
            <a:endParaRPr b="1" i="0" sz="2800" u="none" cap="none" strike="noStrike">
              <a:solidFill>
                <a:srgbClr val="71B52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20" name="Google Shape;320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96547" y="1134620"/>
            <a:ext cx="3280006" cy="3280006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17"/>
          <p:cNvSpPr txBox="1"/>
          <p:nvPr/>
        </p:nvSpPr>
        <p:spPr>
          <a:xfrm>
            <a:off x="7980705" y="4468872"/>
            <a:ext cx="818637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Deep AI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8"/>
          <p:cNvSpPr txBox="1"/>
          <p:nvPr>
            <p:ph idx="12" type="sldNum"/>
          </p:nvPr>
        </p:nvSpPr>
        <p:spPr>
          <a:xfrm>
            <a:off x="344658" y="4603556"/>
            <a:ext cx="225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">
                <a:solidFill>
                  <a:srgbClr val="144B99"/>
                </a:solidFill>
              </a:rPr>
              <a:t>‹#›</a:t>
            </a:fld>
            <a:endParaRPr sz="1400">
              <a:solidFill>
                <a:srgbClr val="144B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7" name="Google Shape;32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23553" y="0"/>
            <a:ext cx="1047595" cy="10475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graphical user interface&#10;&#10;Description automatically generated" id="328" name="Google Shape;328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19382" y="222893"/>
            <a:ext cx="1653799" cy="59202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18"/>
          <p:cNvSpPr txBox="1"/>
          <p:nvPr/>
        </p:nvSpPr>
        <p:spPr>
          <a:xfrm>
            <a:off x="7904747" y="5342021"/>
            <a:ext cx="1386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18"/>
          <p:cNvSpPr txBox="1"/>
          <p:nvPr/>
        </p:nvSpPr>
        <p:spPr>
          <a:xfrm>
            <a:off x="389424" y="149375"/>
            <a:ext cx="5852100" cy="53088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r" sz="3000" u="none" cap="none" strike="noStrike">
                <a:solidFill>
                  <a:srgbClr val="71B52A"/>
                </a:solidFill>
                <a:latin typeface="Arial"/>
                <a:ea typeface="Arial"/>
                <a:cs typeface="Arial"/>
                <a:sym typeface="Arial"/>
              </a:rPr>
              <a:t>References</a:t>
            </a:r>
            <a:endParaRPr b="1" i="0" sz="3000" u="none" cap="none" strike="noStrike">
              <a:solidFill>
                <a:srgbClr val="71B5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18"/>
          <p:cNvSpPr/>
          <p:nvPr/>
        </p:nvSpPr>
        <p:spPr>
          <a:xfrm>
            <a:off x="474261" y="774413"/>
            <a:ext cx="733800" cy="81000"/>
          </a:xfrm>
          <a:prstGeom prst="rect">
            <a:avLst/>
          </a:prstGeom>
          <a:solidFill>
            <a:srgbClr val="009EA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2" name="Google Shape;332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62797" y="1116424"/>
            <a:ext cx="2298950" cy="32526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lobalABC Regional Roadmap for Buildings and Construction in Asia" id="333" name="Google Shape;333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4261" y="1116424"/>
            <a:ext cx="2298950" cy="3252663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18"/>
          <p:cNvSpPr txBox="1"/>
          <p:nvPr/>
        </p:nvSpPr>
        <p:spPr>
          <a:xfrm>
            <a:off x="2800280" y="3731238"/>
            <a:ext cx="139379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" sz="1000" u="sng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GlobalABC Regional Roadmap for Buildings and Construction in Asia</a:t>
            </a:r>
            <a:endParaRPr b="0" i="0" sz="1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5" name="Google Shape;335;p18">
            <a:hlinkClick r:id="rId8"/>
          </p:cNvPr>
          <p:cNvSpPr txBox="1"/>
          <p:nvPr/>
        </p:nvSpPr>
        <p:spPr>
          <a:xfrm>
            <a:off x="6761747" y="3885126"/>
            <a:ext cx="1833957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" sz="1000" u="sng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Roadmap for Energy-efficient Buildings and Construction in ASEAN</a:t>
            </a:r>
            <a:endParaRPr b="0" i="0" sz="1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"/>
          <p:cNvSpPr txBox="1"/>
          <p:nvPr>
            <p:ph idx="12" type="sldNum"/>
          </p:nvPr>
        </p:nvSpPr>
        <p:spPr>
          <a:xfrm>
            <a:off x="344658" y="4603556"/>
            <a:ext cx="225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108" name="Google Shape;108;p2"/>
          <p:cNvSpPr txBox="1"/>
          <p:nvPr/>
        </p:nvSpPr>
        <p:spPr>
          <a:xfrm>
            <a:off x="389419" y="128688"/>
            <a:ext cx="71757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r" sz="3000" u="none" cap="none" strike="noStrike">
                <a:solidFill>
                  <a:srgbClr val="71B52A"/>
                </a:solidFill>
                <a:latin typeface="Arial"/>
                <a:ea typeface="Arial"/>
                <a:cs typeface="Arial"/>
                <a:sym typeface="Arial"/>
              </a:rPr>
              <a:t>The GlobalABC</a:t>
            </a:r>
            <a:endParaRPr b="1" i="0" sz="3000" u="none" cap="none" strike="noStrike">
              <a:solidFill>
                <a:srgbClr val="71B5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" name="Google Shape;10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23553" y="0"/>
            <a:ext cx="1047595" cy="10475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graphical user interface&#10;&#10;Description automatically generated" id="110" name="Google Shape;110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19382" y="222893"/>
            <a:ext cx="1653799" cy="59202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"/>
          <p:cNvSpPr/>
          <p:nvPr/>
        </p:nvSpPr>
        <p:spPr>
          <a:xfrm>
            <a:off x="475986" y="695083"/>
            <a:ext cx="733800" cy="81000"/>
          </a:xfrm>
          <a:prstGeom prst="rect">
            <a:avLst/>
          </a:prstGeom>
          <a:solidFill>
            <a:srgbClr val="009EA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"/>
          <p:cNvSpPr txBox="1"/>
          <p:nvPr/>
        </p:nvSpPr>
        <p:spPr>
          <a:xfrm>
            <a:off x="475975" y="1145200"/>
            <a:ext cx="8010300" cy="10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" sz="1400" u="none" cap="none" strike="noStrike">
                <a:solidFill>
                  <a:srgbClr val="144B99"/>
                </a:solidFill>
                <a:latin typeface="Roboto"/>
                <a:ea typeface="Roboto"/>
                <a:cs typeface="Roboto"/>
                <a:sym typeface="Roboto"/>
              </a:rPr>
              <a:t>Founded at COP21, hosted by UNEP with 339 members, including </a:t>
            </a:r>
            <a:r>
              <a:rPr lang="fr">
                <a:solidFill>
                  <a:srgbClr val="144B99"/>
                </a:solidFill>
                <a:latin typeface="Roboto"/>
                <a:ea typeface="Roboto"/>
                <a:cs typeface="Roboto"/>
                <a:sym typeface="Roboto"/>
              </a:rPr>
              <a:t>68</a:t>
            </a:r>
            <a:r>
              <a:rPr b="0" i="0" lang="fr" sz="1400" u="none" cap="none" strike="noStrike">
                <a:solidFill>
                  <a:srgbClr val="144B99"/>
                </a:solidFill>
                <a:latin typeface="Roboto"/>
                <a:ea typeface="Roboto"/>
                <a:cs typeface="Roboto"/>
                <a:sym typeface="Roboto"/>
              </a:rPr>
              <a:t> countries, the </a:t>
            </a:r>
            <a:r>
              <a:rPr b="0" i="0" lang="fr" sz="1400" u="none" cap="none" strike="noStrike">
                <a:solidFill>
                  <a:srgbClr val="144B99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Global Alliance for Buildings and Construction</a:t>
            </a:r>
            <a:r>
              <a:rPr b="0" i="0" lang="fr" sz="1400" u="none" cap="none" strike="noStrike">
                <a:solidFill>
                  <a:srgbClr val="144B99"/>
                </a:solidFill>
                <a:latin typeface="Roboto"/>
                <a:ea typeface="Roboto"/>
                <a:cs typeface="Roboto"/>
                <a:sym typeface="Roboto"/>
              </a:rPr>
              <a:t> (GlobalABC) is the leading global platform for all buildings stakeholders committed to a common vision: </a:t>
            </a:r>
            <a:r>
              <a:rPr b="1" i="0" lang="fr" sz="1400" u="none" cap="none" strike="noStrike">
                <a:solidFill>
                  <a:srgbClr val="144B99"/>
                </a:solidFill>
                <a:latin typeface="Roboto"/>
                <a:ea typeface="Roboto"/>
                <a:cs typeface="Roboto"/>
                <a:sym typeface="Roboto"/>
              </a:rPr>
              <a:t>A zero-emission, efficient and resilient buildings and construction sector</a:t>
            </a:r>
            <a:r>
              <a:rPr b="0" i="0" lang="fr" sz="1400" u="none" cap="none" strike="noStrike">
                <a:solidFill>
                  <a:srgbClr val="144B99"/>
                </a:solidFill>
                <a:latin typeface="Roboto"/>
                <a:ea typeface="Roboto"/>
                <a:cs typeface="Roboto"/>
                <a:sym typeface="Roboto"/>
              </a:rPr>
              <a:t>. </a:t>
            </a:r>
            <a:endParaRPr b="0" i="0" sz="1400" u="none" cap="none" strike="noStrike">
              <a:solidFill>
                <a:srgbClr val="144B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A group of people at a convention&#10;&#10;Description automatically generated with low confidence" id="113" name="Google Shape;113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96842" y="2365625"/>
            <a:ext cx="2552916" cy="1707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"/>
          <p:cNvPicPr preferRelativeResize="0"/>
          <p:nvPr/>
        </p:nvPicPr>
        <p:blipFill rotWithShape="1">
          <a:blip r:embed="rId7">
            <a:alphaModFix/>
          </a:blip>
          <a:srcRect b="0" l="8214" r="8213" t="0"/>
          <a:stretch/>
        </p:blipFill>
        <p:spPr>
          <a:xfrm>
            <a:off x="475964" y="2365625"/>
            <a:ext cx="2560604" cy="1707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910025" y="2360000"/>
            <a:ext cx="2576266" cy="1718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9"/>
          <p:cNvSpPr/>
          <p:nvPr/>
        </p:nvSpPr>
        <p:spPr>
          <a:xfrm>
            <a:off x="-1" y="3331028"/>
            <a:ext cx="9005700" cy="1812300"/>
          </a:xfrm>
          <a:prstGeom prst="rect">
            <a:avLst/>
          </a:prstGeom>
          <a:solidFill>
            <a:srgbClr val="144B9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144B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19"/>
          <p:cNvSpPr txBox="1"/>
          <p:nvPr/>
        </p:nvSpPr>
        <p:spPr>
          <a:xfrm>
            <a:off x="2909438" y="3778580"/>
            <a:ext cx="2975100" cy="9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fr" sz="1800" u="none" cap="none" strike="noStrik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Find out more: </a:t>
            </a:r>
            <a:endParaRPr b="1" i="0" sz="1800" u="none" cap="none" strike="noStrike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fr" sz="1800" u="sng" cap="none" strike="noStrik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www.globalabc.org</a:t>
            </a:r>
            <a:endParaRPr b="0" i="1" sz="1800" u="none" cap="none" strike="noStrike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fr" sz="1800" u="sng" cap="none" strike="noStrik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global.abc@un.org</a:t>
            </a:r>
            <a:endParaRPr b="0" i="0" sz="1800" u="none" cap="none" strike="noStrike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descr="A blue and white water drop with white text&#10;&#10;AI-generated content may be incorrect." id="342" name="Google Shape;342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58189" y="1331414"/>
            <a:ext cx="4072696" cy="145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 txBox="1"/>
          <p:nvPr>
            <p:ph idx="12" type="sldNum"/>
          </p:nvPr>
        </p:nvSpPr>
        <p:spPr>
          <a:xfrm>
            <a:off x="344658" y="4603556"/>
            <a:ext cx="225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">
                <a:solidFill>
                  <a:srgbClr val="144B99"/>
                </a:solidFill>
              </a:rPr>
              <a:t>‹#›</a:t>
            </a:fld>
            <a:endParaRPr sz="1400">
              <a:solidFill>
                <a:srgbClr val="144B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23553" y="0"/>
            <a:ext cx="1047595" cy="10475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graphical user interface&#10;&#10;Description automatically generated" id="122" name="Google Shape;122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19382" y="222893"/>
            <a:ext cx="1653799" cy="59202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3"/>
          <p:cNvSpPr txBox="1"/>
          <p:nvPr/>
        </p:nvSpPr>
        <p:spPr>
          <a:xfrm>
            <a:off x="7904747" y="5342021"/>
            <a:ext cx="1386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3"/>
          <p:cNvSpPr txBox="1"/>
          <p:nvPr/>
        </p:nvSpPr>
        <p:spPr>
          <a:xfrm>
            <a:off x="389424" y="149375"/>
            <a:ext cx="58521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r" sz="3000" u="none" cap="none" strike="noStrike">
                <a:solidFill>
                  <a:srgbClr val="71B52A"/>
                </a:solidFill>
                <a:latin typeface="Arial"/>
                <a:ea typeface="Arial"/>
                <a:cs typeface="Arial"/>
                <a:sym typeface="Arial"/>
              </a:rPr>
              <a:t>Flagship Publication</a:t>
            </a:r>
            <a:endParaRPr b="1" i="0" sz="3000" u="none" cap="none" strike="noStrike">
              <a:solidFill>
                <a:srgbClr val="71B5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3"/>
          <p:cNvSpPr/>
          <p:nvPr/>
        </p:nvSpPr>
        <p:spPr>
          <a:xfrm>
            <a:off x="465436" y="733933"/>
            <a:ext cx="733800" cy="81000"/>
          </a:xfrm>
          <a:prstGeom prst="rect">
            <a:avLst/>
          </a:prstGeom>
          <a:solidFill>
            <a:srgbClr val="009EA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3"/>
          <p:cNvSpPr txBox="1"/>
          <p:nvPr/>
        </p:nvSpPr>
        <p:spPr>
          <a:xfrm>
            <a:off x="2426863" y="1268663"/>
            <a:ext cx="6457500" cy="173583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5080" rtl="0" algn="just">
              <a:lnSpc>
                <a:spcPct val="1204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fr" sz="1400" u="sng" cap="none" strike="noStrike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6"/>
              </a:rPr>
              <a:t>Ninth edition </a:t>
            </a:r>
            <a:r>
              <a:rPr b="0" i="0" lang="fr" sz="1400" u="none" cap="none" strike="noStrike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</a:rPr>
              <a:t>of this annual snapshot on the progress of the buildings and construction sector globally towards achieving the Paris Agreement goals:</a:t>
            </a:r>
            <a:endParaRPr b="0" i="0" sz="1400" u="none" cap="none" strike="noStrike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5080" rtl="0" algn="just">
              <a:lnSpc>
                <a:spcPct val="120400"/>
              </a:lnSpc>
              <a:spcBef>
                <a:spcPts val="0"/>
              </a:spcBef>
              <a:spcAft>
                <a:spcPts val="0"/>
              </a:spcAft>
              <a:buClr>
                <a:srgbClr val="71B52A"/>
              </a:buClr>
              <a:buSzPts val="1400"/>
              <a:buFont typeface="Roboto"/>
              <a:buChar char="●"/>
            </a:pPr>
            <a:r>
              <a:rPr b="0" i="0" lang="fr" sz="1400" u="none" cap="none" strike="noStrike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</a:rPr>
              <a:t>An update on the drivers of </a:t>
            </a:r>
            <a:r>
              <a:rPr b="1" i="0" lang="fr" sz="1400" u="none" cap="none" strike="noStrike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</a:rPr>
              <a:t>CO</a:t>
            </a:r>
            <a:r>
              <a:rPr b="1" baseline="-25000" i="0" lang="fr" sz="1400" u="none" cap="none" strike="noStrike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b="1" i="0" lang="fr" sz="1400" u="none" cap="none" strike="noStrike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</a:rPr>
              <a:t> emissions and energy</a:t>
            </a:r>
            <a:r>
              <a:rPr b="0" i="0" lang="fr" sz="1400" u="none" cap="none" strike="noStrike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</a:rPr>
              <a:t> demand globally,</a:t>
            </a:r>
            <a:endParaRPr b="0" i="0" sz="1400" u="none" cap="none" strike="noStrike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5080" rtl="0" algn="just">
              <a:lnSpc>
                <a:spcPct val="120400"/>
              </a:lnSpc>
              <a:spcBef>
                <a:spcPts val="0"/>
              </a:spcBef>
              <a:spcAft>
                <a:spcPts val="0"/>
              </a:spcAft>
              <a:buClr>
                <a:srgbClr val="71B52A"/>
              </a:buClr>
              <a:buSzPts val="1400"/>
              <a:buFont typeface="Roboto"/>
              <a:buChar char="●"/>
            </a:pPr>
            <a:r>
              <a:rPr b="0" i="0" lang="fr" sz="1400" u="none" cap="none" strike="noStrike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</a:rPr>
              <a:t>Status of </a:t>
            </a:r>
            <a:r>
              <a:rPr b="1" i="0" lang="fr" sz="1400" u="none" cap="none" strike="noStrike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</a:rPr>
              <a:t>policies, finance, and key actions </a:t>
            </a:r>
            <a:r>
              <a:rPr b="0" i="0" lang="fr" sz="1400" u="none" cap="none" strike="noStrike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</a:rPr>
              <a:t>that support a zero-emission, efficient, and resilient buildings and construction sector,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5080" rtl="0" algn="just">
              <a:lnSpc>
                <a:spcPct val="120400"/>
              </a:lnSpc>
              <a:spcBef>
                <a:spcPts val="0"/>
              </a:spcBef>
              <a:spcAft>
                <a:spcPts val="0"/>
              </a:spcAft>
              <a:buClr>
                <a:srgbClr val="71B52A"/>
              </a:buClr>
              <a:buSzPts val="1400"/>
              <a:buFont typeface="Roboto"/>
              <a:buChar char="●"/>
            </a:pPr>
            <a:r>
              <a:rPr b="0" i="0" lang="fr" sz="1400" u="none" cap="none" strike="noStrike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</a:rPr>
              <a:t>An updated method and </a:t>
            </a:r>
            <a:r>
              <a:rPr b="1" i="0" lang="fr" sz="1400" u="none" cap="none" strike="noStrike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</a:rPr>
              <a:t>findings of the global Building Climate Tracker</a:t>
            </a:r>
            <a:endParaRPr b="0" i="0" sz="1400" u="none" cap="none" strike="noStrike">
              <a:solidFill>
                <a:srgbClr val="004F9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7" name="Google Shape;127;p3"/>
          <p:cNvSpPr txBox="1"/>
          <p:nvPr/>
        </p:nvSpPr>
        <p:spPr>
          <a:xfrm>
            <a:off x="389425" y="868469"/>
            <a:ext cx="4175400" cy="4616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5080" rtl="0" algn="just">
              <a:lnSpc>
                <a:spcPct val="120400"/>
              </a:lnSpc>
              <a:spcBef>
                <a:spcPts val="0"/>
              </a:spcBef>
              <a:spcAft>
                <a:spcPts val="0"/>
              </a:spcAft>
              <a:buClr>
                <a:srgbClr val="009EA4"/>
              </a:buClr>
              <a:buSzPts val="2400"/>
              <a:buFont typeface="Roboto Condensed"/>
              <a:buNone/>
            </a:pPr>
            <a:r>
              <a:rPr b="1" i="0" lang="fr" sz="2000" u="none" cap="none" strike="noStrike">
                <a:solidFill>
                  <a:srgbClr val="009EA4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Buildings Global Status Report: </a:t>
            </a:r>
            <a:endParaRPr b="1" i="0" sz="2000" u="none" cap="none" strike="noStrike">
              <a:solidFill>
                <a:srgbClr val="009EA4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128" name="Google Shape;128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90638" y="2966063"/>
            <a:ext cx="3929976" cy="2119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oster of a tree on a construction site&#10;&#10;AI-generated content may be incorrect." id="129" name="Google Shape;129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57158" y="1417339"/>
            <a:ext cx="1933300" cy="27324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"/>
          <p:cNvSpPr txBox="1"/>
          <p:nvPr>
            <p:ph idx="12" type="sldNum"/>
          </p:nvPr>
        </p:nvSpPr>
        <p:spPr>
          <a:xfrm>
            <a:off x="344658" y="4603556"/>
            <a:ext cx="225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">
                <a:solidFill>
                  <a:srgbClr val="144B99"/>
                </a:solidFill>
              </a:rPr>
              <a:t>‹#›</a:t>
            </a:fld>
            <a:endParaRPr sz="1400">
              <a:solidFill>
                <a:srgbClr val="144B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" name="Google Shape;13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23553" y="0"/>
            <a:ext cx="1047595" cy="10475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graphical user interface&#10;&#10;Description automatically generated" id="136" name="Google Shape;136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19382" y="222893"/>
            <a:ext cx="1653799" cy="59202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4"/>
          <p:cNvSpPr txBox="1"/>
          <p:nvPr/>
        </p:nvSpPr>
        <p:spPr>
          <a:xfrm>
            <a:off x="7904747" y="5342021"/>
            <a:ext cx="1386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4"/>
          <p:cNvSpPr txBox="1"/>
          <p:nvPr/>
        </p:nvSpPr>
        <p:spPr>
          <a:xfrm>
            <a:off x="389424" y="149375"/>
            <a:ext cx="5852100" cy="62321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r" sz="1800" u="none" cap="none" strike="noStrike">
                <a:solidFill>
                  <a:srgbClr val="71B52A"/>
                </a:solidFill>
                <a:latin typeface="Arial"/>
                <a:ea typeface="Arial"/>
                <a:cs typeface="Arial"/>
                <a:sym typeface="Arial"/>
              </a:rPr>
              <a:t>Energy Consumption &amp; CO2 Emissions in ASEAN, China and India, 2018.</a:t>
            </a:r>
            <a:endParaRPr b="1" i="0" sz="1800" u="none" cap="none" strike="noStrike">
              <a:solidFill>
                <a:srgbClr val="71B5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4"/>
          <p:cNvSpPr/>
          <p:nvPr/>
        </p:nvSpPr>
        <p:spPr>
          <a:xfrm>
            <a:off x="474261" y="774413"/>
            <a:ext cx="733800" cy="81000"/>
          </a:xfrm>
          <a:prstGeom prst="rect">
            <a:avLst/>
          </a:prstGeom>
          <a:solidFill>
            <a:srgbClr val="009EA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" name="Google Shape;140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4261" y="921967"/>
            <a:ext cx="8061329" cy="2940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4"/>
          <p:cNvPicPr preferRelativeResize="0"/>
          <p:nvPr/>
        </p:nvPicPr>
        <p:blipFill rotWithShape="1">
          <a:blip r:embed="rId6">
            <a:alphaModFix/>
          </a:blip>
          <a:srcRect b="0" l="0" r="0" t="10051"/>
          <a:stretch/>
        </p:blipFill>
        <p:spPr>
          <a:xfrm>
            <a:off x="708145" y="3886019"/>
            <a:ext cx="7890022" cy="744038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4"/>
          <p:cNvSpPr txBox="1"/>
          <p:nvPr/>
        </p:nvSpPr>
        <p:spPr>
          <a:xfrm>
            <a:off x="7974047" y="4372724"/>
            <a:ext cx="668515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IEA 2020.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"/>
          <p:cNvSpPr txBox="1"/>
          <p:nvPr>
            <p:ph idx="12" type="sldNum"/>
          </p:nvPr>
        </p:nvSpPr>
        <p:spPr>
          <a:xfrm>
            <a:off x="344658" y="4603556"/>
            <a:ext cx="225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">
                <a:solidFill>
                  <a:srgbClr val="144B99"/>
                </a:solidFill>
              </a:rPr>
              <a:t>‹#›</a:t>
            </a:fld>
            <a:endParaRPr sz="1400">
              <a:solidFill>
                <a:srgbClr val="144B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" name="Google Shape;14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23553" y="0"/>
            <a:ext cx="1047595" cy="10475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graphical user interface&#10;&#10;Description automatically generated" id="149" name="Google Shape;149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19382" y="222893"/>
            <a:ext cx="1653799" cy="59202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5"/>
          <p:cNvSpPr txBox="1"/>
          <p:nvPr/>
        </p:nvSpPr>
        <p:spPr>
          <a:xfrm>
            <a:off x="7904747" y="5342021"/>
            <a:ext cx="1386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5"/>
          <p:cNvSpPr txBox="1"/>
          <p:nvPr/>
        </p:nvSpPr>
        <p:spPr>
          <a:xfrm>
            <a:off x="389424" y="149375"/>
            <a:ext cx="5852100" cy="53088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r" sz="3000" u="none" cap="none" strike="noStrike">
                <a:solidFill>
                  <a:srgbClr val="71B52A"/>
                </a:solidFill>
                <a:latin typeface="Arial"/>
                <a:ea typeface="Arial"/>
                <a:cs typeface="Arial"/>
                <a:sym typeface="Arial"/>
              </a:rPr>
              <a:t>GlobalABC Building Roadmap</a:t>
            </a:r>
            <a:endParaRPr b="1" i="0" sz="3000" u="none" cap="none" strike="noStrike">
              <a:solidFill>
                <a:srgbClr val="71B5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5"/>
          <p:cNvSpPr/>
          <p:nvPr/>
        </p:nvSpPr>
        <p:spPr>
          <a:xfrm>
            <a:off x="474261" y="774413"/>
            <a:ext cx="733800" cy="81000"/>
          </a:xfrm>
          <a:prstGeom prst="rect">
            <a:avLst/>
          </a:prstGeom>
          <a:solidFill>
            <a:srgbClr val="009EA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5"/>
          <p:cNvSpPr txBox="1"/>
          <p:nvPr/>
        </p:nvSpPr>
        <p:spPr>
          <a:xfrm>
            <a:off x="4227743" y="1586176"/>
            <a:ext cx="4027500" cy="26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fr" sz="1600" u="none" cap="none" strike="noStrike">
                <a:solidFill>
                  <a:srgbClr val="004F96"/>
                </a:solidFill>
                <a:latin typeface="Roboto"/>
                <a:ea typeface="Roboto"/>
                <a:cs typeface="Roboto"/>
                <a:sym typeface="Roboto"/>
              </a:rPr>
              <a:t>GlobalABC Building Roadmap was developed through consultations with 700+ experts, bringing a common vision and language for the buildings and construction sector’s highly fragmented value-chain, and </a:t>
            </a:r>
            <a:r>
              <a:rPr b="1" lang="fr" sz="1600">
                <a:solidFill>
                  <a:srgbClr val="004F96"/>
                </a:solidFill>
                <a:latin typeface="Roboto"/>
                <a:ea typeface="Roboto"/>
                <a:cs typeface="Roboto"/>
                <a:sym typeface="Roboto"/>
              </a:rPr>
              <a:t>identifying key measures to achieve </a:t>
            </a:r>
            <a:r>
              <a:rPr b="1" i="0" lang="fr" sz="1600" u="none" cap="none" strike="noStrike">
                <a:solidFill>
                  <a:srgbClr val="004F96"/>
                </a:solidFill>
                <a:latin typeface="Roboto"/>
                <a:ea typeface="Roboto"/>
                <a:cs typeface="Roboto"/>
                <a:sym typeface="Roboto"/>
              </a:rPr>
              <a:t>the transition towards </a:t>
            </a:r>
            <a:r>
              <a:rPr b="1" lang="fr" sz="1600">
                <a:solidFill>
                  <a:srgbClr val="004F96"/>
                </a:solidFill>
                <a:latin typeface="Roboto"/>
                <a:ea typeface="Roboto"/>
                <a:cs typeface="Roboto"/>
                <a:sym typeface="Roboto"/>
              </a:rPr>
              <a:t>a zero-emission, efficient and resilient</a:t>
            </a:r>
            <a:r>
              <a:rPr b="1" i="0" lang="fr" sz="1600" u="none" cap="none" strike="noStrike">
                <a:solidFill>
                  <a:srgbClr val="004F96"/>
                </a:solidFill>
                <a:latin typeface="Roboto"/>
                <a:ea typeface="Roboto"/>
                <a:cs typeface="Roboto"/>
                <a:sym typeface="Roboto"/>
              </a:rPr>
              <a:t> buildings and construction sector. </a:t>
            </a:r>
            <a:endParaRPr b="1" i="0" sz="1600" u="none" cap="none" strike="noStrike">
              <a:solidFill>
                <a:srgbClr val="004F9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4" name="Google Shape;154;p5"/>
          <p:cNvSpPr txBox="1"/>
          <p:nvPr/>
        </p:nvSpPr>
        <p:spPr>
          <a:xfrm>
            <a:off x="4442879" y="4341946"/>
            <a:ext cx="397214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" sz="1000" u="sng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https://globalabc.org/climate-action-roadmaps-buildings-and-construction</a:t>
            </a:r>
            <a:endParaRPr b="0" i="0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" name="Google Shape;155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06779" y="977506"/>
            <a:ext cx="2485166" cy="35039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"/>
          <p:cNvSpPr txBox="1"/>
          <p:nvPr>
            <p:ph idx="12" type="sldNum"/>
          </p:nvPr>
        </p:nvSpPr>
        <p:spPr>
          <a:xfrm>
            <a:off x="344658" y="4603556"/>
            <a:ext cx="225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">
                <a:solidFill>
                  <a:srgbClr val="144B99"/>
                </a:solidFill>
              </a:rPr>
              <a:t>‹#›</a:t>
            </a:fld>
            <a:endParaRPr sz="1400">
              <a:solidFill>
                <a:srgbClr val="144B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1" name="Google Shape;161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23553" y="0"/>
            <a:ext cx="1047595" cy="10475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graphical user interface&#10;&#10;Description automatically generated" id="162" name="Google Shape;162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19382" y="222893"/>
            <a:ext cx="1653799" cy="59202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6"/>
          <p:cNvSpPr txBox="1"/>
          <p:nvPr/>
        </p:nvSpPr>
        <p:spPr>
          <a:xfrm>
            <a:off x="7904747" y="5342021"/>
            <a:ext cx="1386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6"/>
          <p:cNvSpPr txBox="1"/>
          <p:nvPr/>
        </p:nvSpPr>
        <p:spPr>
          <a:xfrm>
            <a:off x="389424" y="149375"/>
            <a:ext cx="58521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3000">
                <a:solidFill>
                  <a:srgbClr val="71B52A"/>
                </a:solidFill>
              </a:rPr>
              <a:t>Which countries have developed roadmaps</a:t>
            </a:r>
            <a:r>
              <a:rPr b="1" i="0" lang="fr" sz="3000" u="none" cap="none" strike="noStrike">
                <a:solidFill>
                  <a:srgbClr val="71B52A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b="1" i="0" sz="3000" u="none" cap="none" strike="noStrike">
              <a:solidFill>
                <a:srgbClr val="71B5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6"/>
          <p:cNvSpPr/>
          <p:nvPr/>
        </p:nvSpPr>
        <p:spPr>
          <a:xfrm>
            <a:off x="474261" y="1211383"/>
            <a:ext cx="733800" cy="81000"/>
          </a:xfrm>
          <a:prstGeom prst="rect">
            <a:avLst/>
          </a:prstGeom>
          <a:solidFill>
            <a:srgbClr val="009EA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6"/>
          <p:cNvSpPr txBox="1"/>
          <p:nvPr/>
        </p:nvSpPr>
        <p:spPr>
          <a:xfrm>
            <a:off x="6457100" y="1885388"/>
            <a:ext cx="2086200" cy="21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fr" sz="1600" u="none" cap="none" strike="noStrike">
                <a:solidFill>
                  <a:srgbClr val="004F96"/>
                </a:solidFill>
                <a:latin typeface="Roboto"/>
                <a:ea typeface="Roboto"/>
                <a:cs typeface="Roboto"/>
                <a:sym typeface="Roboto"/>
              </a:rPr>
              <a:t>The GlobalABC roadmaps model is being cascaded to sub-regional, national and sub-national levels in over 30 countries.</a:t>
            </a:r>
            <a:endParaRPr b="1" i="0" sz="1600" u="none" cap="none" strike="noStrike">
              <a:solidFill>
                <a:srgbClr val="004F9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7" name="Google Shape;167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444783"/>
            <a:ext cx="5889889" cy="3006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7"/>
          <p:cNvSpPr txBox="1"/>
          <p:nvPr>
            <p:ph idx="12" type="sldNum"/>
          </p:nvPr>
        </p:nvSpPr>
        <p:spPr>
          <a:xfrm>
            <a:off x="344658" y="4603556"/>
            <a:ext cx="225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">
                <a:solidFill>
                  <a:srgbClr val="144B99"/>
                </a:solidFill>
              </a:rPr>
              <a:t>‹#›</a:t>
            </a:fld>
            <a:endParaRPr sz="1400">
              <a:solidFill>
                <a:srgbClr val="144B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" name="Google Shape;173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23553" y="0"/>
            <a:ext cx="1047595" cy="10475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graphical user interface&#10;&#10;Description automatically generated" id="174" name="Google Shape;174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19382" y="222893"/>
            <a:ext cx="1653799" cy="59202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7"/>
          <p:cNvSpPr txBox="1"/>
          <p:nvPr/>
        </p:nvSpPr>
        <p:spPr>
          <a:xfrm>
            <a:off x="7904747" y="5342021"/>
            <a:ext cx="1386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7"/>
          <p:cNvSpPr txBox="1"/>
          <p:nvPr/>
        </p:nvSpPr>
        <p:spPr>
          <a:xfrm>
            <a:off x="389425" y="149375"/>
            <a:ext cx="6630600" cy="4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r" sz="2300" u="none" cap="none" strike="noStrike">
                <a:solidFill>
                  <a:srgbClr val="71B52A"/>
                </a:solidFill>
                <a:latin typeface="Arial"/>
                <a:ea typeface="Arial"/>
                <a:cs typeface="Arial"/>
                <a:sym typeface="Arial"/>
              </a:rPr>
              <a:t>GlobalABC new roadmaps methodology </a:t>
            </a:r>
            <a:endParaRPr b="1" i="0" sz="2300" u="none" cap="none" strike="noStrike">
              <a:solidFill>
                <a:srgbClr val="71B5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7"/>
          <p:cNvSpPr/>
          <p:nvPr/>
        </p:nvSpPr>
        <p:spPr>
          <a:xfrm>
            <a:off x="465436" y="733933"/>
            <a:ext cx="733800" cy="81000"/>
          </a:xfrm>
          <a:prstGeom prst="rect">
            <a:avLst/>
          </a:prstGeom>
          <a:solidFill>
            <a:srgbClr val="009EA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7"/>
          <p:cNvSpPr txBox="1"/>
          <p:nvPr/>
        </p:nvSpPr>
        <p:spPr>
          <a:xfrm>
            <a:off x="389425" y="858350"/>
            <a:ext cx="8507700" cy="38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" sz="1400" u="none" cap="none" strike="noStrike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</a:rPr>
              <a:t>Developed as a framework and a process, the roadmaps present a comprehensive approach to emission reductions from the built environment along the whole life cycle. They define a timeline and pathway to achieve zero-emission, efficient and resilient buildings and construction between 2020 and 2050. </a:t>
            </a:r>
            <a:endParaRPr b="0" i="0" sz="1400" u="none" cap="none" strike="noStrike">
              <a:solidFill>
                <a:schemeClr val="hlink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hlink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fr" sz="1400" u="none" cap="none" strike="noStrike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</a:rPr>
              <a:t>Objectives:</a:t>
            </a:r>
            <a:endParaRPr b="1" i="0" sz="1400" u="none" cap="none" strike="noStrike">
              <a:solidFill>
                <a:schemeClr val="hlink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1B52A"/>
              </a:buClr>
              <a:buSzPts val="1400"/>
              <a:buFont typeface="Roboto"/>
              <a:buChar char="●"/>
            </a:pPr>
            <a:r>
              <a:rPr b="0" i="0" lang="fr" sz="1400" u="none" cap="none" strike="noStrike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</a:rPr>
              <a:t>Zero embodied carbon</a:t>
            </a:r>
            <a:endParaRPr b="0" i="0" sz="1400" u="none" cap="none" strike="noStrike">
              <a:solidFill>
                <a:schemeClr val="hlink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1B52A"/>
              </a:buClr>
              <a:buSzPts val="1400"/>
              <a:buFont typeface="Roboto"/>
              <a:buChar char="●"/>
            </a:pPr>
            <a:r>
              <a:rPr b="0" i="0" lang="fr" sz="1400" u="none" cap="none" strike="noStrike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</a:rPr>
              <a:t>Zero operational carbon</a:t>
            </a:r>
            <a:endParaRPr b="0" i="0" sz="1400" u="none" cap="none" strike="noStrike">
              <a:solidFill>
                <a:schemeClr val="hlink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1B52A"/>
              </a:buClr>
              <a:buSzPts val="1400"/>
              <a:buFont typeface="Roboto"/>
              <a:buChar char="●"/>
            </a:pPr>
            <a:r>
              <a:rPr b="0" i="0" lang="fr" sz="1400" u="none" cap="none" strike="noStrike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</a:rPr>
              <a:t>Adaptation</a:t>
            </a:r>
            <a:endParaRPr b="0" i="0" sz="1400" u="none" cap="none" strike="noStrike">
              <a:solidFill>
                <a:schemeClr val="hlink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1B52A"/>
              </a:buClr>
              <a:buSzPts val="1400"/>
              <a:buFont typeface="Roboto"/>
              <a:buChar char="●"/>
            </a:pPr>
            <a:r>
              <a:rPr b="0" i="0" lang="fr" sz="1400" u="none" cap="none" strike="noStrike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</a:rPr>
              <a:t>Inclusion &amp; Wellbeing</a:t>
            </a:r>
            <a:endParaRPr b="0" i="0" sz="1400" u="none" cap="none" strike="noStrike">
              <a:solidFill>
                <a:schemeClr val="hlink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fr" sz="1400" u="none" cap="none" strike="noStrike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</a:rPr>
              <a:t>5 Action Areas:</a:t>
            </a:r>
            <a:endParaRPr b="1" i="0" sz="1400" u="none" cap="none" strike="noStrike">
              <a:solidFill>
                <a:schemeClr val="hlink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1B52A"/>
              </a:buClr>
              <a:buSzPts val="1400"/>
              <a:buFont typeface="Roboto"/>
              <a:buChar char="●"/>
            </a:pPr>
            <a:r>
              <a:rPr b="0" i="0" lang="fr" sz="1400" u="none" cap="none" strike="noStrike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</a:rPr>
              <a:t>Strategic Priorities</a:t>
            </a:r>
            <a:endParaRPr b="0" i="0" sz="1400" u="none" cap="none" strike="noStrike">
              <a:solidFill>
                <a:schemeClr val="hlink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1B52A"/>
              </a:buClr>
              <a:buSzPts val="1400"/>
              <a:buFont typeface="Roboto"/>
              <a:buChar char="●"/>
            </a:pPr>
            <a:r>
              <a:rPr b="0" i="0" lang="fr" sz="1400" u="none" cap="none" strike="noStrike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</a:rPr>
              <a:t>Spatial and Urban Development</a:t>
            </a:r>
            <a:endParaRPr b="0" i="0" sz="1400" u="none" cap="none" strike="noStrike">
              <a:solidFill>
                <a:schemeClr val="hlink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1B52A"/>
              </a:buClr>
              <a:buSzPts val="1400"/>
              <a:buFont typeface="Roboto"/>
              <a:buChar char="●"/>
            </a:pPr>
            <a:r>
              <a:rPr b="0" i="0" lang="fr" sz="1400" u="none" cap="none" strike="noStrike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</a:rPr>
              <a:t>Existing Buildings</a:t>
            </a:r>
            <a:endParaRPr b="0" i="0" sz="1400" u="none" cap="none" strike="noStrike">
              <a:solidFill>
                <a:schemeClr val="hlink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1B52A"/>
              </a:buClr>
              <a:buSzPts val="1400"/>
              <a:buFont typeface="Roboto"/>
              <a:buChar char="●"/>
            </a:pPr>
            <a:r>
              <a:rPr b="0" i="0" lang="fr" sz="1400" u="none" cap="none" strike="noStrike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</a:rPr>
              <a:t>New Buildings</a:t>
            </a:r>
            <a:endParaRPr b="0" i="0" sz="1400" u="none" cap="none" strike="noStrike">
              <a:solidFill>
                <a:schemeClr val="hlink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1B52A"/>
              </a:buClr>
              <a:buSzPts val="1400"/>
              <a:buFont typeface="Roboto"/>
              <a:buChar char="●"/>
            </a:pPr>
            <a:r>
              <a:rPr b="0" i="0" lang="fr" sz="1400" u="none" cap="none" strike="noStrike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</a:rPr>
              <a:t>Construction Supply Chain</a:t>
            </a:r>
            <a:endParaRPr b="0" i="0" sz="1400" u="none" cap="none" strike="noStrike">
              <a:solidFill>
                <a:srgbClr val="004F9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9" name="Google Shape;179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13950" y="1627600"/>
            <a:ext cx="3191352" cy="3191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8"/>
          <p:cNvSpPr txBox="1"/>
          <p:nvPr>
            <p:ph idx="12" type="sldNum"/>
          </p:nvPr>
        </p:nvSpPr>
        <p:spPr>
          <a:xfrm>
            <a:off x="344658" y="4603556"/>
            <a:ext cx="225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">
                <a:solidFill>
                  <a:srgbClr val="144B99"/>
                </a:solidFill>
              </a:rPr>
              <a:t>‹#›</a:t>
            </a:fld>
            <a:endParaRPr sz="1400">
              <a:solidFill>
                <a:srgbClr val="144B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5" name="Google Shape;18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23553" y="0"/>
            <a:ext cx="1047595" cy="10475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graphical user interface&#10;&#10;Description automatically generated" id="186" name="Google Shape;186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19382" y="222893"/>
            <a:ext cx="1653799" cy="59202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8"/>
          <p:cNvSpPr txBox="1"/>
          <p:nvPr/>
        </p:nvSpPr>
        <p:spPr>
          <a:xfrm>
            <a:off x="7904747" y="5342021"/>
            <a:ext cx="1386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8"/>
          <p:cNvSpPr txBox="1"/>
          <p:nvPr/>
        </p:nvSpPr>
        <p:spPr>
          <a:xfrm>
            <a:off x="389424" y="149375"/>
            <a:ext cx="5852100" cy="53088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r" sz="3000" u="none" cap="none" strike="noStrike">
                <a:solidFill>
                  <a:srgbClr val="71B52A"/>
                </a:solidFill>
                <a:latin typeface="Arial"/>
                <a:ea typeface="Arial"/>
                <a:cs typeface="Arial"/>
                <a:sym typeface="Arial"/>
              </a:rPr>
              <a:t>Step-by-step Guides</a:t>
            </a:r>
            <a:endParaRPr b="1" i="0" sz="3000" u="none" cap="none" strike="noStrike">
              <a:solidFill>
                <a:srgbClr val="71B5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8"/>
          <p:cNvSpPr/>
          <p:nvPr/>
        </p:nvSpPr>
        <p:spPr>
          <a:xfrm>
            <a:off x="474261" y="774413"/>
            <a:ext cx="733800" cy="81000"/>
          </a:xfrm>
          <a:prstGeom prst="rect">
            <a:avLst/>
          </a:prstGeom>
          <a:solidFill>
            <a:srgbClr val="009EA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8"/>
          <p:cNvSpPr txBox="1"/>
          <p:nvPr/>
        </p:nvSpPr>
        <p:spPr>
          <a:xfrm>
            <a:off x="4715931" y="1665380"/>
            <a:ext cx="4027500" cy="21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fr" sz="1600">
                <a:solidFill>
                  <a:srgbClr val="004F96"/>
                </a:solidFill>
                <a:latin typeface="Roboto"/>
                <a:ea typeface="Roboto"/>
                <a:cs typeface="Roboto"/>
                <a:sym typeface="Roboto"/>
              </a:rPr>
              <a:t>The newly </a:t>
            </a:r>
            <a:r>
              <a:rPr b="1" lang="fr" sz="1600">
                <a:solidFill>
                  <a:srgbClr val="004F96"/>
                </a:solidFill>
                <a:latin typeface="Roboto"/>
                <a:ea typeface="Roboto"/>
                <a:cs typeface="Roboto"/>
                <a:sym typeface="Roboto"/>
              </a:rPr>
              <a:t>launched</a:t>
            </a:r>
            <a:r>
              <a:rPr b="1" lang="fr" sz="1600">
                <a:solidFill>
                  <a:srgbClr val="004F96"/>
                </a:solidFill>
                <a:latin typeface="Roboto"/>
                <a:ea typeface="Roboto"/>
                <a:cs typeface="Roboto"/>
                <a:sym typeface="Roboto"/>
              </a:rPr>
              <a:t> s</a:t>
            </a:r>
            <a:r>
              <a:rPr b="1" i="0" lang="fr" sz="1600" u="none" cap="none" strike="noStrike">
                <a:solidFill>
                  <a:srgbClr val="004F96"/>
                </a:solidFill>
                <a:latin typeface="Roboto"/>
                <a:ea typeface="Roboto"/>
                <a:cs typeface="Roboto"/>
                <a:sym typeface="Roboto"/>
              </a:rPr>
              <a:t>tep-by-step guide (2024) provides detailed guidance for setting goals, identifying key actions, and creating a pathway towards a more efficient, low-carbon, resilient and inclusive buildings and construction sector.</a:t>
            </a:r>
            <a:endParaRPr b="1" i="0" sz="1600" u="none" cap="none" strike="noStrike">
              <a:solidFill>
                <a:srgbClr val="004F9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1" name="Google Shape;191;p8"/>
          <p:cNvSpPr txBox="1"/>
          <p:nvPr/>
        </p:nvSpPr>
        <p:spPr>
          <a:xfrm>
            <a:off x="4442879" y="4341946"/>
            <a:ext cx="397214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https://globalabc.org/resources/publications/new-step-step-guide-climate-action-roadmaps-buildings-and-construction</a:t>
            </a:r>
            <a:endParaRPr/>
          </a:p>
        </p:txBody>
      </p:sp>
      <p:pic>
        <p:nvPicPr>
          <p:cNvPr id="192" name="Google Shape;192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2869" y="1302428"/>
            <a:ext cx="4109924" cy="2900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9"/>
          <p:cNvSpPr txBox="1"/>
          <p:nvPr>
            <p:ph idx="12" type="sldNum"/>
          </p:nvPr>
        </p:nvSpPr>
        <p:spPr>
          <a:xfrm>
            <a:off x="344658" y="4603556"/>
            <a:ext cx="225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">
                <a:solidFill>
                  <a:srgbClr val="144B99"/>
                </a:solidFill>
              </a:rPr>
              <a:t>‹#›</a:t>
            </a:fld>
            <a:endParaRPr sz="1400">
              <a:solidFill>
                <a:srgbClr val="144B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23553" y="0"/>
            <a:ext cx="1047595" cy="10475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graphical user interface&#10;&#10;Description automatically generated" id="199" name="Google Shape;199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19382" y="222893"/>
            <a:ext cx="1653799" cy="59202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9"/>
          <p:cNvSpPr txBox="1"/>
          <p:nvPr/>
        </p:nvSpPr>
        <p:spPr>
          <a:xfrm>
            <a:off x="7904747" y="5342021"/>
            <a:ext cx="1386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9"/>
          <p:cNvSpPr txBox="1"/>
          <p:nvPr/>
        </p:nvSpPr>
        <p:spPr>
          <a:xfrm>
            <a:off x="389424" y="149375"/>
            <a:ext cx="5852100" cy="53088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fr" sz="3000" u="none" cap="none" strike="noStrike">
                <a:solidFill>
                  <a:srgbClr val="71B52A"/>
                </a:solidFill>
                <a:latin typeface="Arial"/>
                <a:ea typeface="Arial"/>
                <a:cs typeface="Arial"/>
                <a:sym typeface="Arial"/>
              </a:rPr>
              <a:t>Step-by-step Guides</a:t>
            </a:r>
            <a:endParaRPr b="1" i="0" sz="3000" u="none" cap="none" strike="noStrike">
              <a:solidFill>
                <a:srgbClr val="71B5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9"/>
          <p:cNvSpPr/>
          <p:nvPr/>
        </p:nvSpPr>
        <p:spPr>
          <a:xfrm>
            <a:off x="474261" y="774413"/>
            <a:ext cx="733800" cy="81000"/>
          </a:xfrm>
          <a:prstGeom prst="rect">
            <a:avLst/>
          </a:prstGeom>
          <a:solidFill>
            <a:srgbClr val="009EA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9"/>
          <p:cNvSpPr txBox="1"/>
          <p:nvPr/>
        </p:nvSpPr>
        <p:spPr>
          <a:xfrm>
            <a:off x="4415169" y="1196970"/>
            <a:ext cx="4027500" cy="30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fr" sz="2000" u="none" cap="none" strike="noStrike">
                <a:solidFill>
                  <a:srgbClr val="004F96"/>
                </a:solidFill>
                <a:latin typeface="Roboto"/>
                <a:ea typeface="Roboto"/>
                <a:cs typeface="Roboto"/>
                <a:sym typeface="Roboto"/>
              </a:rPr>
              <a:t>Seven-step process:</a:t>
            </a:r>
            <a:endParaRPr/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AutoNum type="arabicPeriod"/>
            </a:pPr>
            <a:r>
              <a:rPr b="1" i="0" lang="fr" sz="1600" u="none" cap="none" strike="noStrike">
                <a:solidFill>
                  <a:srgbClr val="004F96"/>
                </a:solidFill>
                <a:latin typeface="Roboto"/>
                <a:ea typeface="Roboto"/>
                <a:cs typeface="Roboto"/>
                <a:sym typeface="Roboto"/>
              </a:rPr>
              <a:t>Mobilisation</a:t>
            </a:r>
            <a:endParaRPr/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AutoNum type="arabicPeriod"/>
            </a:pPr>
            <a:r>
              <a:rPr b="1" i="0" lang="fr" sz="1600" u="none" cap="none" strike="noStrike">
                <a:solidFill>
                  <a:srgbClr val="004F96"/>
                </a:solidFill>
                <a:latin typeface="Roboto"/>
                <a:ea typeface="Roboto"/>
                <a:cs typeface="Roboto"/>
                <a:sym typeface="Roboto"/>
              </a:rPr>
              <a:t>Stakeholder Engagement</a:t>
            </a:r>
            <a:endParaRPr/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AutoNum type="arabicPeriod"/>
            </a:pPr>
            <a:r>
              <a:rPr b="1" i="0" lang="fr" sz="1600" u="none" cap="none" strike="noStrike">
                <a:solidFill>
                  <a:srgbClr val="004F96"/>
                </a:solidFill>
                <a:latin typeface="Roboto"/>
                <a:ea typeface="Roboto"/>
                <a:cs typeface="Roboto"/>
                <a:sym typeface="Roboto"/>
              </a:rPr>
              <a:t>Baseline Assessment</a:t>
            </a:r>
            <a:endParaRPr/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AutoNum type="arabicPeriod"/>
            </a:pPr>
            <a:r>
              <a:rPr b="1" i="0" lang="fr" sz="1600" u="none" cap="none" strike="noStrike">
                <a:solidFill>
                  <a:srgbClr val="004F96"/>
                </a:solidFill>
                <a:latin typeface="Roboto"/>
                <a:ea typeface="Roboto"/>
                <a:cs typeface="Roboto"/>
                <a:sym typeface="Roboto"/>
              </a:rPr>
              <a:t>Identification of Challenges and Opportunities</a:t>
            </a:r>
            <a:endParaRPr/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AutoNum type="arabicPeriod"/>
            </a:pPr>
            <a:r>
              <a:rPr b="1" i="0" lang="fr" sz="1600" u="none" cap="none" strike="noStrike">
                <a:solidFill>
                  <a:srgbClr val="004F96"/>
                </a:solidFill>
                <a:latin typeface="Roboto"/>
                <a:ea typeface="Roboto"/>
                <a:cs typeface="Roboto"/>
                <a:sym typeface="Roboto"/>
              </a:rPr>
              <a:t>Priorization of Domains of Change</a:t>
            </a:r>
            <a:endParaRPr/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AutoNum type="arabicPeriod"/>
            </a:pPr>
            <a:r>
              <a:rPr b="1" i="0" lang="fr" sz="1600" u="none" cap="none" strike="noStrike">
                <a:solidFill>
                  <a:srgbClr val="004F96"/>
                </a:solidFill>
                <a:latin typeface="Roboto"/>
                <a:ea typeface="Roboto"/>
                <a:cs typeface="Roboto"/>
                <a:sym typeface="Roboto"/>
              </a:rPr>
              <a:t>Action Development</a:t>
            </a:r>
            <a:endParaRPr/>
          </a:p>
          <a:p>
            <a:pPr indent="-342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AutoNum type="arabicPeriod"/>
            </a:pPr>
            <a:r>
              <a:rPr b="1" i="0" lang="fr" sz="1600" u="none" cap="none" strike="noStrike">
                <a:solidFill>
                  <a:srgbClr val="004F96"/>
                </a:solidFill>
                <a:latin typeface="Roboto"/>
                <a:ea typeface="Roboto"/>
                <a:cs typeface="Roboto"/>
                <a:sym typeface="Roboto"/>
              </a:rPr>
              <a:t>Setup for Implementing</a:t>
            </a:r>
            <a:r>
              <a:rPr b="1" lang="fr" sz="1600">
                <a:solidFill>
                  <a:srgbClr val="004F96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b="1" i="0" lang="fr" sz="1600" u="none" cap="none" strike="noStrike">
                <a:solidFill>
                  <a:srgbClr val="004F96"/>
                </a:solidFill>
                <a:latin typeface="Roboto"/>
                <a:ea typeface="Roboto"/>
                <a:cs typeface="Roboto"/>
                <a:sym typeface="Roboto"/>
              </a:rPr>
              <a:t>Monitoring and Evaluation</a:t>
            </a:r>
            <a:endParaRPr b="1" i="0" sz="1600" u="none" cap="none" strike="noStrike">
              <a:solidFill>
                <a:srgbClr val="004F9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4" name="Google Shape;204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4261" y="971581"/>
            <a:ext cx="3444596" cy="347986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9"/>
          <p:cNvSpPr txBox="1"/>
          <p:nvPr/>
        </p:nvSpPr>
        <p:spPr>
          <a:xfrm>
            <a:off x="4442879" y="4341946"/>
            <a:ext cx="397214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https://globalabc.org/resources/publications/new-step-step-guide-climate-action-roadmaps-buildings-and-construction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5AA1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5AA1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0x010100929C51E51225AC4FB087838D8488B384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xd_Signature">
    <vt:lpwstr/>
  </property>
  <property fmtid="{D5CDD505-2E9C-101B-9397-08002B2CF9AE}" pid="9" name="TriggerFlowInfo">
    <vt:lpwstr/>
  </property>
</Properties>
</file>