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sldIdLst>
    <p:sldId id="256" r:id="rId3"/>
    <p:sldId id="266" r:id="rId4"/>
    <p:sldId id="258" r:id="rId6"/>
    <p:sldId id="259" r:id="rId7"/>
    <p:sldId id="432" r:id="rId8"/>
    <p:sldId id="260" r:id="rId9"/>
    <p:sldId id="429" r:id="rId10"/>
    <p:sldId id="434" r:id="rId11"/>
    <p:sldId id="433" r:id="rId12"/>
    <p:sldId id="430" r:id="rId13"/>
    <p:sldId id="439" r:id="rId14"/>
    <p:sldId id="440" r:id="rId15"/>
    <p:sldId id="26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88" d="100"/>
          <a:sy n="88" d="100"/>
        </p:scale>
        <p:origin x="1064"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C1524-7589-4F23-8B52-22958303655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DCE55-2F6A-4B7F-A79A-8D2B328AA21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22960" y="2582334"/>
            <a:ext cx="3703320" cy="328676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63440" y="2582334"/>
            <a:ext cx="3703320" cy="328676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BCAD085-E8A6-8845-BD4E-CB4CCA059FC4}" type="datetimeFigureOut">
              <a:rPr lang="en-US" smtClean="0"/>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BCAD085-E8A6-8845-BD4E-CB4CCA059FC4}" type="datetimeFigureOut">
              <a:rPr lang="en-US" smtClean="0"/>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1FF6DA9-008F-8B48-92A6-B652298478B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BCAD085-E8A6-8845-BD4E-CB4CCA059FC4}" type="datetimeFigureOut">
              <a:rPr lang="en-US" smtClean="0"/>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1FF6DA9-008F-8B48-92A6-B652298478BF}" type="slidenum">
              <a:rPr lang="en-US" smtClean="0"/>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hyperlink" Target="mailto:madingping@cqres.org.cn" TargetMode="Externa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1.jpe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en-GB" sz="7335" dirty="0"/>
              <a:t>Green Manufacturing for Energy Efficiency: Insights from Chongqing, China</a:t>
            </a:r>
            <a:endParaRPr lang="en-US" altLang="en-GB" sz="7335" dirty="0"/>
          </a:p>
        </p:txBody>
      </p:sp>
      <p:sp>
        <p:nvSpPr>
          <p:cNvPr id="3" name="Subtitle 2"/>
          <p:cNvSpPr>
            <a:spLocks noGrp="1"/>
          </p:cNvSpPr>
          <p:nvPr>
            <p:ph type="subTitle" idx="1"/>
          </p:nvPr>
        </p:nvSpPr>
        <p:spPr/>
        <p:txBody>
          <a:bodyPr>
            <a:normAutofit fontScale="70000"/>
          </a:bodyPr>
          <a:lstStyle/>
          <a:p>
            <a:r>
              <a:rPr lang="en-US" altLang="en-GB" dirty="0"/>
              <a:t>Sharing Policy Implementation &amp; Industrial Innovations</a:t>
            </a:r>
            <a:endParaRPr lang="en-US" altLang="en-GB" dirty="0"/>
          </a:p>
          <a:p>
            <a:r>
              <a:rPr lang="en-US" altLang="en-GB" dirty="0"/>
              <a:t>Mr. Ma Ding Ping, Secretary General, Chongqing Renewable Energy Society</a:t>
            </a:r>
            <a:endParaRPr lang="en-US" altLang="en-GB"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29958" y="61450"/>
            <a:ext cx="1914182" cy="5665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p>
            <a:r>
              <a:rPr lang="en-US" altLang="en-GB" b="1"/>
              <a:t>5. Conclusion &amp; Call for Collaboration</a:t>
            </a:r>
            <a:endParaRPr lang="en-US" altLang="en-GB" b="1"/>
          </a:p>
        </p:txBody>
      </p:sp>
      <p:sp>
        <p:nvSpPr>
          <p:cNvPr id="8" name="Content Placeholder 7"/>
          <p:cNvSpPr>
            <a:spLocks noGrp="1"/>
          </p:cNvSpPr>
          <p:nvPr>
            <p:ph idx="1"/>
          </p:nvPr>
        </p:nvSpPr>
        <p:spPr/>
        <p:txBody>
          <a:bodyPr>
            <a:normAutofit fontScale="90000"/>
          </a:bodyPr>
          <a:p>
            <a:r>
              <a:rPr lang="en-US" altLang="en-GB"/>
              <a:t>Chongqing’s green manufacturing journey offers scalable solutions for other industrializing nations looking to transition to sustainable manufacturing practices.</a:t>
            </a:r>
            <a:endParaRPr lang="en-US" altLang="en-GB"/>
          </a:p>
          <a:p>
            <a:pPr>
              <a:buFont typeface="Arial" panose="020B0604020202020204" pitchFamily="34" charset="0"/>
              <a:buChar char="•"/>
            </a:pPr>
            <a:r>
              <a:rPr lang="en-US" altLang="en-GB" b="1"/>
              <a:t>Core Message:</a:t>
            </a:r>
            <a:endParaRPr lang="en-US" altLang="en-GB" b="1"/>
          </a:p>
          <a:p>
            <a:r>
              <a:rPr lang="en-US" altLang="en-GB"/>
              <a:t>Chongqing's experience serves as a replicable model for other developing economies seeking to enhance their industrial green transformation.</a:t>
            </a:r>
            <a:endParaRPr lang="en-US" altLang="en-GB"/>
          </a:p>
          <a:p>
            <a:pPr>
              <a:buFont typeface="Arial" panose="020B0604020202020204" pitchFamily="34" charset="0"/>
              <a:buChar char="•"/>
            </a:pPr>
            <a:r>
              <a:rPr lang="en-US" altLang="en-GB" b="1"/>
              <a:t>Call for Collaboration:</a:t>
            </a:r>
            <a:endParaRPr lang="en-US" altLang="en-GB" b="1"/>
          </a:p>
          <a:p>
            <a:pPr>
              <a:buFont typeface="Wingdings" panose="05000000000000000000" charset="0"/>
              <a:buChar char="Ø"/>
            </a:pPr>
            <a:r>
              <a:rPr lang="en-US" altLang="en-GB"/>
              <a:t>Joint research on energy efficiency standards.</a:t>
            </a:r>
            <a:endParaRPr lang="en-US" altLang="en-GB"/>
          </a:p>
          <a:p>
            <a:pPr>
              <a:buFont typeface="Wingdings" panose="05000000000000000000" charset="0"/>
              <a:buChar char="Ø"/>
            </a:pPr>
            <a:r>
              <a:rPr lang="en-US" altLang="en-GB"/>
              <a:t>Talent exchange programs.</a:t>
            </a:r>
            <a:endParaRPr lang="en-US" altLang="en-GB"/>
          </a:p>
          <a:p>
            <a:pPr>
              <a:buFont typeface="Wingdings" panose="05000000000000000000" charset="0"/>
              <a:buChar char="Ø"/>
            </a:pPr>
            <a:r>
              <a:rPr lang="en-US" altLang="en-GB"/>
              <a:t>Collaborative development of international green manufacturing projects.</a:t>
            </a:r>
            <a:endParaRPr lang="en-US" altLang="en-GB"/>
          </a:p>
        </p:txBody>
      </p:sp>
      <p:pic>
        <p:nvPicPr>
          <p:cNvPr id="9"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15023" y="-145"/>
            <a:ext cx="1914182" cy="5665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GB" b="1"/>
              <a:t>Evaluating Chongqing’s Green Development Efforts</a:t>
            </a:r>
            <a:endParaRPr lang="en-US" altLang="en-GB" b="1"/>
          </a:p>
        </p:txBody>
      </p:sp>
      <p:sp>
        <p:nvSpPr>
          <p:cNvPr id="5" name="Text Placeholder 4"/>
          <p:cNvSpPr>
            <a:spLocks noGrp="1"/>
          </p:cNvSpPr>
          <p:nvPr>
            <p:ph type="body" idx="1"/>
          </p:nvPr>
        </p:nvSpPr>
        <p:spPr>
          <a:xfrm>
            <a:off x="822960" y="1845945"/>
            <a:ext cx="3703320" cy="437515"/>
          </a:xfrm>
        </p:spPr>
        <p:txBody>
          <a:bodyPr/>
          <a:p>
            <a:r>
              <a:rPr lang="en-US" altLang="en-GB" b="1">
                <a:sym typeface="+mn-ea"/>
              </a:rPr>
              <a:t>Current Evaluation Efforts</a:t>
            </a:r>
            <a:endParaRPr lang="en-GB" altLang="en-US"/>
          </a:p>
        </p:txBody>
      </p:sp>
      <p:sp>
        <p:nvSpPr>
          <p:cNvPr id="3" name="Content Placeholder 2"/>
          <p:cNvSpPr>
            <a:spLocks noGrp="1"/>
          </p:cNvSpPr>
          <p:nvPr>
            <p:ph sz="half" idx="2"/>
          </p:nvPr>
        </p:nvSpPr>
        <p:spPr>
          <a:xfrm>
            <a:off x="822960" y="2366010"/>
            <a:ext cx="4062095" cy="3619500"/>
          </a:xfrm>
        </p:spPr>
        <p:txBody>
          <a:bodyPr>
            <a:noAutofit/>
          </a:bodyPr>
          <a:p>
            <a:pPr>
              <a:buFont typeface="Arial" panose="020B0604020202020204" pitchFamily="34" charset="0"/>
              <a:buChar char="•"/>
            </a:pPr>
            <a:r>
              <a:rPr lang="en-US" altLang="en-GB" sz="1200" b="1"/>
              <a:t>Industrial Sector:</a:t>
            </a:r>
            <a:endParaRPr lang="en-US" altLang="en-GB" sz="1200" b="1"/>
          </a:p>
          <a:p>
            <a:pPr>
              <a:buFont typeface="Wingdings" panose="05000000000000000000" charset="0"/>
              <a:buChar char="Ø"/>
            </a:pPr>
            <a:r>
              <a:rPr lang="en-US" altLang="en-GB" sz="1200" b="1"/>
              <a:t>Energy Audits:</a:t>
            </a:r>
            <a:r>
              <a:rPr lang="en-US" altLang="en-GB" sz="1200"/>
              <a:t> Chongqing has conducted energy audits focusing on waste heat recovery and motor efficiency. By 2025, the city aims for over 70% of new motors to be energy-efficient, and over 80% for new transformers. </a:t>
            </a:r>
            <a:endParaRPr lang="en-US" altLang="en-GB" sz="1200"/>
          </a:p>
          <a:p>
            <a:pPr>
              <a:buFont typeface="Wingdings" panose="05000000000000000000" charset="0"/>
              <a:buChar char="Ø"/>
            </a:pPr>
            <a:r>
              <a:rPr lang="en-US" altLang="en-GB" sz="1200" b="1"/>
              <a:t>Green Energy Adoption:</a:t>
            </a:r>
            <a:r>
              <a:rPr lang="en-US" altLang="en-GB" sz="1200"/>
              <a:t> While specific data for Chongqing is limited, China's broader commitment to renewable energy is evident. As of 2023, China leads globally in wind and solar capacity, with wind and solar accounting for 16% of its electricity generation. </a:t>
            </a:r>
            <a:endParaRPr lang="en-US" altLang="en-GB" sz="1200"/>
          </a:p>
          <a:p>
            <a:pPr>
              <a:buFont typeface="Arial" panose="020B0604020202020204" pitchFamily="34" charset="0"/>
              <a:buChar char="•"/>
            </a:pPr>
            <a:r>
              <a:rPr lang="en-US" altLang="en-GB" sz="1200" b="1"/>
              <a:t>Buildings:</a:t>
            </a:r>
            <a:endParaRPr lang="en-US" altLang="en-GB" sz="1200" b="1"/>
          </a:p>
          <a:p>
            <a:pPr marL="0" indent="0">
              <a:buNone/>
            </a:pPr>
            <a:r>
              <a:rPr lang="en-US" altLang="en-GB" sz="1200"/>
              <a:t>Green Building Certifications: Chongqing has adopted green building standards, such as LEED China, to promote energy efficiency. As of 2020, China had nearly 2,600 projects certified under LEED, encompassing approximately 95.8 million square meters. However, detailed data on the long-term energy savings from these retrofitting efforts in Chongqing is currently limited.</a:t>
            </a:r>
            <a:endParaRPr lang="en-US" altLang="en-GB" sz="1200"/>
          </a:p>
        </p:txBody>
      </p:sp>
      <p:sp>
        <p:nvSpPr>
          <p:cNvPr id="4" name="Content Placeholder 3"/>
          <p:cNvSpPr>
            <a:spLocks noGrp="1"/>
          </p:cNvSpPr>
          <p:nvPr>
            <p:ph sz="quarter" idx="4"/>
          </p:nvPr>
        </p:nvSpPr>
        <p:spPr>
          <a:xfrm>
            <a:off x="4916170" y="2379345"/>
            <a:ext cx="3450590" cy="3508375"/>
          </a:xfrm>
        </p:spPr>
        <p:txBody>
          <a:bodyPr>
            <a:normAutofit fontScale="60000"/>
          </a:bodyPr>
          <a:p>
            <a:pPr>
              <a:buFont typeface="Arial" panose="020B0604020202020204" pitchFamily="34" charset="0"/>
              <a:buChar char="•"/>
            </a:pPr>
            <a:r>
              <a:rPr lang="en-US" altLang="en-GB" b="1">
                <a:sym typeface="+mn-ea"/>
              </a:rPr>
              <a:t>Public Institutions:</a:t>
            </a:r>
            <a:endParaRPr lang="en-US" altLang="en-GB" b="1"/>
          </a:p>
          <a:p>
            <a:pPr marL="0" indent="0">
              <a:buNone/>
            </a:pPr>
            <a:r>
              <a:rPr lang="en-US" altLang="en-GB">
                <a:sym typeface="+mn-ea"/>
              </a:rPr>
              <a:t>Energy-Saving Demonstrations: The city has established energy-saving demonstration projects in government buildings. Comprehensive performance data on these initiatives is not readily available, indicating a need for consistent monitoring and reporting.</a:t>
            </a:r>
            <a:endParaRPr lang="en-US" altLang="en-GB"/>
          </a:p>
          <a:p>
            <a:pPr>
              <a:buFont typeface="Arial" panose="020B0604020202020204" pitchFamily="34" charset="0"/>
              <a:buChar char="•"/>
            </a:pPr>
            <a:r>
              <a:rPr lang="en-US" altLang="en-GB" b="1">
                <a:sym typeface="+mn-ea"/>
              </a:rPr>
              <a:t>Transport:</a:t>
            </a:r>
            <a:endParaRPr lang="en-US" altLang="en-GB" b="1"/>
          </a:p>
          <a:p>
            <a:pPr marL="0" indent="0">
              <a:buNone/>
            </a:pPr>
            <a:r>
              <a:rPr lang="en-US" altLang="en-GB"/>
              <a:t>Chongqing's intelligent transport pilot and the deployment of electric buses are steps toward sustainable urban mobility. While usage statistics are monitored, comprehensive impact assessments, including environmental benefits and user adoption rates, are necessary to evaluate effectiveness.</a:t>
            </a:r>
            <a:endParaRPr lang="en-US" alt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822960" y="286385"/>
            <a:ext cx="7543800" cy="967740"/>
          </a:xfrm>
        </p:spPr>
        <p:txBody>
          <a:bodyPr/>
          <a:p>
            <a:endParaRPr lang="en-GB" altLang="en-US"/>
          </a:p>
        </p:txBody>
      </p:sp>
      <p:sp>
        <p:nvSpPr>
          <p:cNvPr id="3" name="Content Placeholder 2"/>
          <p:cNvSpPr>
            <a:spLocks noGrp="1"/>
          </p:cNvSpPr>
          <p:nvPr>
            <p:ph idx="1"/>
          </p:nvPr>
        </p:nvSpPr>
        <p:spPr>
          <a:xfrm>
            <a:off x="822960" y="1713230"/>
            <a:ext cx="7543800" cy="4156075"/>
          </a:xfrm>
        </p:spPr>
        <p:txBody>
          <a:bodyPr>
            <a:normAutofit/>
          </a:bodyPr>
          <a:p>
            <a:pPr>
              <a:buFont typeface="Arial" panose="020B0604020202020204" pitchFamily="34" charset="0"/>
              <a:buChar char="•"/>
            </a:pPr>
            <a:r>
              <a:rPr lang="en-US" altLang="en-GB" b="1"/>
              <a:t>Challenges &amp; Gaps</a:t>
            </a:r>
            <a:endParaRPr lang="en-US" altLang="en-GB" b="1"/>
          </a:p>
          <a:p>
            <a:pPr>
              <a:buFont typeface="Wingdings" panose="05000000000000000000" charset="0"/>
              <a:buChar char="Ø"/>
            </a:pPr>
            <a:r>
              <a:rPr lang="en-US" altLang="en-GB" sz="1600"/>
              <a:t>Limited long-term data on sustainability impact.</a:t>
            </a:r>
            <a:endParaRPr lang="en-US" altLang="en-GB" sz="1600"/>
          </a:p>
          <a:p>
            <a:pPr>
              <a:buFont typeface="Wingdings" panose="05000000000000000000" charset="0"/>
              <a:buChar char="Ø"/>
            </a:pPr>
            <a:r>
              <a:rPr lang="en-US" altLang="en-GB" sz="1600"/>
              <a:t>Need for standardized evaluation frameworks across sectors.</a:t>
            </a:r>
            <a:endParaRPr lang="en-US" altLang="en-GB" sz="1600"/>
          </a:p>
          <a:p>
            <a:pPr>
              <a:buFont typeface="Wingdings" panose="05000000000000000000" charset="0"/>
              <a:buChar char="Ø"/>
            </a:pPr>
            <a:r>
              <a:rPr lang="en-US" altLang="en-GB" sz="1600"/>
              <a:t>Lack of collaboration between policymakers, researchers, and industries.</a:t>
            </a:r>
            <a:endParaRPr lang="en-US" altLang="en-GB" sz="1600"/>
          </a:p>
          <a:p>
            <a:pPr>
              <a:buFont typeface="Arial" panose="020B0604020202020204" pitchFamily="34" charset="0"/>
              <a:buChar char="•"/>
            </a:pPr>
            <a:r>
              <a:rPr lang="en-US" altLang="en-GB" b="1"/>
              <a:t> Next Steps: Strengthening Evaluation in Chongqing</a:t>
            </a:r>
            <a:endParaRPr lang="en-US" altLang="en-GB" b="1"/>
          </a:p>
          <a:p>
            <a:pPr>
              <a:buFont typeface="Wingdings" panose="05000000000000000000" charset="0"/>
              <a:buChar char="Ø"/>
            </a:pPr>
            <a:r>
              <a:rPr lang="en-US" altLang="en-GB" sz="1600"/>
              <a:t>Develop standardized monitoring &amp; assessment frameworks.</a:t>
            </a:r>
            <a:endParaRPr lang="en-US" altLang="en-GB" sz="1600"/>
          </a:p>
          <a:p>
            <a:pPr>
              <a:buFont typeface="Wingdings" panose="05000000000000000000" charset="0"/>
              <a:buChar char="Ø"/>
            </a:pPr>
            <a:r>
              <a:rPr lang="en-US" altLang="en-GB" sz="1600"/>
              <a:t> Expand data collection &amp; transparency for better policy decisions.</a:t>
            </a:r>
            <a:endParaRPr lang="en-US" altLang="en-GB" sz="1600"/>
          </a:p>
          <a:p>
            <a:pPr>
              <a:buFont typeface="Wingdings" panose="05000000000000000000" charset="0"/>
              <a:buChar char="Ø"/>
            </a:pPr>
            <a:r>
              <a:rPr lang="en-US" altLang="en-GB" sz="1600"/>
              <a:t> Strengthen partnerships between government, universities, and sustainability experts.</a:t>
            </a:r>
            <a:endParaRPr lang="en-US" altLang="en-GB" sz="1600"/>
          </a:p>
          <a:p>
            <a:pPr>
              <a:buFont typeface="Wingdings" panose="05000000000000000000" charset="0"/>
              <a:buChar char="Ø"/>
            </a:pPr>
            <a:r>
              <a:rPr lang="en-US" altLang="en-GB" sz="1600"/>
              <a:t> Conduct regular audits of industrial parks, public buildings, and transport systems.</a:t>
            </a:r>
            <a:endParaRPr lang="en-US" altLang="en-GB" sz="1600"/>
          </a:p>
          <a:p>
            <a:endParaRPr lang="en-US" altLang="en-GB" sz="1600"/>
          </a:p>
        </p:txBody>
      </p:sp>
      <p:sp>
        <p:nvSpPr>
          <p:cNvPr id="6" name="Text Box 5"/>
          <p:cNvSpPr txBox="1"/>
          <p:nvPr/>
        </p:nvSpPr>
        <p:spPr>
          <a:xfrm>
            <a:off x="4288790" y="1759585"/>
            <a:ext cx="3048000" cy="368300"/>
          </a:xfrm>
          <a:prstGeom prst="rect">
            <a:avLst/>
          </a:prstGeom>
          <a:noFill/>
        </p:spPr>
        <p:txBody>
          <a:bodyPr wrap="square" rtlCol="0">
            <a:spAutoFit/>
          </a:bodyPr>
          <a:p>
            <a:endParaRPr lang="en-GB"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55600"/>
            <a:ext cx="7543800" cy="1317625"/>
          </a:xfrm>
        </p:spPr>
        <p:txBody>
          <a:bodyPr>
            <a:normAutofit fontScale="90000"/>
          </a:bodyPr>
          <a:lstStyle/>
          <a:p>
            <a:r>
              <a:rPr lang="en-US" altLang="en-GB" b="1"/>
              <a:t>Together for a Greener Industrial Future</a:t>
            </a:r>
            <a:endParaRPr lang="en-US" altLang="en-GB" b="1"/>
          </a:p>
        </p:txBody>
      </p:sp>
      <p:sp>
        <p:nvSpPr>
          <p:cNvPr id="3" name="Content Placeholder 2"/>
          <p:cNvSpPr>
            <a:spLocks noGrp="1"/>
          </p:cNvSpPr>
          <p:nvPr>
            <p:ph idx="1"/>
          </p:nvPr>
        </p:nvSpPr>
        <p:spPr>
          <a:xfrm>
            <a:off x="739140" y="1804670"/>
            <a:ext cx="3694430" cy="3629025"/>
          </a:xfrm>
        </p:spPr>
        <p:txBody>
          <a:bodyPr/>
          <a:lstStyle/>
          <a:p>
            <a:r>
              <a:rPr lang="en-US" altLang="en-GB">
                <a:sym typeface="+mn-ea"/>
              </a:rPr>
              <a:t>Thank You</a:t>
            </a:r>
            <a:endParaRPr lang="en-US" altLang="en-GB">
              <a:sym typeface="+mn-ea"/>
            </a:endParaRPr>
          </a:p>
          <a:p>
            <a:r>
              <a:rPr dirty="0"/>
              <a:t>Contact:</a:t>
            </a:r>
            <a:endParaRPr dirty="0"/>
          </a:p>
          <a:p>
            <a:r>
              <a:rPr dirty="0"/>
              <a:t>Name: Mr. Ma Ding Ping</a:t>
            </a:r>
            <a:endParaRPr dirty="0"/>
          </a:p>
          <a:p>
            <a:r>
              <a:rPr dirty="0"/>
              <a:t>Organization: Chongqing Energy Research Society</a:t>
            </a:r>
            <a:endParaRPr dirty="0"/>
          </a:p>
          <a:p>
            <a:r>
              <a:rPr dirty="0"/>
              <a:t>Email: </a:t>
            </a:r>
            <a:r>
              <a:rPr lang="en-US" dirty="0">
                <a:hlinkClick r:id="rId1"/>
              </a:rPr>
              <a:t>madingping@cqres.org.cn</a:t>
            </a:r>
            <a:endParaRPr lang="en-US" dirty="0"/>
          </a:p>
          <a:p>
            <a:endParaRPr lang="en-US" dirty="0"/>
          </a:p>
          <a:p>
            <a:endParaRPr 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83" y="12555"/>
            <a:ext cx="1914182" cy="566513"/>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93240"/>
            <a:ext cx="4492625" cy="3876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24530"/>
    </mc:Choice>
    <mc:Fallback>
      <p:transition spd="slow" advTm="2453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rotWithShape="1">
          <a:blip r:embed="rId1">
            <a:extLst>
              <a:ext uri="{28A0092B-C50C-407E-A947-70E740481C1C}">
                <a14:useLocalDpi xmlns:a14="http://schemas.microsoft.com/office/drawing/2010/main" val="0"/>
              </a:ext>
            </a:extLst>
          </a:blip>
          <a:srcRect t="-332"/>
          <a:stretch>
            <a:fillRect/>
          </a:stretch>
        </p:blipFill>
        <p:spPr bwMode="auto">
          <a:xfrm>
            <a:off x="415395" y="3591233"/>
            <a:ext cx="3993164" cy="2280152"/>
          </a:xfrm>
          <a:prstGeom prst="rect">
            <a:avLst/>
          </a:prstGeom>
          <a:ln>
            <a:noFill/>
          </a:ln>
          <a:effectLst>
            <a:outerShdw blurRad="50800" dist="38100" dir="5400000" algn="t" rotWithShape="0">
              <a:prstClr val="black">
                <a:alpha val="40000"/>
              </a:prstClr>
            </a:outerShdw>
            <a:softEdge rad="317500"/>
          </a:effectLst>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767" y="3644968"/>
            <a:ext cx="3591613" cy="21605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415451" y="1021483"/>
            <a:ext cx="4211371" cy="2734307"/>
            <a:chOff x="247646" y="460766"/>
            <a:chExt cx="5849941" cy="3646693"/>
          </a:xfrm>
        </p:grpSpPr>
        <p:grpSp>
          <p:nvGrpSpPr>
            <p:cNvPr id="5" name="组合 4"/>
            <p:cNvGrpSpPr/>
            <p:nvPr/>
          </p:nvGrpSpPr>
          <p:grpSpPr>
            <a:xfrm>
              <a:off x="247646" y="1052736"/>
              <a:ext cx="5849941" cy="3054723"/>
              <a:chOff x="480963" y="1617867"/>
              <a:chExt cx="5849941" cy="3699060"/>
            </a:xfrm>
          </p:grpSpPr>
          <p:sp>
            <p:nvSpPr>
              <p:cNvPr id="9" name="矩形 8"/>
              <p:cNvSpPr/>
              <p:nvPr/>
            </p:nvSpPr>
            <p:spPr>
              <a:xfrm>
                <a:off x="480963" y="1617867"/>
                <a:ext cx="5849941" cy="332671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文本框 10"/>
              <p:cNvSpPr txBox="1"/>
              <p:nvPr/>
            </p:nvSpPr>
            <p:spPr>
              <a:xfrm>
                <a:off x="611509" y="1719394"/>
                <a:ext cx="5706093" cy="3597533"/>
              </a:xfrm>
              <a:prstGeom prst="rect">
                <a:avLst/>
              </a:prstGeom>
              <a:noFill/>
            </p:spPr>
            <p:txBody>
              <a:bodyPr wrap="square" rtlCol="0" anchor="t">
                <a:noAutofit/>
              </a:bodyPr>
              <a:lstStyle/>
              <a:p>
                <a:pPr>
                  <a:lnSpc>
                    <a:spcPct val="150000"/>
                  </a:lnSpc>
                </a:pPr>
                <a:r>
                  <a:rPr lang="en-US" altLang="en-GB" sz="1350" b="1" dirty="0">
                    <a:solidFill>
                      <a:schemeClr val="tx2"/>
                    </a:solidFill>
                    <a:latin typeface="Calibri" panose="020F0502020204030204" pitchFamily="34" charset="0"/>
                    <a:ea typeface="Microsoft YaHei" panose="020B0503020204020204" pitchFamily="34" charset="-122"/>
                    <a:cs typeface="Calibri" panose="020F0502020204030204" pitchFamily="34" charset="0"/>
                    <a:sym typeface="+mn-ea"/>
                  </a:rPr>
                  <a:t>Chongqing, located in southwest China, is a key industrial city with a strong emphasis on green development. The city plays a pivotal role in China's industrial transformation, contributing significantly to the nation's energy efficiency goals.</a:t>
                </a:r>
                <a:r>
                  <a:rPr lang="en-US" altLang="en-US" sz="1350" b="1" dirty="0">
                    <a:solidFill>
                      <a:schemeClr val="tx2"/>
                    </a:solidFill>
                    <a:latin typeface="Calibri" panose="020F0502020204030204" pitchFamily="34" charset="0"/>
                    <a:ea typeface="Microsoft YaHei" panose="020B0503020204020204" pitchFamily="34" charset="-122"/>
                    <a:cs typeface="Calibri" panose="020F0502020204030204" pitchFamily="34" charset="0"/>
                    <a:sym typeface="+mn-ea"/>
                  </a:rPr>
                  <a:t> </a:t>
                </a:r>
                <a:endParaRPr lang="zh-CN" altLang="en-US" sz="1350" b="1" dirty="0">
                  <a:solidFill>
                    <a:schemeClr val="tx2"/>
                  </a:solidFill>
                  <a:latin typeface="Calibri" panose="020F0502020204030204" pitchFamily="34" charset="0"/>
                  <a:ea typeface="Microsoft YaHei" panose="020B0503020204020204" pitchFamily="34" charset="-122"/>
                  <a:cs typeface="Calibri" panose="020F0502020204030204" pitchFamily="34" charset="0"/>
                </a:endParaRPr>
              </a:p>
            </p:txBody>
          </p:sp>
        </p:grpSp>
        <p:sp>
          <p:nvSpPr>
            <p:cNvPr id="10" name="矩形: 圆角 9"/>
            <p:cNvSpPr/>
            <p:nvPr/>
          </p:nvSpPr>
          <p:spPr>
            <a:xfrm>
              <a:off x="625171" y="460766"/>
              <a:ext cx="2370115" cy="746955"/>
            </a:xfrm>
            <a:prstGeom prst="roundRect">
              <a:avLst/>
            </a:prstGeom>
            <a:solidFill>
              <a:schemeClr val="accent6">
                <a:lumMod val="75000"/>
              </a:schemeClr>
            </a:solidFill>
            <a:ln w="12700" cap="flat">
              <a:noFill/>
              <a:miter lim="400000"/>
            </a:ln>
          </p:spPr>
          <p:txBody>
            <a:bodyPr wrap="square" lIns="38090" tIns="38090" rIns="38090" bIns="38090" numCol="1" rtlCol="0" anchor="ctr">
              <a:noAutofit/>
            </a:bodyPr>
            <a:lstStyle/>
            <a:p>
              <a:pPr algn="ctr">
                <a:lnSpc>
                  <a:spcPts val="1650"/>
                </a:lnSpc>
                <a:spcBef>
                  <a:spcPts val="2530"/>
                </a:spcBef>
              </a:pPr>
              <a:r>
                <a:rPr lang="en-US" altLang="zh-CN" sz="1875" b="1" dirty="0">
                  <a:ea typeface="Aller Light"/>
                  <a:cs typeface="+mn-lt"/>
                  <a:sym typeface="Aller Light"/>
                </a:rPr>
                <a:t>Introduction</a:t>
              </a:r>
              <a:endParaRPr lang="zh-CN" altLang="en-US" sz="1350" dirty="0">
                <a:ea typeface="Aller Light"/>
                <a:cs typeface="+mn-lt"/>
                <a:sym typeface="Aller Light"/>
              </a:endParaRPr>
            </a:p>
          </p:txBody>
        </p:sp>
      </p:grpSp>
      <p:pic>
        <p:nvPicPr>
          <p:cNvPr id="12" name="Picture 2" descr="重庆旅游稳步复苏特色交通景点受欢迎-新华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485" y="1506601"/>
            <a:ext cx="3591613" cy="20843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2059" y="871236"/>
            <a:ext cx="1435263" cy="4247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62703">
        <p14:prism/>
      </p:transition>
    </mc:Choice>
    <mc:Fallback>
      <p:transition spd="slow" advTm="6270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GB" b="1" dirty="0"/>
              <a:t>1. Introduction: Chongqing as a Green Industrial Hub</a:t>
            </a:r>
            <a:endParaRPr lang="en-US" altLang="en-GB" b="1" dirty="0"/>
          </a:p>
        </p:txBody>
      </p:sp>
      <p:sp>
        <p:nvSpPr>
          <p:cNvPr id="3" name="Content Placeholder 2"/>
          <p:cNvSpPr>
            <a:spLocks noGrp="1"/>
          </p:cNvSpPr>
          <p:nvPr>
            <p:ph idx="1"/>
          </p:nvPr>
        </p:nvSpPr>
        <p:spPr/>
        <p:txBody>
          <a:bodyPr/>
          <a:lstStyle/>
          <a:p>
            <a:pPr>
              <a:buFont typeface="Arial" panose="020B0604020202020204" pitchFamily="34" charset="0"/>
              <a:buChar char="•"/>
            </a:pPr>
            <a:r>
              <a:t> </a:t>
            </a:r>
            <a:r>
              <a:rPr lang="en-US" altLang="en-GB"/>
              <a:t>Key Statistics:</a:t>
            </a:r>
            <a:endParaRPr lang="en-US" altLang="en-GB"/>
          </a:p>
          <a:p>
            <a:r>
              <a:rPr lang="en-US" altLang="en-GB"/>
              <a:t>Industrial GDP accounts for over 40% of Chongqing’s total GDP.</a:t>
            </a:r>
            <a:endParaRPr lang="en-US" altLang="en-GB"/>
          </a:p>
          <a:p>
            <a:r>
              <a:rPr lang="en-US" altLang="en-GB"/>
              <a:t>Energy efficiency and emission reduction targets are central to Chongqing's industrial policies.</a:t>
            </a:r>
            <a:endParaRPr lang="en-US" altLang="en-GB"/>
          </a:p>
          <a:p>
            <a:pPr>
              <a:buFont typeface="Arial" panose="020B0604020202020204" pitchFamily="34" charset="0"/>
              <a:buChar char="•"/>
            </a:pPr>
            <a:r>
              <a:rPr lang="en-US" altLang="en-GB"/>
              <a:t>Core Message:</a:t>
            </a:r>
            <a:endParaRPr lang="en-US" altLang="en-GB"/>
          </a:p>
          <a:p>
            <a:r>
              <a:rPr lang="en-US" altLang="en-GB"/>
              <a:t>From Policy to Practice: Chongqing serves as a model for other developing economies, demonstrating how green manufacturing policies can be successfully implemented at the local level.</a:t>
            </a:r>
            <a:endParaRPr lang="en-US" altLang="en-GB"/>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14515" y="12700"/>
            <a:ext cx="2159635" cy="448945"/>
          </a:xfrm>
          <a:prstGeom prst="rect">
            <a:avLst/>
          </a:prstGeom>
        </p:spPr>
      </p:pic>
      <p:pic>
        <p:nvPicPr>
          <p:cNvPr id="5" name="Picture 4" descr="pick"/>
          <p:cNvPicPr>
            <a:picLocks noChangeAspect="1"/>
          </p:cNvPicPr>
          <p:nvPr/>
        </p:nvPicPr>
        <p:blipFill>
          <a:blip r:embed="rId2">
            <a:alphaModFix amt="20000"/>
          </a:blip>
          <a:stretch>
            <a:fillRect/>
          </a:stretch>
        </p:blipFill>
        <p:spPr>
          <a:xfrm>
            <a:off x="0" y="12700"/>
            <a:ext cx="9144000" cy="6307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890"/>
    </mc:Choice>
    <mc:Fallback>
      <p:transition spd="slow" advTm="2578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385"/>
            <a:ext cx="7995920" cy="1450975"/>
          </a:xfrm>
        </p:spPr>
        <p:txBody>
          <a:bodyPr>
            <a:normAutofit/>
          </a:bodyPr>
          <a:lstStyle/>
          <a:p>
            <a:r>
              <a:rPr lang="en-US" b="1" dirty="0"/>
              <a:t>2.</a:t>
            </a:r>
            <a:r>
              <a:rPr lang="en-US" altLang="en-GB" b="1" dirty="0"/>
              <a:t>China's Energy Efficiency Management Framework</a:t>
            </a:r>
            <a:endParaRPr lang="en-US" altLang="en-GB" b="1" dirty="0"/>
          </a:p>
        </p:txBody>
      </p:sp>
      <p:sp>
        <p:nvSpPr>
          <p:cNvPr id="5" name="Text Placeholder 4"/>
          <p:cNvSpPr>
            <a:spLocks noGrp="1"/>
          </p:cNvSpPr>
          <p:nvPr>
            <p:ph type="body" idx="1"/>
          </p:nvPr>
        </p:nvSpPr>
        <p:spPr>
          <a:xfrm>
            <a:off x="822960" y="1845945"/>
            <a:ext cx="7507605" cy="735965"/>
          </a:xfrm>
        </p:spPr>
        <p:txBody>
          <a:bodyPr>
            <a:normAutofit fontScale="70000"/>
          </a:bodyPr>
          <a:p>
            <a:r>
              <a:rPr lang="en-US" altLang="en-GB"/>
              <a:t>• China's energy efficiency management involves a structured process from central policy formulation to local execution and industry adoption. Key areas include:</a:t>
            </a:r>
            <a:endParaRPr lang="en-US" altLang="en-GB"/>
          </a:p>
          <a:p>
            <a:endParaRPr lang="en-US" altLang="en-GB"/>
          </a:p>
        </p:txBody>
      </p:sp>
      <p:sp>
        <p:nvSpPr>
          <p:cNvPr id="3" name="Content Placeholder 2"/>
          <p:cNvSpPr>
            <a:spLocks noGrp="1"/>
          </p:cNvSpPr>
          <p:nvPr>
            <p:ph sz="half" idx="2"/>
          </p:nvPr>
        </p:nvSpPr>
        <p:spPr>
          <a:xfrm>
            <a:off x="822960" y="2582545"/>
            <a:ext cx="3703320" cy="3065145"/>
          </a:xfrm>
        </p:spPr>
        <p:txBody>
          <a:bodyPr>
            <a:normAutofit lnSpcReduction="10000"/>
          </a:bodyPr>
          <a:lstStyle/>
          <a:p>
            <a:pPr>
              <a:buFont typeface="Arial" panose="020B0604020202020204" pitchFamily="34" charset="0"/>
              <a:buChar char="•"/>
            </a:pPr>
            <a:r>
              <a:rPr lang="en-US" altLang="en-GB" sz="1600" b="1"/>
              <a:t>Industrial Sector:</a:t>
            </a:r>
            <a:endParaRPr lang="en-US" altLang="en-GB" sz="1600" b="1"/>
          </a:p>
          <a:p>
            <a:pPr>
              <a:buFont typeface="Wingdings" panose="05000000000000000000" charset="0"/>
              <a:buChar char="Ø"/>
            </a:pPr>
            <a:r>
              <a:rPr lang="en-US" altLang="en-GB" sz="1600"/>
              <a:t>Technological improvements like waste heat recovery and optimized motor systems.</a:t>
            </a:r>
            <a:endParaRPr lang="en-US" altLang="en-GB" sz="1600"/>
          </a:p>
          <a:p>
            <a:pPr>
              <a:buFont typeface="Wingdings" panose="05000000000000000000" charset="0"/>
              <a:buChar char="Ø"/>
            </a:pPr>
            <a:r>
              <a:rPr lang="en-US" altLang="en-GB" sz="1600"/>
              <a:t>Green manufacturing systems (green factories, parks, and supply chains).</a:t>
            </a:r>
            <a:endParaRPr lang="en-US" altLang="en-GB" sz="1600"/>
          </a:p>
          <a:p>
            <a:pPr>
              <a:buFont typeface="Arial" panose="020B0604020202020204" pitchFamily="34" charset="0"/>
              <a:buChar char="•"/>
            </a:pPr>
            <a:r>
              <a:rPr lang="en-US" altLang="en-GB" sz="1600" b="1"/>
              <a:t>Public Institutions:</a:t>
            </a:r>
            <a:endParaRPr lang="en-US" altLang="en-GB" sz="1600" b="1"/>
          </a:p>
          <a:p>
            <a:pPr>
              <a:buFont typeface="Wingdings" panose="05000000000000000000" charset="0"/>
              <a:buChar char="Ø"/>
            </a:pPr>
            <a:r>
              <a:rPr lang="en-US" altLang="en-GB" sz="1600"/>
              <a:t>Creation of energy-saving demonstration units (e.g., government buildings).</a:t>
            </a:r>
            <a:endParaRPr lang="en-US" altLang="en-GB" sz="1600"/>
          </a:p>
          <a:p>
            <a:pPr>
              <a:buFont typeface="Wingdings" panose="05000000000000000000" charset="0"/>
              <a:buChar char="Ø"/>
            </a:pPr>
            <a:r>
              <a:rPr lang="en-US" altLang="en-GB" sz="1600"/>
              <a:t>Promotion of energy-saving awareness and training.</a:t>
            </a:r>
            <a:endParaRPr lang="en-US" altLang="en-GB" sz="1600"/>
          </a:p>
        </p:txBody>
      </p:sp>
      <p:sp>
        <p:nvSpPr>
          <p:cNvPr id="7" name="Content Placeholder 6"/>
          <p:cNvSpPr>
            <a:spLocks noGrp="1"/>
          </p:cNvSpPr>
          <p:nvPr>
            <p:ph sz="quarter" idx="4"/>
          </p:nvPr>
        </p:nvSpPr>
        <p:spPr>
          <a:xfrm>
            <a:off x="4663440" y="2582545"/>
            <a:ext cx="4001770" cy="3642995"/>
          </a:xfrm>
        </p:spPr>
        <p:txBody>
          <a:bodyPr>
            <a:noAutofit/>
          </a:bodyPr>
          <a:p>
            <a:pPr>
              <a:buFont typeface="Arial" panose="020B0604020202020204" pitchFamily="34" charset="0"/>
              <a:buChar char="•"/>
            </a:pPr>
            <a:r>
              <a:rPr lang="en-US" altLang="en-GB" sz="1600" b="1"/>
              <a:t>Buildings:</a:t>
            </a:r>
            <a:endParaRPr lang="en-US" altLang="en-GB" sz="1600" b="1"/>
          </a:p>
          <a:p>
            <a:pPr>
              <a:buFont typeface="Wingdings" panose="05000000000000000000" charset="0"/>
              <a:buChar char="Ø"/>
            </a:pPr>
            <a:r>
              <a:rPr lang="en-US" altLang="en-GB" sz="1600"/>
              <a:t>Green building standards (e.g., LEED China).</a:t>
            </a:r>
            <a:endParaRPr lang="en-US" altLang="en-GB" sz="1600"/>
          </a:p>
          <a:p>
            <a:pPr>
              <a:buFont typeface="Wingdings" panose="05000000000000000000" charset="0"/>
              <a:buChar char="Ø"/>
            </a:pPr>
            <a:r>
              <a:rPr lang="en-US" altLang="en-GB" sz="1600"/>
              <a:t>Retrofitting of existing buildings for energy efficiency (public buildings).</a:t>
            </a:r>
            <a:endParaRPr lang="en-US" altLang="en-GB" sz="1600"/>
          </a:p>
          <a:p>
            <a:pPr>
              <a:buFont typeface="Arial" panose="020B0604020202020204" pitchFamily="34" charset="0"/>
              <a:buChar char="•"/>
            </a:pPr>
            <a:r>
              <a:rPr lang="en-US" altLang="en-GB" sz="1600" b="1"/>
              <a:t>Transport:</a:t>
            </a:r>
            <a:endParaRPr lang="en-US" altLang="en-GB" sz="1600" b="1"/>
          </a:p>
          <a:p>
            <a:pPr>
              <a:buFont typeface="Wingdings" panose="05000000000000000000" charset="0"/>
              <a:buChar char="Ø"/>
            </a:pPr>
            <a:r>
              <a:rPr lang="en-US" altLang="en-GB" sz="1600"/>
              <a:t>New energy vehicles (electric buses, charging infrastructure).</a:t>
            </a:r>
            <a:endParaRPr lang="en-US" altLang="en-GB" sz="1600"/>
          </a:p>
          <a:p>
            <a:pPr>
              <a:buFont typeface="Wingdings" panose="05000000000000000000" charset="0"/>
              <a:buChar char="Ø"/>
            </a:pPr>
            <a:r>
              <a:rPr lang="en-US" altLang="en-GB" sz="1600"/>
              <a:t>Smart transportation systems (e.g., Chongqing’s intelligent transport pilot).</a:t>
            </a:r>
            <a:endParaRPr lang="en-US" altLang="en-GB" sz="1600"/>
          </a:p>
          <a:p>
            <a:pPr>
              <a:buFont typeface="Wingdings" panose="05000000000000000000" charset="0"/>
              <a:buChar char="Ø"/>
            </a:pPr>
            <a:r>
              <a:rPr lang="en-US" altLang="en-GB" sz="1600"/>
              <a:t>Green logistics (optimization of multimodal transport)</a:t>
            </a:r>
            <a:endParaRPr lang="en-US" altLang="en-GB" sz="160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68160" y="12700"/>
            <a:ext cx="2186940" cy="466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023"/>
    </mc:Choice>
    <mc:Fallback>
      <p:transition spd="slow" advTm="8402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GB" altLang="en-US"/>
          </a:p>
        </p:txBody>
      </p:sp>
      <p:sp>
        <p:nvSpPr>
          <p:cNvPr id="3" name="Text Placeholder 2"/>
          <p:cNvSpPr>
            <a:spLocks noGrp="1"/>
          </p:cNvSpPr>
          <p:nvPr>
            <p:ph type="body" idx="1"/>
          </p:nvPr>
        </p:nvSpPr>
        <p:spPr/>
        <p:txBody>
          <a:bodyPr/>
          <a:p>
            <a:endParaRPr lang="en-GB" altLang="en-US"/>
          </a:p>
        </p:txBody>
      </p:sp>
      <p:pic>
        <p:nvPicPr>
          <p:cNvPr id="7" name="Content Placeholder 6"/>
          <p:cNvPicPr>
            <a:picLocks noChangeAspect="1"/>
          </p:cNvPicPr>
          <p:nvPr>
            <p:ph sz="half" idx="2"/>
          </p:nvPr>
        </p:nvPicPr>
        <p:blipFill>
          <a:blip r:embed="rId1"/>
          <a:stretch>
            <a:fillRect/>
          </a:stretch>
        </p:blipFill>
        <p:spPr>
          <a:xfrm>
            <a:off x="8890" y="-26670"/>
            <a:ext cx="4526280" cy="2944495"/>
          </a:xfrm>
          <a:prstGeom prst="rect">
            <a:avLst/>
          </a:prstGeom>
        </p:spPr>
      </p:pic>
      <p:sp>
        <p:nvSpPr>
          <p:cNvPr id="5" name="Text Placeholder 4"/>
          <p:cNvSpPr>
            <a:spLocks noGrp="1"/>
          </p:cNvSpPr>
          <p:nvPr>
            <p:ph type="body" sz="quarter" idx="3"/>
          </p:nvPr>
        </p:nvSpPr>
        <p:spPr/>
        <p:txBody>
          <a:bodyPr/>
          <a:p>
            <a:endParaRPr lang="en-GB" altLang="en-US"/>
          </a:p>
        </p:txBody>
      </p:sp>
      <p:pic>
        <p:nvPicPr>
          <p:cNvPr id="8" name="Content Placeholder 7"/>
          <p:cNvPicPr>
            <a:picLocks noChangeAspect="1"/>
          </p:cNvPicPr>
          <p:nvPr>
            <p:ph sz="quarter" idx="4"/>
          </p:nvPr>
        </p:nvPicPr>
        <p:blipFill>
          <a:blip r:embed="rId2"/>
          <a:stretch>
            <a:fillRect/>
          </a:stretch>
        </p:blipFill>
        <p:spPr>
          <a:xfrm>
            <a:off x="4526280" y="2918460"/>
            <a:ext cx="4617720" cy="3416300"/>
          </a:xfrm>
          <a:prstGeom prst="rect">
            <a:avLst/>
          </a:prstGeom>
        </p:spPr>
      </p:pic>
      <p:pic>
        <p:nvPicPr>
          <p:cNvPr id="9" name="Picture 8" descr="bus"/>
          <p:cNvPicPr>
            <a:picLocks noChangeAspect="1"/>
          </p:cNvPicPr>
          <p:nvPr/>
        </p:nvPicPr>
        <p:blipFill>
          <a:blip r:embed="rId3"/>
          <a:stretch>
            <a:fillRect/>
          </a:stretch>
        </p:blipFill>
        <p:spPr>
          <a:xfrm>
            <a:off x="4526280" y="0"/>
            <a:ext cx="4614545" cy="2919095"/>
          </a:xfrm>
          <a:prstGeom prst="rect">
            <a:avLst/>
          </a:prstGeom>
        </p:spPr>
      </p:pic>
      <p:pic>
        <p:nvPicPr>
          <p:cNvPr id="11" name="Picture 10" descr="20MW-solar-rooftop-project-in-Chongqing-China"/>
          <p:cNvPicPr>
            <a:picLocks noChangeAspect="1"/>
          </p:cNvPicPr>
          <p:nvPr/>
        </p:nvPicPr>
        <p:blipFill>
          <a:blip r:embed="rId4"/>
          <a:stretch>
            <a:fillRect/>
          </a:stretch>
        </p:blipFill>
        <p:spPr>
          <a:xfrm>
            <a:off x="0" y="2919095"/>
            <a:ext cx="4535170" cy="34156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86690"/>
            <a:ext cx="2581910" cy="2739390"/>
          </a:xfrm>
        </p:spPr>
        <p:txBody>
          <a:bodyPr>
            <a:normAutofit fontScale="90000"/>
          </a:bodyPr>
          <a:lstStyle/>
          <a:p>
            <a:br>
              <a:rPr lang="en-US" altLang="en-GB" b="1" dirty="0"/>
            </a:br>
            <a:br>
              <a:rPr lang="en-US" altLang="en-GB" b="1" dirty="0"/>
            </a:br>
            <a:br>
              <a:rPr lang="en-US" altLang="en-GB" b="1" dirty="0"/>
            </a:br>
            <a:br>
              <a:rPr lang="en-US" altLang="en-GB" b="1" dirty="0"/>
            </a:br>
            <a:br>
              <a:rPr lang="en-US" altLang="en-GB" b="1" dirty="0"/>
            </a:br>
            <a:br>
              <a:rPr lang="en-US" altLang="en-GB" b="1" dirty="0"/>
            </a:br>
            <a:br>
              <a:rPr lang="en-US" altLang="en-GB" b="1" dirty="0"/>
            </a:br>
            <a:r>
              <a:rPr lang="en-US" altLang="en-GB" b="1" dirty="0"/>
              <a:t>3.Green Manufacturing 2.0: Chongqing's Industrial Innovations</a:t>
            </a:r>
            <a:endParaRPr lang="en-US" altLang="en-GB"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altLang="en-GB">
                <a:sym typeface="+mn-ea"/>
              </a:rPr>
              <a:t>Green Industrial Parks: Example: Liangjiang New Area’s circular economy transformation.</a:t>
            </a:r>
            <a:endParaRPr lang="en-US" altLang="en-GB"/>
          </a:p>
          <a:p>
            <a:pPr>
              <a:buFont typeface="Arial" panose="020B0604020202020204" pitchFamily="34" charset="0"/>
              <a:buChar char="•"/>
            </a:pPr>
            <a:r>
              <a:rPr lang="en-US" altLang="en-GB">
                <a:sym typeface="+mn-ea"/>
              </a:rPr>
              <a:t>Green Factories: Implementation of ISO 50001 standards and local evaluation metrics.</a:t>
            </a:r>
            <a:endParaRPr lang="en-US" altLang="en-GB"/>
          </a:p>
          <a:p>
            <a:pPr>
              <a:buFont typeface="Arial" panose="020B0604020202020204" pitchFamily="34" charset="0"/>
              <a:buChar char="•"/>
            </a:pPr>
            <a:r>
              <a:rPr lang="en-US" altLang="en-GB">
                <a:sym typeface="+mn-ea"/>
              </a:rPr>
              <a:t>Green Supply Chains: Changan Automobile’s carbon management programs with suppliers.</a:t>
            </a:r>
            <a:endParaRPr lang="en-US" altLang="en-GB"/>
          </a:p>
          <a:p>
            <a:pPr>
              <a:buFont typeface="Arial" panose="020B0604020202020204" pitchFamily="34" charset="0"/>
              <a:buChar char="•"/>
            </a:pPr>
            <a:r>
              <a:rPr lang="en-US" altLang="en-GB">
                <a:sym typeface="+mn-ea"/>
              </a:rPr>
              <a:t>Green Products: Collaboration with Beijing on developing eco-friendly products.</a:t>
            </a:r>
            <a:endParaRPr lang="en-US" altLang="en-GB">
              <a:sym typeface="+mn-ea"/>
            </a:endParaRPr>
          </a:p>
          <a:p>
            <a:endParaRPr lang="en-US" altLang="en-GB"/>
          </a:p>
          <a:p>
            <a:r>
              <a:rPr lang="en-US" altLang="en-GB" b="1">
                <a:sym typeface="+mn-ea"/>
              </a:rPr>
              <a:t>Data Highlight:</a:t>
            </a:r>
            <a:endParaRPr lang="en-US" altLang="en-GB" b="1"/>
          </a:p>
          <a:p>
            <a:r>
              <a:rPr lang="en-US" altLang="en-GB">
                <a:sym typeface="+mn-ea"/>
              </a:rPr>
              <a:t>Chongqing has established over 50 national-level green factories, with energy efficiency improvements of up to 15% in key industrial sectors.</a:t>
            </a:r>
            <a:endParaRPr lang="en-US" altLang="en-GB"/>
          </a:p>
          <a:p>
            <a:endParaRPr lang="en-US" altLang="en-GB"/>
          </a:p>
          <a:p>
            <a:endParaRPr lang="en-US" altLang="en-GB"/>
          </a:p>
        </p:txBody>
      </p:sp>
      <p:sp>
        <p:nvSpPr>
          <p:cNvPr id="5" name="Text Placeholder 4"/>
          <p:cNvSpPr>
            <a:spLocks noGrp="1"/>
          </p:cNvSpPr>
          <p:nvPr>
            <p:ph type="body" sz="half" idx="2"/>
          </p:nvPr>
        </p:nvSpPr>
        <p:spPr>
          <a:xfrm>
            <a:off x="342900" y="3428365"/>
            <a:ext cx="2400300" cy="2876550"/>
          </a:xfrm>
        </p:spPr>
        <p:txBody>
          <a:bodyPr>
            <a:normAutofit lnSpcReduction="20000"/>
          </a:bodyPr>
          <a:p>
            <a:r>
              <a:rPr lang="en-US" altLang="en-GB">
                <a:sym typeface="+mn-ea"/>
              </a:rPr>
              <a:t>Version 1.0: Focus on energy savings.</a:t>
            </a:r>
            <a:endParaRPr lang="en-US" altLang="en-GB"/>
          </a:p>
          <a:p>
            <a:r>
              <a:rPr lang="en-US" altLang="en-GB">
                <a:sym typeface="+mn-ea"/>
              </a:rPr>
              <a:t>Version 2.0: Emphasizes green manufacturing, combining energy efficiency with environmental sustainability and low-carbon practices.</a:t>
            </a:r>
            <a:endParaRPr lang="en-US" altLang="en-GB">
              <a:sym typeface="+mn-ea"/>
            </a:endParaRPr>
          </a:p>
          <a:p>
            <a:endParaRPr lang="en-GB"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96735" y="82550"/>
            <a:ext cx="2186940" cy="566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613"/>
    </mc:Choice>
    <mc:Fallback>
      <p:transition spd="slow" advTm="13661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r>
              <a:rPr lang="en-US" altLang="en-GB" sz="4445" b="1"/>
              <a:t>4. International Collaboration: Knowledge Transfer &amp; Capacity Building</a:t>
            </a:r>
            <a:endParaRPr lang="en-US" altLang="en-GB" sz="4445" b="1"/>
          </a:p>
        </p:txBody>
      </p:sp>
      <p:sp>
        <p:nvSpPr>
          <p:cNvPr id="7" name="Text Placeholder 6"/>
          <p:cNvSpPr>
            <a:spLocks noGrp="1"/>
          </p:cNvSpPr>
          <p:nvPr>
            <p:ph type="body" idx="1"/>
          </p:nvPr>
        </p:nvSpPr>
        <p:spPr>
          <a:xfrm>
            <a:off x="822960" y="1737360"/>
            <a:ext cx="7386955" cy="1129030"/>
          </a:xfrm>
        </p:spPr>
        <p:txBody>
          <a:bodyPr/>
          <a:p>
            <a:r>
              <a:rPr lang="en-US" altLang="en-GB">
                <a:sym typeface="+mn-ea"/>
              </a:rPr>
              <a:t>Chongqing is a hub for international collaboration in green manufacturing and energy efficiency.</a:t>
            </a:r>
            <a:endParaRPr lang="en-US" altLang="en-GB"/>
          </a:p>
          <a:p>
            <a:endParaRPr lang="en-GB" altLang="en-US"/>
          </a:p>
        </p:txBody>
      </p:sp>
      <p:sp>
        <p:nvSpPr>
          <p:cNvPr id="3" name="Content Placeholder 2"/>
          <p:cNvSpPr>
            <a:spLocks noGrp="1"/>
          </p:cNvSpPr>
          <p:nvPr>
            <p:ph sz="half" idx="2"/>
          </p:nvPr>
        </p:nvSpPr>
        <p:spPr/>
        <p:txBody>
          <a:bodyPr>
            <a:normAutofit/>
          </a:bodyPr>
          <a:p>
            <a:r>
              <a:rPr lang="en-US" altLang="en-GB" b="1"/>
              <a:t>Key Achievements:</a:t>
            </a:r>
            <a:endParaRPr lang="en-US" altLang="en-GB" b="1"/>
          </a:p>
          <a:p>
            <a:r>
              <a:rPr lang="en-US" altLang="en-GB"/>
              <a:t>Technical Manuals: Case studies on technologies like waste heat recovery.</a:t>
            </a:r>
            <a:endParaRPr lang="en-US" altLang="en-GB"/>
          </a:p>
          <a:p>
            <a:endParaRPr lang="en-US" altLang="en-GB" b="1"/>
          </a:p>
        </p:txBody>
      </p:sp>
      <p:sp>
        <p:nvSpPr>
          <p:cNvPr id="12" name="Text Placeholder 11"/>
          <p:cNvSpPr>
            <a:spLocks noGrp="1"/>
          </p:cNvSpPr>
          <p:nvPr>
            <p:ph type="body" sz="quarter" idx="3"/>
          </p:nvPr>
        </p:nvSpPr>
        <p:spPr>
          <a:xfrm>
            <a:off x="4819015" y="2696845"/>
            <a:ext cx="3703320" cy="737235"/>
          </a:xfrm>
        </p:spPr>
        <p:txBody>
          <a:bodyPr>
            <a:normAutofit/>
          </a:bodyPr>
          <a:p>
            <a:endParaRPr lang="en-GB" altLang="en-US" sz="1555">
              <a:solidFill>
                <a:schemeClr val="tx1"/>
              </a:solidFill>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15023" y="-145"/>
            <a:ext cx="1914182" cy="566513"/>
          </a:xfrm>
          <a:prstGeom prst="rect">
            <a:avLst/>
          </a:prstGeom>
        </p:spPr>
      </p:pic>
      <p:pic>
        <p:nvPicPr>
          <p:cNvPr id="17" name="Content Placeholder 16" descr="images"/>
          <p:cNvPicPr>
            <a:picLocks noChangeAspect="1"/>
          </p:cNvPicPr>
          <p:nvPr>
            <p:ph sz="quarter" idx="4"/>
          </p:nvPr>
        </p:nvPicPr>
        <p:blipFill>
          <a:blip r:embed="rId2"/>
          <a:stretch>
            <a:fillRect/>
          </a:stretch>
        </p:blipFill>
        <p:spPr>
          <a:xfrm>
            <a:off x="4991100" y="3065145"/>
            <a:ext cx="3385820" cy="27527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normAutofit/>
          </a:bodyPr>
          <a:p>
            <a:r>
              <a:rPr lang="en-US" altLang="en-GB" b="1">
                <a:sym typeface="+mn-ea"/>
              </a:rPr>
              <a:t>Exchange Programs: </a:t>
            </a:r>
            <a:br>
              <a:rPr lang="en-US" altLang="en-GB" b="1">
                <a:sym typeface="+mn-ea"/>
              </a:rPr>
            </a:br>
            <a:endParaRPr lang="en-GB" altLang="en-US"/>
          </a:p>
        </p:txBody>
      </p:sp>
      <p:sp>
        <p:nvSpPr>
          <p:cNvPr id="8" name="Content Placeholder 7"/>
          <p:cNvSpPr>
            <a:spLocks noGrp="1"/>
          </p:cNvSpPr>
          <p:nvPr>
            <p:ph sz="half" idx="1"/>
          </p:nvPr>
        </p:nvSpPr>
        <p:spPr>
          <a:xfrm>
            <a:off x="222250" y="1736725"/>
            <a:ext cx="4429125" cy="4712970"/>
          </a:xfrm>
        </p:spPr>
        <p:txBody>
          <a:bodyPr/>
          <a:p>
            <a:pPr>
              <a:buFont typeface="Arial" panose="020B0604020202020204" pitchFamily="34" charset="0"/>
              <a:buChar char="•"/>
            </a:pPr>
            <a:r>
              <a:rPr lang="en-US" altLang="en-GB">
                <a:solidFill>
                  <a:schemeClr val="tx1"/>
                </a:solidFill>
                <a:sym typeface="+mn-ea"/>
              </a:rPr>
              <a:t>Plan Host 8 delegations in Chongqing for exchange visits in 2025.</a:t>
            </a:r>
            <a:endParaRPr lang="en-US" altLang="en-GB">
              <a:solidFill>
                <a:schemeClr val="tx1"/>
              </a:solidFill>
              <a:sym typeface="+mn-ea"/>
            </a:endParaRPr>
          </a:p>
          <a:p>
            <a:pPr>
              <a:buFont typeface="Arial" panose="020B0604020202020204" pitchFamily="34" charset="0"/>
              <a:buChar char="•"/>
            </a:pPr>
            <a:r>
              <a:rPr lang="en-US" altLang="en-GB">
                <a:solidFill>
                  <a:schemeClr val="tx1"/>
                </a:solidFill>
                <a:sym typeface="+mn-ea"/>
              </a:rPr>
              <a:t> </a:t>
            </a:r>
            <a:r>
              <a:rPr lang="en-US" altLang="en-GB"/>
              <a:t>The 2024 activities promoted technology transfer and sustainability, but stronger mentorship, funding, and implementation are needed for greater impact in 2025.</a:t>
            </a:r>
            <a:endParaRPr lang="en-US" altLang="en-GB"/>
          </a:p>
        </p:txBody>
      </p:sp>
      <p:sp>
        <p:nvSpPr>
          <p:cNvPr id="9" name="Content Placeholder 8"/>
          <p:cNvSpPr>
            <a:spLocks noGrp="1"/>
          </p:cNvSpPr>
          <p:nvPr>
            <p:ph sz="half" idx="2"/>
          </p:nvPr>
        </p:nvSpPr>
        <p:spPr/>
        <p:txBody>
          <a:bodyPr/>
          <a:p>
            <a:endParaRPr lang="en-GB" altLang="en-US"/>
          </a:p>
        </p:txBody>
      </p:sp>
      <p:pic>
        <p:nvPicPr>
          <p:cNvPr id="10" name="Content Placeholder 9" descr="2nd"/>
          <p:cNvPicPr>
            <a:picLocks noChangeAspect="1"/>
          </p:cNvPicPr>
          <p:nvPr>
            <p:ph sz="quarter" idx="4"/>
          </p:nvPr>
        </p:nvPicPr>
        <p:blipFill>
          <a:blip r:embed="rId1"/>
          <a:stretch>
            <a:fillRect/>
          </a:stretch>
        </p:blipFill>
        <p:spPr>
          <a:xfrm>
            <a:off x="222250" y="3636010"/>
            <a:ext cx="4276725" cy="2726055"/>
          </a:xfrm>
          <a:prstGeom prst="rect">
            <a:avLst/>
          </a:prstGeom>
        </p:spPr>
      </p:pic>
      <p:pic>
        <p:nvPicPr>
          <p:cNvPr id="13" name="Picture 12"/>
          <p:cNvPicPr>
            <a:picLocks noChangeAspect="1"/>
          </p:cNvPicPr>
          <p:nvPr/>
        </p:nvPicPr>
        <p:blipFill>
          <a:blip r:embed="rId2"/>
          <a:stretch>
            <a:fillRect/>
          </a:stretch>
        </p:blipFill>
        <p:spPr>
          <a:xfrm>
            <a:off x="4664075" y="1563370"/>
            <a:ext cx="4244340" cy="1766570"/>
          </a:xfrm>
          <a:prstGeom prst="rect">
            <a:avLst/>
          </a:prstGeom>
        </p:spPr>
      </p:pic>
      <p:pic>
        <p:nvPicPr>
          <p:cNvPr id="14" name="Picture 13"/>
          <p:cNvPicPr>
            <a:picLocks noChangeAspect="1"/>
          </p:cNvPicPr>
          <p:nvPr/>
        </p:nvPicPr>
        <p:blipFill>
          <a:blip r:embed="rId3"/>
          <a:stretch>
            <a:fillRect/>
          </a:stretch>
        </p:blipFill>
        <p:spPr>
          <a:xfrm>
            <a:off x="4672965" y="3429000"/>
            <a:ext cx="4244975" cy="1673860"/>
          </a:xfrm>
          <a:prstGeom prst="rect">
            <a:avLst/>
          </a:prstGeom>
        </p:spPr>
      </p:pic>
      <p:pic>
        <p:nvPicPr>
          <p:cNvPr id="15" name="Picture 14"/>
          <p:cNvPicPr>
            <a:picLocks noChangeAspect="1"/>
          </p:cNvPicPr>
          <p:nvPr/>
        </p:nvPicPr>
        <p:blipFill>
          <a:blip r:embed="rId4"/>
          <a:stretch>
            <a:fillRect/>
          </a:stretch>
        </p:blipFill>
        <p:spPr>
          <a:xfrm>
            <a:off x="4672965" y="5201920"/>
            <a:ext cx="4244975" cy="15259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normAutofit/>
          </a:bodyPr>
          <a:p>
            <a:r>
              <a:rPr lang="en-US" altLang="en-GB" b="1">
                <a:sym typeface="+mn-ea"/>
              </a:rPr>
              <a:t>AIT Technology Transfer Center</a:t>
            </a:r>
            <a:endParaRPr lang="en-GB" altLang="en-US" b="1"/>
          </a:p>
        </p:txBody>
      </p:sp>
      <p:sp>
        <p:nvSpPr>
          <p:cNvPr id="8" name="Content Placeholder 7"/>
          <p:cNvSpPr>
            <a:spLocks noGrp="1"/>
          </p:cNvSpPr>
          <p:nvPr>
            <p:ph idx="1"/>
          </p:nvPr>
        </p:nvSpPr>
        <p:spPr>
          <a:xfrm>
            <a:off x="822960" y="1845945"/>
            <a:ext cx="4525010" cy="4023360"/>
          </a:xfrm>
        </p:spPr>
        <p:txBody>
          <a:bodyPr>
            <a:normAutofit fontScale="90000"/>
          </a:bodyPr>
          <a:p>
            <a:r>
              <a:rPr lang="en-US" altLang="en-GB" b="1">
                <a:sym typeface="+mn-ea"/>
              </a:rPr>
              <a:t>Green Partners:</a:t>
            </a:r>
            <a:r>
              <a:rPr lang="en-US" altLang="en-GB">
                <a:sym typeface="+mn-ea"/>
              </a:rPr>
              <a:t> Collaborative activities with international students and partners.</a:t>
            </a:r>
            <a:endParaRPr lang="en-US" altLang="en-GB"/>
          </a:p>
          <a:p>
            <a:r>
              <a:rPr lang="en-US" altLang="en-GB" b="1">
                <a:sym typeface="+mn-ea"/>
              </a:rPr>
              <a:t>Future Plans:</a:t>
            </a:r>
            <a:endParaRPr lang="en-US" altLang="en-GB" b="1"/>
          </a:p>
          <a:p>
            <a:pPr>
              <a:buFont typeface="Arial" panose="020B0604020202020204" pitchFamily="34" charset="0"/>
              <a:buChar char="•"/>
            </a:pPr>
            <a:r>
              <a:rPr lang="en-US" altLang="en-GB">
                <a:sym typeface="+mn-ea"/>
              </a:rPr>
              <a:t>Technology Transfer Roadmap (2024-2026): Expanding green technology outreach.</a:t>
            </a:r>
            <a:endParaRPr lang="en-US" altLang="en-GB"/>
          </a:p>
          <a:p>
            <a:pPr>
              <a:buFont typeface="Arial" panose="020B0604020202020204" pitchFamily="34" charset="0"/>
              <a:buChar char="•"/>
            </a:pPr>
            <a:r>
              <a:rPr lang="en-US" altLang="en-GB">
                <a:sym typeface="+mn-ea"/>
              </a:rPr>
              <a:t>Training Modules for Southeast Asia: Focus on green manufacturing and energy efficiency.</a:t>
            </a:r>
            <a:endParaRPr lang="en-US" altLang="en-GB">
              <a:sym typeface="+mn-ea"/>
            </a:endParaRPr>
          </a:p>
          <a:p>
            <a:pPr>
              <a:buFont typeface="Arial" panose="020B0604020202020204" pitchFamily="34" charset="0"/>
              <a:buChar char="•"/>
            </a:pPr>
            <a:r>
              <a:rPr lang="en-US" altLang="en-GB" b="1"/>
              <a:t>Adjust AIT Technology Center:</a:t>
            </a:r>
            <a:endParaRPr lang="en-US" altLang="en-GB" b="1"/>
          </a:p>
          <a:p>
            <a:pPr>
              <a:buFont typeface="Wingdings" panose="05000000000000000000" charset="0"/>
              <a:buChar char="Ø"/>
            </a:pPr>
            <a:r>
              <a:rPr lang="en-US" altLang="en-GB"/>
              <a:t>Shift focus away from its current role.</a:t>
            </a:r>
            <a:endParaRPr lang="en-US" altLang="en-GB"/>
          </a:p>
          <a:p>
            <a:pPr>
              <a:buFont typeface="Wingdings" panose="05000000000000000000" charset="0"/>
              <a:buChar char="Ø"/>
            </a:pPr>
            <a:r>
              <a:rPr lang="en-US" altLang="en-GB"/>
              <a:t>Transform it into a demonstration and service center.</a:t>
            </a:r>
            <a:endParaRPr lang="en-US" altLang="en-GB"/>
          </a:p>
          <a:p>
            <a:pPr>
              <a:buFont typeface="Wingdings" panose="05000000000000000000" charset="0"/>
              <a:buChar char="Ø"/>
            </a:pPr>
            <a:endParaRPr lang="en-GB" altLang="en-US"/>
          </a:p>
          <a:p>
            <a:endParaRPr lang="en-GB" altLang="en-US"/>
          </a:p>
        </p:txBody>
      </p:sp>
      <p:pic>
        <p:nvPicPr>
          <p:cNvPr id="9"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15023" y="-145"/>
            <a:ext cx="1914182" cy="566513"/>
          </a:xfrm>
          <a:prstGeom prst="rect">
            <a:avLst/>
          </a:prstGeom>
        </p:spPr>
      </p:pic>
      <p:pic>
        <p:nvPicPr>
          <p:cNvPr id="11" name="Picture 10"/>
          <p:cNvPicPr>
            <a:picLocks noChangeAspect="1"/>
          </p:cNvPicPr>
          <p:nvPr/>
        </p:nvPicPr>
        <p:blipFill>
          <a:blip r:embed="rId2"/>
          <a:stretch>
            <a:fillRect/>
          </a:stretch>
        </p:blipFill>
        <p:spPr>
          <a:xfrm>
            <a:off x="5664200" y="3428365"/>
            <a:ext cx="3261995" cy="2766060"/>
          </a:xfrm>
          <a:prstGeom prst="rect">
            <a:avLst/>
          </a:prstGeom>
        </p:spPr>
      </p:pic>
      <p:pic>
        <p:nvPicPr>
          <p:cNvPr id="12" name="Picture 11"/>
          <p:cNvPicPr>
            <a:picLocks noChangeAspect="1"/>
          </p:cNvPicPr>
          <p:nvPr/>
        </p:nvPicPr>
        <p:blipFill>
          <a:blip r:embed="rId3"/>
          <a:stretch>
            <a:fillRect/>
          </a:stretch>
        </p:blipFill>
        <p:spPr>
          <a:xfrm>
            <a:off x="5663565" y="1891030"/>
            <a:ext cx="3262630" cy="1537335"/>
          </a:xfrm>
          <a:prstGeom prst="rect">
            <a:avLst/>
          </a:prstGeom>
        </p:spPr>
      </p:pic>
    </p:spTree>
  </p:cSld>
  <p:clrMapOvr>
    <a:masterClrMapping/>
  </p:clrMapOvr>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6111</Words>
  <Application>WPS Presentation</Application>
  <PresentationFormat>全屏显示(4:3)</PresentationFormat>
  <Paragraphs>125</Paragraphs>
  <Slides>13</Slides>
  <Notes>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vt:i4>
      </vt:variant>
    </vt:vector>
  </HeadingPairs>
  <TitlesOfParts>
    <vt:vector size="26" baseType="lpstr">
      <vt:lpstr>Arial</vt:lpstr>
      <vt:lpstr>SimSun</vt:lpstr>
      <vt:lpstr>Wingdings</vt:lpstr>
      <vt:lpstr>Calibri</vt:lpstr>
      <vt:lpstr>Microsoft YaHei</vt:lpstr>
      <vt:lpstr>Aller Light</vt:lpstr>
      <vt:lpstr>Segoe Print</vt:lpstr>
      <vt:lpstr>Wingdings</vt:lpstr>
      <vt:lpstr>Calibri Light</vt:lpstr>
      <vt:lpstr>Arial Unicode MS</vt:lpstr>
      <vt:lpstr>DengXian</vt:lpstr>
      <vt:lpstr>Microsoft JhengHei Light</vt:lpstr>
      <vt:lpstr>回顾</vt:lpstr>
      <vt:lpstr>Green Manufacturing for Energy Efficiency: Insights from Chongqing, China</vt:lpstr>
      <vt:lpstr>PowerPoint 演示文稿</vt:lpstr>
      <vt:lpstr>1. Introduction: Chongqing as a Green Industrial Hub</vt:lpstr>
      <vt:lpstr>2.China's Energy Efficiency Management Framework</vt:lpstr>
      <vt:lpstr>PowerPoint 演示文稿</vt:lpstr>
      <vt:lpstr>       3.Green Manufacturing 2.0: Chongqing's Industrial Innovations</vt:lpstr>
      <vt:lpstr>4. International Collaboration: Knowledge Transfer &amp; Capacity Building</vt:lpstr>
      <vt:lpstr>Exchange Programs:  </vt:lpstr>
      <vt:lpstr>AIT Technology Transfer Center</vt:lpstr>
      <vt:lpstr>5. Conclusion &amp; Call for Collaboration</vt:lpstr>
      <vt:lpstr>Evaluating Chongqing’s Green Development Efforts</vt:lpstr>
      <vt:lpstr>PowerPoint 演示文稿</vt:lpstr>
      <vt:lpstr>Together for a Greener Industrial Future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China's Policy Support for Energy Transition</dc:title>
  <dc:creator>华为</dc:creator>
  <dc:description>generated using python-pptx</dc:description>
  <cp:lastModifiedBy>WPS_1716474138</cp:lastModifiedBy>
  <cp:revision>12</cp:revision>
  <dcterms:created xsi:type="dcterms:W3CDTF">2013-01-27T09:14:00Z</dcterms:created>
  <dcterms:modified xsi:type="dcterms:W3CDTF">2025-02-04T16:32:59Z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69A2A89AFCF24055823FCD02526DB173_12</vt:lpwstr>
  </property>
  <property fmtid="{D5CDD505-2E9C-101B-9397-08002B2CF9AE}" pid="3" name="KSOProductBuildVer">
    <vt:lpwstr>2057-12.2.0.19805</vt:lpwstr>
  </property>
</Properties>
</file>