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tmp" ContentType="image/p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0"/>
  </p:notesMasterIdLst>
  <p:sldIdLst>
    <p:sldId id="1113" r:id="rId2"/>
    <p:sldId id="1124" r:id="rId3"/>
    <p:sldId id="1695" r:id="rId4"/>
    <p:sldId id="1696" r:id="rId5"/>
    <p:sldId id="1685" r:id="rId6"/>
    <p:sldId id="1686" r:id="rId7"/>
    <p:sldId id="1662" r:id="rId8"/>
    <p:sldId id="1698" r:id="rId9"/>
    <p:sldId id="257" r:id="rId10"/>
    <p:sldId id="1699" r:id="rId11"/>
    <p:sldId id="1672" r:id="rId12"/>
    <p:sldId id="263" r:id="rId13"/>
    <p:sldId id="1116" r:id="rId14"/>
    <p:sldId id="1111" r:id="rId15"/>
    <p:sldId id="1123" r:id="rId16"/>
    <p:sldId id="1145" r:id="rId17"/>
    <p:sldId id="265" r:id="rId18"/>
    <p:sldId id="1680" r:id="rId19"/>
    <p:sldId id="1119" r:id="rId20"/>
    <p:sldId id="1120" r:id="rId21"/>
    <p:sldId id="1121" r:id="rId22"/>
    <p:sldId id="1697" r:id="rId23"/>
    <p:sldId id="1126" r:id="rId24"/>
    <p:sldId id="1125" r:id="rId25"/>
    <p:sldId id="1127" r:id="rId26"/>
    <p:sldId id="1128" r:id="rId27"/>
    <p:sldId id="1129" r:id="rId28"/>
    <p:sldId id="1130" r:id="rId29"/>
    <p:sldId id="1131" r:id="rId30"/>
    <p:sldId id="1132" r:id="rId31"/>
    <p:sldId id="1133" r:id="rId32"/>
    <p:sldId id="1137" r:id="rId33"/>
    <p:sldId id="1134" r:id="rId34"/>
    <p:sldId id="1136" r:id="rId35"/>
    <p:sldId id="266" r:id="rId36"/>
    <p:sldId id="1693" r:id="rId37"/>
    <p:sldId id="1690" r:id="rId38"/>
    <p:sldId id="1122" r:id="rId39"/>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2F55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8" autoAdjust="0"/>
    <p:restoredTop sz="95380" autoAdjust="0"/>
  </p:normalViewPr>
  <p:slideViewPr>
    <p:cSldViewPr snapToGrid="0" snapToObjects="1">
      <p:cViewPr varScale="1">
        <p:scale>
          <a:sx n="124" d="100"/>
          <a:sy n="124" d="100"/>
        </p:scale>
        <p:origin x="1122" y="102"/>
      </p:cViewPr>
      <p:guideLst/>
    </p:cSldViewPr>
  </p:slideViewPr>
  <p:notesTextViewPr>
    <p:cViewPr>
      <p:scale>
        <a:sx n="1" d="1"/>
        <a:sy n="1" d="1"/>
      </p:scale>
      <p:origin x="0" y="0"/>
    </p:cViewPr>
  </p:notesTextViewPr>
  <p:sorterViewPr>
    <p:cViewPr>
      <p:scale>
        <a:sx n="48" d="100"/>
        <a:sy n="48"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MyBook%20Hype%20AMD\Desktop\EEAP%20PRESENTATION%205%20FEBRUARY%202026\Survey%20Biodigester.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MyBook%20Hype%20AMD\Desktop\EEAP%20PRESENTATION%205%20FEBRUARY%202026\Survey%20Biodigester.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MyBook%20Hype%20AMD\Desktop\EEAP%20PRESENTATION%205%20FEBRUARY%202026\Survey%20Biodigester.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MyBook%20Hype%20AMD\Desktop\EEAP%20PRESENTATION%205%20FEBRUARY%202026\Survey%20Biodigester.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MyBook%20Hype%20AMD\Desktop\EEAP%20PRESENTATION%205%20FEBRUARY%202026\Survey%20Biodigester.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MyBook%20Hype%20AMD\Desktop\EEAP%20PRESENTATION%205%20FEBRUARY%202026\Survey%20Biodigester.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MyBook%20Hype%20AMD\Desktop\EEAP%20PRESENTATION%205%20FEBRUARY%202026\Survey%20Biodigester.xlsx" TargetMode="External"/><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yBook%20Hype%20AMD\Desktop\EEAP%20PRESENTATION%205%20FEBRUARY%202026\Survey%20Biodigester.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MyBook%20Hype%20AMD\Desktop\EEAP%20PRESENTATION%205%20FEBRUARY%202026\Survey%20Biodigeste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MyBook%20Hype%20AMD\Desktop\EEAP%20PRESENTATION%205%20FEBRUARY%202026\Survey%20Biodigester.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r>
              <a:rPr lang="en-US" sz="2200" b="1" i="0" u="none" strike="noStrike" baseline="0" dirty="0">
                <a:effectLst/>
              </a:rPr>
              <a:t>Manado City Waste Composition</a:t>
            </a:r>
            <a:endParaRPr lang="en-US" dirty="0"/>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manualLayout>
          <c:layoutTarget val="inner"/>
          <c:xMode val="edge"/>
          <c:yMode val="edge"/>
          <c:x val="0.16009567140356071"/>
          <c:y val="0.17490648530348885"/>
          <c:w val="0.50906914370078737"/>
          <c:h val="0.76360366857753015"/>
        </c:manualLayout>
      </c:layout>
      <c:doughnutChart>
        <c:varyColors val="1"/>
        <c:ser>
          <c:idx val="0"/>
          <c:order val="0"/>
          <c:tx>
            <c:strRef>
              <c:f>Sheet1!$B$1</c:f>
              <c:strCache>
                <c:ptCount val="1"/>
                <c:pt idx="0">
                  <c:v>Sales</c:v>
                </c:pt>
              </c:strCache>
            </c:strRef>
          </c:tx>
          <c:spPr>
            <a:scene3d>
              <a:camera prst="orthographicFront"/>
              <a:lightRig rig="threePt" dir="t"/>
            </a:scene3d>
            <a:sp3d prstMaterial="matte">
              <a:bevelT w="139700" h="139700" prst="divot"/>
            </a:sp3d>
          </c:spPr>
          <c:explosion val="10"/>
          <c:dPt>
            <c:idx val="0"/>
            <c:bubble3D val="0"/>
            <c:spPr>
              <a:solidFill>
                <a:srgbClr val="C00000"/>
              </a:solidFill>
              <a:ln>
                <a:noFill/>
              </a:ln>
              <a:effectLst>
                <a:outerShdw blurRad="317500" algn="ctr" rotWithShape="0">
                  <a:prstClr val="black">
                    <a:alpha val="25000"/>
                  </a:prstClr>
                </a:outerShdw>
              </a:effectLst>
              <a:scene3d>
                <a:camera prst="orthographicFront"/>
                <a:lightRig rig="threePt" dir="t"/>
              </a:scene3d>
              <a:sp3d prstMaterial="matte">
                <a:bevelT w="139700" h="139700" prst="divot"/>
              </a:sp3d>
            </c:spPr>
            <c:extLst>
              <c:ext xmlns:c16="http://schemas.microsoft.com/office/drawing/2014/chart" uri="{C3380CC4-5D6E-409C-BE32-E72D297353CC}">
                <c16:uniqueId val="{00000001-943C-471E-B3C8-16F83C1AAE69}"/>
              </c:ext>
            </c:extLst>
          </c:dPt>
          <c:dPt>
            <c:idx val="1"/>
            <c:bubble3D val="0"/>
            <c:spPr>
              <a:solidFill>
                <a:schemeClr val="accent2"/>
              </a:solidFill>
              <a:ln>
                <a:noFill/>
              </a:ln>
              <a:effectLst>
                <a:outerShdw blurRad="317500" algn="ctr" rotWithShape="0">
                  <a:prstClr val="black">
                    <a:alpha val="25000"/>
                  </a:prstClr>
                </a:outerShdw>
              </a:effectLst>
              <a:scene3d>
                <a:camera prst="orthographicFront"/>
                <a:lightRig rig="threePt" dir="t"/>
              </a:scene3d>
              <a:sp3d prstMaterial="matte">
                <a:bevelT w="139700" h="139700" prst="divot"/>
              </a:sp3d>
            </c:spPr>
            <c:extLst>
              <c:ext xmlns:c16="http://schemas.microsoft.com/office/drawing/2014/chart" uri="{C3380CC4-5D6E-409C-BE32-E72D297353CC}">
                <c16:uniqueId val="{00000002-943C-471E-B3C8-16F83C1AAE69}"/>
              </c:ext>
            </c:extLst>
          </c:dPt>
          <c:dPt>
            <c:idx val="2"/>
            <c:bubble3D val="0"/>
            <c:spPr>
              <a:solidFill>
                <a:schemeClr val="accent3"/>
              </a:solidFill>
              <a:ln>
                <a:noFill/>
              </a:ln>
              <a:effectLst>
                <a:outerShdw blurRad="317500" algn="ctr" rotWithShape="0">
                  <a:prstClr val="black">
                    <a:alpha val="25000"/>
                  </a:prstClr>
                </a:outerShdw>
              </a:effectLst>
              <a:scene3d>
                <a:camera prst="orthographicFront"/>
                <a:lightRig rig="threePt" dir="t"/>
              </a:scene3d>
              <a:sp3d prstMaterial="matte">
                <a:bevelT w="139700" h="139700" prst="divot"/>
              </a:sp3d>
            </c:spPr>
            <c:extLst>
              <c:ext xmlns:c16="http://schemas.microsoft.com/office/drawing/2014/chart" uri="{C3380CC4-5D6E-409C-BE32-E72D297353CC}">
                <c16:uniqueId val="{00000003-943C-471E-B3C8-16F83C1AAE69}"/>
              </c:ext>
            </c:extLst>
          </c:dPt>
          <c:dPt>
            <c:idx val="3"/>
            <c:bubble3D val="0"/>
            <c:spPr>
              <a:solidFill>
                <a:schemeClr val="accent4"/>
              </a:solidFill>
              <a:ln>
                <a:noFill/>
              </a:ln>
              <a:effectLst>
                <a:outerShdw blurRad="317500" algn="ctr" rotWithShape="0">
                  <a:prstClr val="black">
                    <a:alpha val="25000"/>
                  </a:prstClr>
                </a:outerShdw>
              </a:effectLst>
              <a:scene3d>
                <a:camera prst="orthographicFront"/>
                <a:lightRig rig="threePt" dir="t"/>
              </a:scene3d>
              <a:sp3d prstMaterial="matte">
                <a:bevelT w="139700" h="139700" prst="divot"/>
              </a:sp3d>
            </c:spPr>
            <c:extLst>
              <c:ext xmlns:c16="http://schemas.microsoft.com/office/drawing/2014/chart" uri="{C3380CC4-5D6E-409C-BE32-E72D297353CC}">
                <c16:uniqueId val="{00000007-D66E-4D3D-AC1A-AF7C791D397D}"/>
              </c:ext>
            </c:extLst>
          </c:dPt>
          <c:dPt>
            <c:idx val="4"/>
            <c:bubble3D val="0"/>
            <c:spPr>
              <a:solidFill>
                <a:schemeClr val="accent5"/>
              </a:solidFill>
              <a:ln>
                <a:noFill/>
              </a:ln>
              <a:effectLst>
                <a:outerShdw blurRad="317500" algn="ctr" rotWithShape="0">
                  <a:prstClr val="black">
                    <a:alpha val="25000"/>
                  </a:prstClr>
                </a:outerShdw>
              </a:effectLst>
              <a:scene3d>
                <a:camera prst="orthographicFront"/>
                <a:lightRig rig="threePt" dir="t"/>
              </a:scene3d>
              <a:sp3d prstMaterial="matte">
                <a:bevelT w="139700" h="139700" prst="divot"/>
              </a:sp3d>
            </c:spPr>
            <c:extLst>
              <c:ext xmlns:c16="http://schemas.microsoft.com/office/drawing/2014/chart" uri="{C3380CC4-5D6E-409C-BE32-E72D297353CC}">
                <c16:uniqueId val="{00000009-D66E-4D3D-AC1A-AF7C791D397D}"/>
              </c:ext>
            </c:extLst>
          </c:dPt>
          <c:dPt>
            <c:idx val="5"/>
            <c:bubble3D val="0"/>
            <c:spPr>
              <a:solidFill>
                <a:schemeClr val="accent6"/>
              </a:solidFill>
              <a:ln>
                <a:noFill/>
              </a:ln>
              <a:effectLst>
                <a:outerShdw blurRad="317500" algn="ctr" rotWithShape="0">
                  <a:prstClr val="black">
                    <a:alpha val="25000"/>
                  </a:prstClr>
                </a:outerShdw>
              </a:effectLst>
              <a:scene3d>
                <a:camera prst="orthographicFront"/>
                <a:lightRig rig="threePt" dir="t"/>
              </a:scene3d>
              <a:sp3d prstMaterial="matte">
                <a:bevelT w="139700" h="139700" prst="divot"/>
              </a:sp3d>
            </c:spPr>
            <c:extLst>
              <c:ext xmlns:c16="http://schemas.microsoft.com/office/drawing/2014/chart" uri="{C3380CC4-5D6E-409C-BE32-E72D297353CC}">
                <c16:uniqueId val="{0000000B-D66E-4D3D-AC1A-AF7C791D397D}"/>
              </c:ext>
            </c:extLst>
          </c:dPt>
          <c:dPt>
            <c:idx val="6"/>
            <c:bubble3D val="0"/>
            <c:spPr>
              <a:solidFill>
                <a:schemeClr val="accent1">
                  <a:lumMod val="60000"/>
                </a:schemeClr>
              </a:solidFill>
              <a:ln>
                <a:noFill/>
              </a:ln>
              <a:effectLst>
                <a:outerShdw blurRad="317500" algn="ctr" rotWithShape="0">
                  <a:prstClr val="black">
                    <a:alpha val="25000"/>
                  </a:prstClr>
                </a:outerShdw>
              </a:effectLst>
              <a:scene3d>
                <a:camera prst="orthographicFront"/>
                <a:lightRig rig="threePt" dir="t"/>
              </a:scene3d>
              <a:sp3d prstMaterial="matte">
                <a:bevelT w="139700" h="139700" prst="divot"/>
              </a:sp3d>
            </c:spPr>
            <c:extLst>
              <c:ext xmlns:c16="http://schemas.microsoft.com/office/drawing/2014/chart" uri="{C3380CC4-5D6E-409C-BE32-E72D297353CC}">
                <c16:uniqueId val="{0000000D-D66E-4D3D-AC1A-AF7C791D397D}"/>
              </c:ext>
            </c:extLst>
          </c:dPt>
          <c:dPt>
            <c:idx val="7"/>
            <c:bubble3D val="0"/>
            <c:spPr>
              <a:solidFill>
                <a:schemeClr val="accent2">
                  <a:lumMod val="60000"/>
                </a:schemeClr>
              </a:solidFill>
              <a:ln>
                <a:noFill/>
              </a:ln>
              <a:effectLst>
                <a:outerShdw blurRad="317500" algn="ctr" rotWithShape="0">
                  <a:prstClr val="black">
                    <a:alpha val="25000"/>
                  </a:prstClr>
                </a:outerShdw>
              </a:effectLst>
              <a:scene3d>
                <a:camera prst="orthographicFront"/>
                <a:lightRig rig="threePt" dir="t"/>
              </a:scene3d>
              <a:sp3d prstMaterial="matte">
                <a:bevelT w="139700" h="139700" prst="divot"/>
              </a:sp3d>
            </c:spPr>
            <c:extLst>
              <c:ext xmlns:c16="http://schemas.microsoft.com/office/drawing/2014/chart" uri="{C3380CC4-5D6E-409C-BE32-E72D297353CC}">
                <c16:uniqueId val="{0000000F-D66E-4D3D-AC1A-AF7C791D397D}"/>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Food Organic Waste</c:v>
                </c:pt>
                <c:pt idx="1">
                  <c:v>Plastic</c:v>
                </c:pt>
                <c:pt idx="2">
                  <c:v>Paper based</c:v>
                </c:pt>
                <c:pt idx="3">
                  <c:v>Fabric</c:v>
                </c:pt>
                <c:pt idx="4">
                  <c:v>Glass</c:v>
                </c:pt>
                <c:pt idx="5">
                  <c:v>Metal</c:v>
                </c:pt>
                <c:pt idx="6">
                  <c:v>Leather</c:v>
                </c:pt>
                <c:pt idx="7">
                  <c:v>Others</c:v>
                </c:pt>
              </c:strCache>
            </c:strRef>
          </c:cat>
          <c:val>
            <c:numRef>
              <c:f>Sheet1!$B$2:$B$9</c:f>
              <c:numCache>
                <c:formatCode>General</c:formatCode>
                <c:ptCount val="8"/>
                <c:pt idx="0">
                  <c:v>48</c:v>
                </c:pt>
                <c:pt idx="1">
                  <c:v>19</c:v>
                </c:pt>
                <c:pt idx="2">
                  <c:v>19</c:v>
                </c:pt>
                <c:pt idx="3">
                  <c:v>2</c:v>
                </c:pt>
                <c:pt idx="4">
                  <c:v>2</c:v>
                </c:pt>
                <c:pt idx="5">
                  <c:v>1</c:v>
                </c:pt>
                <c:pt idx="6">
                  <c:v>2</c:v>
                </c:pt>
                <c:pt idx="7">
                  <c:v>7</c:v>
                </c:pt>
              </c:numCache>
            </c:numRef>
          </c:val>
          <c:extLst>
            <c:ext xmlns:c16="http://schemas.microsoft.com/office/drawing/2014/chart" uri="{C3380CC4-5D6E-409C-BE32-E72D297353CC}">
              <c16:uniqueId val="{00000000-943C-471E-B3C8-16F83C1AAE69}"/>
            </c:ext>
          </c:extLst>
        </c:ser>
        <c:dLbls>
          <c:showLegendKey val="0"/>
          <c:showVal val="0"/>
          <c:showCatName val="0"/>
          <c:showSerName val="0"/>
          <c:showPercent val="1"/>
          <c:showBubbleSize val="0"/>
          <c:showLeaderLines val="1"/>
        </c:dLbls>
        <c:firstSliceAng val="0"/>
        <c:holeSize val="40"/>
      </c:doughnutChart>
      <c:spPr>
        <a:noFill/>
        <a:ln>
          <a:noFill/>
        </a:ln>
        <a:effectLst/>
      </c:spPr>
    </c:plotArea>
    <c:legend>
      <c:legendPos val="r"/>
      <c:layout>
        <c:manualLayout>
          <c:xMode val="edge"/>
          <c:yMode val="edge"/>
          <c:x val="0.75600378969605464"/>
          <c:y val="0.24704323037381698"/>
          <c:w val="0.21672513616606676"/>
          <c:h val="0.54776128520169254"/>
        </c:manualLayout>
      </c:layout>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ID" sz="1600" dirty="0">
                <a:solidFill>
                  <a:srgbClr val="2F5597"/>
                </a:solidFill>
              </a:rPr>
              <a:t>obstacles</a:t>
            </a:r>
            <a:r>
              <a:rPr lang="en-ID" sz="1600" baseline="0" dirty="0">
                <a:solidFill>
                  <a:srgbClr val="2F5597"/>
                </a:solidFill>
              </a:rPr>
              <a:t> when operating  biodigester</a:t>
            </a:r>
            <a:endParaRPr lang="en-ID" sz="1600" dirty="0">
              <a:solidFill>
                <a:srgbClr val="2F5597"/>
              </a:solidFill>
            </a:endParaRP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explosion val="7"/>
            <c:spPr>
              <a:solidFill>
                <a:srgbClr val="00B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9A99-417D-9545-EDF2B58F7A71}"/>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9A99-417D-9545-EDF2B58F7A71}"/>
              </c:ext>
            </c:extLst>
          </c:dPt>
          <c:dPt>
            <c:idx val="2"/>
            <c:bubble3D val="0"/>
            <c:explosion val="6"/>
            <c:spPr>
              <a:solidFill>
                <a:schemeClr val="accent2">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9A99-417D-9545-EDF2B58F7A71}"/>
              </c:ext>
            </c:extLst>
          </c:dPt>
          <c:dPt>
            <c:idx val="3"/>
            <c:bubble3D val="0"/>
            <c:explosion val="13"/>
            <c:spPr>
              <a:solidFill>
                <a:srgbClr val="C00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9A99-417D-9545-EDF2B58F7A71}"/>
              </c:ext>
            </c:extLst>
          </c:dPt>
          <c:dPt>
            <c:idx val="4"/>
            <c:bubble3D val="0"/>
            <c:explosion val="7"/>
            <c:spPr>
              <a:solidFill>
                <a:srgbClr val="FFFF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9A99-417D-9545-EDF2B58F7A71}"/>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9A99-417D-9545-EDF2B58F7A71}"/>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9A99-417D-9545-EDF2B58F7A71}"/>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9A99-417D-9545-EDF2B58F7A71}"/>
                </c:ext>
              </c:extLst>
            </c:dLbl>
            <c:dLbl>
              <c:idx val="2"/>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59045D78-9276-4708-89E9-7AA8A4CC1E7A}" type="CATEGORYNAME">
                      <a:rPr lang="en-US">
                        <a:solidFill>
                          <a:schemeClr val="tx1"/>
                        </a:solidFill>
                      </a:rPr>
                      <a:pPr>
                        <a:defRPr>
                          <a:solidFill>
                            <a:schemeClr val="accent1"/>
                          </a:solidFill>
                        </a:defRPr>
                      </a:pPr>
                      <a:t>[CATEGORY NAME]</a:t>
                    </a:fld>
                    <a:r>
                      <a:rPr lang="en-US" baseline="0" dirty="0">
                        <a:solidFill>
                          <a:schemeClr val="tx1"/>
                        </a:solidFill>
                      </a:rPr>
                      <a:t>
</a:t>
                    </a:r>
                    <a:fld id="{33AFF0ED-132A-49D5-9437-8E2F1148118E}" type="PERCENTAGE">
                      <a:rPr lang="en-US" baseline="0">
                        <a:solidFill>
                          <a:schemeClr val="tx1"/>
                        </a:solidFill>
                      </a:rPr>
                      <a:pPr>
                        <a:defRPr>
                          <a:solidFill>
                            <a:schemeClr val="accent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A99-417D-9545-EDF2B58F7A71}"/>
                </c:ext>
              </c:extLst>
            </c:dLbl>
            <c:dLbl>
              <c:idx val="3"/>
              <c:spPr>
                <a:noFill/>
                <a:ln>
                  <a:noFill/>
                </a:ln>
                <a:effectLst/>
              </c:spPr>
              <c:txPr>
                <a:bodyPr rot="0" spcFirstLastPara="1" vertOverflow="ellipsis" vert="horz" wrap="square" lIns="38100" tIns="19050" rIns="38100" bIns="19050" anchor="ctr" anchorCtr="0">
                  <a:spAutoFit/>
                </a:bodyPr>
                <a:lstStyle/>
                <a:p>
                  <a:pPr algn="ctr" rtl="0">
                    <a:defRPr lang="en-US" sz="10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9A99-417D-9545-EDF2B58F7A71}"/>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9-9A99-417D-9545-EDF2B58F7A71}"/>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B-9A99-417D-9545-EDF2B58F7A71}"/>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Sheet1!$C$135:$C$140</c:f>
              <c:strCache>
                <c:ptCount val="6"/>
                <c:pt idx="0">
                  <c:v>No</c:v>
                </c:pt>
                <c:pt idx="1">
                  <c:v>Lack of operational and maintenance skills</c:v>
                </c:pt>
                <c:pt idx="2">
                  <c:v>Lack of raw materials</c:v>
                </c:pt>
                <c:pt idx="3">
                  <c:v>Too complicated</c:v>
                </c:pt>
                <c:pt idx="4">
                  <c:v>Too busy</c:v>
                </c:pt>
                <c:pt idx="5">
                  <c:v>Time consuming</c:v>
                </c:pt>
              </c:strCache>
            </c:strRef>
          </c:cat>
          <c:val>
            <c:numRef>
              <c:f>Sheet1!$D$135:$D$140</c:f>
              <c:numCache>
                <c:formatCode>General</c:formatCode>
                <c:ptCount val="6"/>
                <c:pt idx="0">
                  <c:v>8</c:v>
                </c:pt>
                <c:pt idx="1">
                  <c:v>8</c:v>
                </c:pt>
                <c:pt idx="2">
                  <c:v>28</c:v>
                </c:pt>
                <c:pt idx="3">
                  <c:v>26</c:v>
                </c:pt>
                <c:pt idx="4">
                  <c:v>16</c:v>
                </c:pt>
                <c:pt idx="5">
                  <c:v>14</c:v>
                </c:pt>
              </c:numCache>
            </c:numRef>
          </c:val>
          <c:extLst>
            <c:ext xmlns:c16="http://schemas.microsoft.com/office/drawing/2014/chart" uri="{C3380CC4-5D6E-409C-BE32-E72D297353CC}">
              <c16:uniqueId val="{0000000C-9A99-417D-9545-EDF2B58F7A71}"/>
            </c:ext>
          </c:extLst>
        </c:ser>
        <c:dLbls>
          <c:dLblPos val="outEnd"/>
          <c:showLegendKey val="0"/>
          <c:showVal val="0"/>
          <c:showCatName val="1"/>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ID" sz="1200"/>
              <a:t>biodigester contribution to household lpg</a:t>
            </a:r>
            <a:r>
              <a:rPr lang="en-ID" sz="1200" baseline="0"/>
              <a:t> consumption</a:t>
            </a:r>
            <a:endParaRPr lang="en-ID" sz="1200"/>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explosion val="4"/>
            <c:spPr>
              <a:solidFill>
                <a:srgbClr val="00B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2690-4EAE-997C-BE3AD2112AA7}"/>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2690-4EAE-997C-BE3AD2112AA7}"/>
              </c:ext>
            </c:extLst>
          </c:dPt>
          <c:dPt>
            <c:idx val="2"/>
            <c:bubble3D val="0"/>
            <c:explosion val="6"/>
            <c:spPr>
              <a:solidFill>
                <a:srgbClr val="C00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2690-4EAE-997C-BE3AD2112AA7}"/>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2690-4EAE-997C-BE3AD2112AA7}"/>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2690-4EAE-997C-BE3AD2112AA7}"/>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2690-4EAE-997C-BE3AD2112AA7}"/>
                </c:ext>
              </c:extLst>
            </c:dLbl>
            <c:dLbl>
              <c:idx val="2"/>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6DEF7EC4-DCE9-40CF-B6A8-DEBBC2BEC2FC}" type="CATEGORYNAME">
                      <a:rPr lang="en-US">
                        <a:solidFill>
                          <a:schemeClr val="tx1"/>
                        </a:solidFill>
                      </a:rPr>
                      <a:pPr>
                        <a:defRPr>
                          <a:solidFill>
                            <a:schemeClr val="accent1"/>
                          </a:solidFill>
                        </a:defRPr>
                      </a:pPr>
                      <a:t>[CATEGORY NAME]</a:t>
                    </a:fld>
                    <a:r>
                      <a:rPr lang="en-US" baseline="0" dirty="0">
                        <a:solidFill>
                          <a:schemeClr val="tx1"/>
                        </a:solidFill>
                      </a:rPr>
                      <a:t>
</a:t>
                    </a:r>
                    <a:fld id="{3D889444-D950-4632-B8A6-04B8CDC37716}" type="PERCENTAGE">
                      <a:rPr lang="en-US" baseline="0">
                        <a:solidFill>
                          <a:schemeClr val="tx1"/>
                        </a:solidFill>
                      </a:rPr>
                      <a:pPr>
                        <a:defRPr>
                          <a:solidFill>
                            <a:schemeClr val="accent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690-4EAE-997C-BE3AD2112AA7}"/>
                </c:ext>
              </c:extLst>
            </c:dLbl>
            <c:dLbl>
              <c:idx val="3"/>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677F73D7-7676-41C5-B97E-09482C064841}" type="CATEGORYNAME">
                      <a:rPr lang="en-US">
                        <a:solidFill>
                          <a:schemeClr val="tx1"/>
                        </a:solidFill>
                      </a:rPr>
                      <a:pPr>
                        <a:defRPr>
                          <a:solidFill>
                            <a:schemeClr val="accent1"/>
                          </a:solidFill>
                        </a:defRPr>
                      </a:pPr>
                      <a:t>[CATEGORY NAME]</a:t>
                    </a:fld>
                    <a:r>
                      <a:rPr lang="en-US" baseline="0" dirty="0">
                        <a:solidFill>
                          <a:schemeClr val="tx1"/>
                        </a:solidFill>
                      </a:rPr>
                      <a:t>
</a:t>
                    </a:r>
                    <a:fld id="{AF16D669-9F88-40C2-A935-FD1FBE22F4BE}" type="PERCENTAGE">
                      <a:rPr lang="en-US" baseline="0">
                        <a:solidFill>
                          <a:schemeClr val="tx1"/>
                        </a:solidFill>
                      </a:rPr>
                      <a:pPr>
                        <a:defRPr>
                          <a:solidFill>
                            <a:schemeClr val="accent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2690-4EAE-997C-BE3AD2112AA7}"/>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Sheet1!$C$152:$C$155</c:f>
              <c:strCache>
                <c:ptCount val="4"/>
                <c:pt idx="0">
                  <c:v>A lot</c:v>
                </c:pt>
                <c:pt idx="1">
                  <c:v>Pretty much</c:v>
                </c:pt>
                <c:pt idx="2">
                  <c:v>A little</c:v>
                </c:pt>
                <c:pt idx="3">
                  <c:v>No changes at all</c:v>
                </c:pt>
              </c:strCache>
            </c:strRef>
          </c:cat>
          <c:val>
            <c:numRef>
              <c:f>Sheet1!$D$152:$D$155</c:f>
              <c:numCache>
                <c:formatCode>General</c:formatCode>
                <c:ptCount val="4"/>
                <c:pt idx="0">
                  <c:v>31</c:v>
                </c:pt>
                <c:pt idx="1">
                  <c:v>18</c:v>
                </c:pt>
                <c:pt idx="2">
                  <c:v>47</c:v>
                </c:pt>
                <c:pt idx="3">
                  <c:v>4</c:v>
                </c:pt>
              </c:numCache>
            </c:numRef>
          </c:val>
          <c:extLst>
            <c:ext xmlns:c16="http://schemas.microsoft.com/office/drawing/2014/chart" uri="{C3380CC4-5D6E-409C-BE32-E72D297353CC}">
              <c16:uniqueId val="{00000008-2690-4EAE-997C-BE3AD2112AA7}"/>
            </c:ext>
          </c:extLst>
        </c:ser>
        <c:dLbls>
          <c:dLblPos val="outEnd"/>
          <c:showLegendKey val="0"/>
          <c:showVal val="0"/>
          <c:showCatName val="1"/>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ID" sz="1600" dirty="0">
                <a:solidFill>
                  <a:schemeClr val="tx1"/>
                </a:solidFill>
              </a:rPr>
              <a:t>DOES</a:t>
            </a:r>
            <a:r>
              <a:rPr lang="en-ID" sz="1600" baseline="0" dirty="0">
                <a:solidFill>
                  <a:schemeClr val="tx1"/>
                </a:solidFill>
              </a:rPr>
              <a:t> the biodigester helps you financially?</a:t>
            </a:r>
            <a:endParaRPr lang="en-ID" sz="1600" dirty="0">
              <a:solidFill>
                <a:schemeClr val="tx1"/>
              </a:solidFill>
            </a:endParaRPr>
          </a:p>
        </c:rich>
      </c:tx>
      <c:layout>
        <c:manualLayout>
          <c:xMode val="edge"/>
          <c:yMode val="edge"/>
          <c:x val="0.2290265725012596"/>
          <c:y val="0"/>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explosion val="4"/>
            <c:spPr>
              <a:solidFill>
                <a:srgbClr val="00B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2E4D-4DA0-BC2D-ED28FC84839C}"/>
              </c:ext>
            </c:extLst>
          </c:dPt>
          <c:dPt>
            <c:idx val="1"/>
            <c:bubble3D val="0"/>
            <c:explosion val="10"/>
            <c:spPr>
              <a:solidFill>
                <a:srgbClr val="FFC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2E4D-4DA0-BC2D-ED28FC84839C}"/>
              </c:ext>
            </c:extLst>
          </c:dPt>
          <c:dPt>
            <c:idx val="2"/>
            <c:bubble3D val="0"/>
            <c:spPr>
              <a:solidFill>
                <a:srgbClr val="FF0000"/>
              </a:solidFill>
              <a:ln>
                <a:solidFill>
                  <a:srgbClr val="C00000"/>
                </a:solidFill>
              </a:ln>
              <a:effectLst>
                <a:outerShdw blurRad="88900" sx="102000" sy="102000" algn="ctr" rotWithShape="0">
                  <a:prstClr val="black">
                    <a:alpha val="10000"/>
                  </a:prstClr>
                </a:outerShdw>
              </a:effectLst>
              <a:scene3d>
                <a:camera prst="orthographicFront"/>
                <a:lightRig rig="threePt" dir="t"/>
              </a:scene3d>
              <a:sp3d>
                <a:bevelT w="127000" h="127000"/>
                <a:bevelB w="127000" h="127000"/>
                <a:contourClr>
                  <a:srgbClr val="C00000"/>
                </a:contourClr>
              </a:sp3d>
            </c:spPr>
            <c:extLst>
              <c:ext xmlns:c16="http://schemas.microsoft.com/office/drawing/2014/chart" uri="{C3380CC4-5D6E-409C-BE32-E72D297353CC}">
                <c16:uniqueId val="{00000005-2E4D-4DA0-BC2D-ED28FC84839C}"/>
              </c:ext>
            </c:extLst>
          </c:dPt>
          <c:dPt>
            <c:idx val="3"/>
            <c:bubble3D val="0"/>
            <c:spPr>
              <a:solidFill>
                <a:srgbClr val="C00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2E4D-4DA0-BC2D-ED28FC84839C}"/>
              </c:ext>
            </c:extLst>
          </c:dPt>
          <c:dLbls>
            <c:dLbl>
              <c:idx val="0"/>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63758838-EFC6-4BE1-A967-20E7E683F3A7}" type="CATEGORYNAME">
                      <a:rPr lang="en-US">
                        <a:solidFill>
                          <a:schemeClr val="tx1"/>
                        </a:solidFill>
                      </a:rPr>
                      <a:pPr>
                        <a:defRPr/>
                      </a:pPr>
                      <a:t>[CATEGORY NAME]</a:t>
                    </a:fld>
                    <a:r>
                      <a:rPr lang="en-US" baseline="0" dirty="0">
                        <a:solidFill>
                          <a:schemeClr val="tx1"/>
                        </a:solidFill>
                      </a:rPr>
                      <a:t>
</a:t>
                    </a:r>
                    <a:fld id="{34EBA564-B7F7-4B68-A0C8-2DA28470A926}" type="PERCENTAGE">
                      <a:rPr lang="en-US" baseline="0">
                        <a:solidFill>
                          <a:schemeClr val="tx1"/>
                        </a:solidFill>
                      </a:rPr>
                      <a:pPr>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E4D-4DA0-BC2D-ED28FC84839C}"/>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2E4D-4DA0-BC2D-ED28FC84839C}"/>
                </c:ext>
              </c:extLst>
            </c:dLbl>
            <c:dLbl>
              <c:idx val="2"/>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E70E7170-6AF8-43D5-A1B1-31BEB5235A67}" type="CATEGORYNAME">
                      <a:rPr lang="en-US">
                        <a:solidFill>
                          <a:schemeClr val="tx1"/>
                        </a:solidFill>
                      </a:rPr>
                      <a:pPr>
                        <a:defRPr>
                          <a:solidFill>
                            <a:schemeClr val="accent1"/>
                          </a:solidFill>
                        </a:defRPr>
                      </a:pPr>
                      <a:t>[CATEGORY NAME]</a:t>
                    </a:fld>
                    <a:r>
                      <a:rPr lang="en-US" baseline="0" dirty="0">
                        <a:solidFill>
                          <a:schemeClr val="tx1"/>
                        </a:solidFill>
                      </a:rPr>
                      <a:t>
</a:t>
                    </a:r>
                    <a:fld id="{79A987DC-09C7-48B1-8021-795201185D63}" type="PERCENTAGE">
                      <a:rPr lang="en-US" baseline="0">
                        <a:solidFill>
                          <a:schemeClr val="tx1"/>
                        </a:solidFill>
                      </a:rPr>
                      <a:pPr>
                        <a:defRPr>
                          <a:solidFill>
                            <a:schemeClr val="accent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E4D-4DA0-BC2D-ED28FC84839C}"/>
                </c:ext>
              </c:extLst>
            </c:dLbl>
            <c:dLbl>
              <c:idx val="3"/>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9F29CD7F-3EB7-41DA-B7EF-AEB33DB4CB1D}" type="CATEGORYNAME">
                      <a:rPr lang="en-US">
                        <a:solidFill>
                          <a:schemeClr val="tx1"/>
                        </a:solidFill>
                      </a:rPr>
                      <a:pPr>
                        <a:defRPr>
                          <a:solidFill>
                            <a:schemeClr val="accent1"/>
                          </a:solidFill>
                        </a:defRPr>
                      </a:pPr>
                      <a:t>[CATEGORY NAME]</a:t>
                    </a:fld>
                    <a:r>
                      <a:rPr lang="en-US" baseline="0" dirty="0">
                        <a:solidFill>
                          <a:schemeClr val="tx1"/>
                        </a:solidFill>
                      </a:rPr>
                      <a:t>
</a:t>
                    </a:r>
                    <a:fld id="{5C87B3B9-BA0F-46CF-9188-8628A5E02404}" type="PERCENTAGE">
                      <a:rPr lang="en-US" baseline="0">
                        <a:solidFill>
                          <a:schemeClr val="tx1"/>
                        </a:solidFill>
                      </a:rPr>
                      <a:pPr>
                        <a:defRPr>
                          <a:solidFill>
                            <a:schemeClr val="accent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2E4D-4DA0-BC2D-ED28FC84839C}"/>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Sheet1!$C$194:$C$197</c:f>
              <c:strCache>
                <c:ptCount val="4"/>
                <c:pt idx="0">
                  <c:v>Yes, by a lot</c:v>
                </c:pt>
                <c:pt idx="1">
                  <c:v>Yes, by a little</c:v>
                </c:pt>
                <c:pt idx="2">
                  <c:v>No change</c:v>
                </c:pt>
                <c:pt idx="3">
                  <c:v>This has become a burden</c:v>
                </c:pt>
              </c:strCache>
            </c:strRef>
          </c:cat>
          <c:val>
            <c:numRef>
              <c:f>Sheet1!$D$194:$D$197</c:f>
              <c:numCache>
                <c:formatCode>General</c:formatCode>
                <c:ptCount val="4"/>
                <c:pt idx="0">
                  <c:v>16</c:v>
                </c:pt>
                <c:pt idx="1">
                  <c:v>67</c:v>
                </c:pt>
                <c:pt idx="2">
                  <c:v>13</c:v>
                </c:pt>
                <c:pt idx="3">
                  <c:v>4</c:v>
                </c:pt>
              </c:numCache>
            </c:numRef>
          </c:val>
          <c:extLst>
            <c:ext xmlns:c16="http://schemas.microsoft.com/office/drawing/2014/chart" uri="{C3380CC4-5D6E-409C-BE32-E72D297353CC}">
              <c16:uniqueId val="{00000008-2E4D-4DA0-BC2D-ED28FC84839C}"/>
            </c:ext>
          </c:extLst>
        </c:ser>
        <c:dLbls>
          <c:dLblPos val="outEnd"/>
          <c:showLegendKey val="0"/>
          <c:showVal val="0"/>
          <c:showCatName val="1"/>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ID"/>
              <a:t>PERCEPTION</a:t>
            </a:r>
            <a:r>
              <a:rPr lang="en-ID" baseline="0"/>
              <a:t> OF SURROUNDING NEIGHBOURS</a:t>
            </a:r>
            <a:endParaRPr lang="en-ID"/>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84A-498E-A9E9-2E18D83CDE53}"/>
              </c:ext>
            </c:extLst>
          </c:dPt>
          <c:dPt>
            <c:idx val="1"/>
            <c:bubble3D val="0"/>
            <c:explosion val="9"/>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84A-498E-A9E9-2E18D83CDE53}"/>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A84A-498E-A9E9-2E18D83CDE53}"/>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A84A-498E-A9E9-2E18D83CDE53}"/>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Sheet1!$C$211:$C$214</c:f>
              <c:strCache>
                <c:ptCount val="4"/>
                <c:pt idx="0">
                  <c:v>Very supportive</c:v>
                </c:pt>
                <c:pt idx="1">
                  <c:v>Supportive, but don’t really understand the benefits</c:v>
                </c:pt>
                <c:pt idx="2">
                  <c:v>Do not care</c:v>
                </c:pt>
                <c:pt idx="3">
                  <c:v>Refusing the biodigester</c:v>
                </c:pt>
              </c:strCache>
            </c:strRef>
          </c:cat>
          <c:val>
            <c:numRef>
              <c:f>Sheet1!$D$211:$D$214</c:f>
              <c:numCache>
                <c:formatCode>General</c:formatCode>
                <c:ptCount val="4"/>
                <c:pt idx="0">
                  <c:v>22</c:v>
                </c:pt>
                <c:pt idx="1">
                  <c:v>69</c:v>
                </c:pt>
                <c:pt idx="2">
                  <c:v>7</c:v>
                </c:pt>
                <c:pt idx="3">
                  <c:v>2</c:v>
                </c:pt>
              </c:numCache>
            </c:numRef>
          </c:val>
          <c:extLst>
            <c:ext xmlns:c16="http://schemas.microsoft.com/office/drawing/2014/chart" uri="{C3380CC4-5D6E-409C-BE32-E72D297353CC}">
              <c16:uniqueId val="{00000008-A84A-498E-A9E9-2E18D83CDE53}"/>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66023216847546351"/>
          <c:y val="0.24525226013414989"/>
          <c:w val="0.32307798451480074"/>
          <c:h val="0.6342636337124526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ID" baseline="0"/>
              <a:t>THE QUALITY OF BIODIGESTER</a:t>
            </a:r>
            <a:endParaRPr lang="en-ID"/>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11676198939271017"/>
          <c:y val="0.24108348872498322"/>
          <c:w val="0.50947065242714296"/>
          <c:h val="0.61876809023033197"/>
        </c:manualLayout>
      </c:layout>
      <c:doughnutChart>
        <c:varyColors val="1"/>
        <c:ser>
          <c:idx val="0"/>
          <c:order val="0"/>
          <c:explosion val="13"/>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498E-48B7-A068-674779426D1F}"/>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498E-48B7-A068-674779426D1F}"/>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498E-48B7-A068-674779426D1F}"/>
              </c:ext>
            </c:extLst>
          </c:dPt>
          <c:dPt>
            <c:idx val="3"/>
            <c:bubble3D val="0"/>
            <c:spPr>
              <a:solidFill>
                <a:srgbClr val="C00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498E-48B7-A068-674779426D1F}"/>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Sheet1!$C$281:$C$284</c:f>
              <c:strCache>
                <c:ptCount val="4"/>
                <c:pt idx="0">
                  <c:v>Very good</c:v>
                </c:pt>
                <c:pt idx="1">
                  <c:v>Pretty good</c:v>
                </c:pt>
                <c:pt idx="2">
                  <c:v>Not so good</c:v>
                </c:pt>
                <c:pt idx="3">
                  <c:v>Bad</c:v>
                </c:pt>
              </c:strCache>
            </c:strRef>
          </c:cat>
          <c:val>
            <c:numRef>
              <c:f>Sheet1!$D$281:$D$284</c:f>
              <c:numCache>
                <c:formatCode>General</c:formatCode>
                <c:ptCount val="4"/>
                <c:pt idx="0">
                  <c:v>57</c:v>
                </c:pt>
                <c:pt idx="1">
                  <c:v>22</c:v>
                </c:pt>
                <c:pt idx="2">
                  <c:v>12</c:v>
                </c:pt>
                <c:pt idx="3">
                  <c:v>9</c:v>
                </c:pt>
              </c:numCache>
            </c:numRef>
          </c:val>
          <c:extLst>
            <c:ext xmlns:c16="http://schemas.microsoft.com/office/drawing/2014/chart" uri="{C3380CC4-5D6E-409C-BE32-E72D297353CC}">
              <c16:uniqueId val="{00000008-498E-48B7-A068-674779426D1F}"/>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66136782869806221"/>
          <c:y val="0.20745564607892222"/>
          <c:w val="0.32198850756759595"/>
          <c:h val="0.660996670718173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34925" cap="flat" cmpd="sng" algn="ctr">
      <a:solidFill>
        <a:schemeClr val="tx1">
          <a:lumMod val="95000"/>
          <a:lumOff val="5000"/>
        </a:schemeClr>
      </a:solid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D" b="1" dirty="0"/>
              <a:t>WHAT</a:t>
            </a:r>
            <a:r>
              <a:rPr lang="en-ID" b="1" baseline="0" dirty="0"/>
              <a:t> IS NEEDED TO MAXIMIZE BIODIGESTER USAGE</a:t>
            </a:r>
            <a:endParaRPr lang="en-ID"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Sheet1!$C$246</c:f>
              <c:strCache>
                <c:ptCount val="1"/>
                <c:pt idx="0">
                  <c:v>Training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Sheet1!$D$246</c:f>
              <c:numCache>
                <c:formatCode>General</c:formatCode>
                <c:ptCount val="1"/>
                <c:pt idx="0">
                  <c:v>18</c:v>
                </c:pt>
              </c:numCache>
            </c:numRef>
          </c:val>
          <c:extLst>
            <c:ext xmlns:c16="http://schemas.microsoft.com/office/drawing/2014/chart" uri="{C3380CC4-5D6E-409C-BE32-E72D297353CC}">
              <c16:uniqueId val="{00000000-1FDA-4A90-BFFD-DBBEC44C678E}"/>
            </c:ext>
          </c:extLst>
        </c:ser>
        <c:ser>
          <c:idx val="1"/>
          <c:order val="1"/>
          <c:tx>
            <c:strRef>
              <c:f>Sheet1!$C$247</c:f>
              <c:strCache>
                <c:ptCount val="1"/>
                <c:pt idx="0">
                  <c:v>Technical assitance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Sheet1!$D$247</c:f>
              <c:numCache>
                <c:formatCode>General</c:formatCode>
                <c:ptCount val="1"/>
                <c:pt idx="0">
                  <c:v>42</c:v>
                </c:pt>
              </c:numCache>
            </c:numRef>
          </c:val>
          <c:extLst>
            <c:ext xmlns:c16="http://schemas.microsoft.com/office/drawing/2014/chart" uri="{C3380CC4-5D6E-409C-BE32-E72D297353CC}">
              <c16:uniqueId val="{00000001-1FDA-4A90-BFFD-DBBEC44C678E}"/>
            </c:ext>
          </c:extLst>
        </c:ser>
        <c:ser>
          <c:idx val="2"/>
          <c:order val="2"/>
          <c:tx>
            <c:strRef>
              <c:f>Sheet1!$C$248</c:f>
              <c:strCache>
                <c:ptCount val="1"/>
                <c:pt idx="0">
                  <c:v>Raw material availability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Sheet1!$D$248</c:f>
              <c:numCache>
                <c:formatCode>General</c:formatCode>
                <c:ptCount val="1"/>
                <c:pt idx="0">
                  <c:v>13</c:v>
                </c:pt>
              </c:numCache>
            </c:numRef>
          </c:val>
          <c:extLst>
            <c:ext xmlns:c16="http://schemas.microsoft.com/office/drawing/2014/chart" uri="{C3380CC4-5D6E-409C-BE32-E72D297353CC}">
              <c16:uniqueId val="{00000002-1FDA-4A90-BFFD-DBBEC44C678E}"/>
            </c:ext>
          </c:extLst>
        </c:ser>
        <c:ser>
          <c:idx val="3"/>
          <c:order val="3"/>
          <c:tx>
            <c:strRef>
              <c:f>Sheet1!$C$249</c:f>
              <c:strCache>
                <c:ptCount val="1"/>
                <c:pt idx="0">
                  <c:v>Incentive or diincentive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Sheet1!$D$249</c:f>
              <c:numCache>
                <c:formatCode>General</c:formatCode>
                <c:ptCount val="1"/>
                <c:pt idx="0">
                  <c:v>24</c:v>
                </c:pt>
              </c:numCache>
            </c:numRef>
          </c:val>
          <c:extLst>
            <c:ext xmlns:c16="http://schemas.microsoft.com/office/drawing/2014/chart" uri="{C3380CC4-5D6E-409C-BE32-E72D297353CC}">
              <c16:uniqueId val="{00000003-1FDA-4A90-BFFD-DBBEC44C678E}"/>
            </c:ext>
          </c:extLst>
        </c:ser>
        <c:ser>
          <c:idx val="4"/>
          <c:order val="4"/>
          <c:tx>
            <c:strRef>
              <c:f>Sheet1!$C$250</c:f>
              <c:strCache>
                <c:ptCount val="1"/>
                <c:pt idx="0">
                  <c:v>Other</c:v>
                </c:pt>
              </c:strCache>
            </c:strRef>
          </c:tx>
          <c:spPr>
            <a:solidFill>
              <a:schemeClr val="accent5"/>
            </a:solidFill>
            <a:ln>
              <a:noFill/>
            </a:ln>
            <a:effectLst/>
          </c:spPr>
          <c:invertIfNegative val="0"/>
          <c:val>
            <c:numRef>
              <c:f>Sheet1!$D$250</c:f>
              <c:numCache>
                <c:formatCode>General</c:formatCode>
                <c:ptCount val="1"/>
                <c:pt idx="0">
                  <c:v>3</c:v>
                </c:pt>
              </c:numCache>
            </c:numRef>
          </c:val>
          <c:extLst>
            <c:ext xmlns:c16="http://schemas.microsoft.com/office/drawing/2014/chart" uri="{C3380CC4-5D6E-409C-BE32-E72D297353CC}">
              <c16:uniqueId val="{00000004-1FDA-4A90-BFFD-DBBEC44C678E}"/>
            </c:ext>
          </c:extLst>
        </c:ser>
        <c:dLbls>
          <c:showLegendKey val="0"/>
          <c:showVal val="0"/>
          <c:showCatName val="0"/>
          <c:showSerName val="0"/>
          <c:showPercent val="0"/>
          <c:showBubbleSize val="0"/>
        </c:dLbls>
        <c:gapWidth val="182"/>
        <c:axId val="171501168"/>
        <c:axId val="171512816"/>
      </c:barChart>
      <c:catAx>
        <c:axId val="171501168"/>
        <c:scaling>
          <c:orientation val="minMax"/>
        </c:scaling>
        <c:delete val="1"/>
        <c:axPos val="l"/>
        <c:numFmt formatCode="General" sourceLinked="1"/>
        <c:majorTickMark val="none"/>
        <c:minorTickMark val="none"/>
        <c:tickLblPos val="nextTo"/>
        <c:crossAx val="171512816"/>
        <c:crosses val="autoZero"/>
        <c:auto val="1"/>
        <c:lblAlgn val="ctr"/>
        <c:lblOffset val="100"/>
        <c:noMultiLvlLbl val="0"/>
      </c:catAx>
      <c:valAx>
        <c:axId val="1715128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1501168"/>
        <c:crosses val="autoZero"/>
        <c:crossBetween val="between"/>
      </c:valAx>
      <c:spPr>
        <a:noFill/>
        <a:ln>
          <a:noFill/>
        </a:ln>
        <a:effectLst/>
      </c:spPr>
    </c:plotArea>
    <c:legend>
      <c:legendPos val="b"/>
      <c:layout>
        <c:manualLayout>
          <c:xMode val="edge"/>
          <c:yMode val="edge"/>
          <c:x val="4.9999913432388486E-2"/>
          <c:y val="0.87775601875268949"/>
          <c:w val="0.899999980762753"/>
          <c:h val="9.923343474683114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31750">
      <a:solidFill>
        <a:schemeClr val="tx1">
          <a:lumMod val="95000"/>
          <a:lumOff val="5000"/>
        </a:schemeClr>
      </a:solid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ID"/>
              <a:t>THE WILLINGNESS TO USE THE BIODIGESTER LONG TERM</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29043394575678039"/>
          <c:y val="0.29205188657776165"/>
          <c:w val="0.33579877515310586"/>
          <c:h val="0.55901761412771378"/>
        </c:manualLayout>
      </c:layout>
      <c:doughnutChart>
        <c:varyColors val="1"/>
        <c:ser>
          <c:idx val="0"/>
          <c:order val="0"/>
          <c:dPt>
            <c:idx val="0"/>
            <c:bubble3D val="0"/>
            <c:explosion val="6"/>
            <c:spPr>
              <a:solidFill>
                <a:srgbClr val="00B050"/>
              </a:solidFill>
              <a:ln>
                <a:noFill/>
              </a:ln>
              <a:effectLst/>
            </c:spPr>
            <c:extLst>
              <c:ext xmlns:c16="http://schemas.microsoft.com/office/drawing/2014/chart" uri="{C3380CC4-5D6E-409C-BE32-E72D297353CC}">
                <c16:uniqueId val="{00000001-DCD5-43AE-A5F2-B4DFE45F3C4F}"/>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DCD5-43AE-A5F2-B4DFE45F3C4F}"/>
              </c:ext>
            </c:extLst>
          </c:dPt>
          <c:dPt>
            <c:idx val="2"/>
            <c:bubble3D val="0"/>
            <c:explosion val="21"/>
            <c:spPr>
              <a:solidFill>
                <a:srgbClr val="C00000"/>
              </a:solidFill>
              <a:ln>
                <a:noFill/>
              </a:ln>
              <a:effectLst/>
            </c:spPr>
            <c:extLst>
              <c:ext xmlns:c16="http://schemas.microsoft.com/office/drawing/2014/chart" uri="{C3380CC4-5D6E-409C-BE32-E72D297353CC}">
                <c16:uniqueId val="{00000005-DCD5-43AE-A5F2-B4DFE45F3C4F}"/>
              </c:ext>
            </c:extLst>
          </c:dPt>
          <c:dPt>
            <c:idx val="3"/>
            <c:bubble3D val="0"/>
            <c:explosion val="2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DCD5-43AE-A5F2-B4DFE45F3C4F}"/>
              </c:ext>
            </c:extLst>
          </c:dPt>
          <c:dLbls>
            <c:dLbl>
              <c:idx val="0"/>
              <c:layout>
                <c:manualLayout>
                  <c:x val="4.8713449843777144E-2"/>
                  <c:y val="-5.0430016581207993E-2"/>
                </c:manualLayout>
              </c:layout>
              <c:tx>
                <c:rich>
                  <a:bodyPr rot="0" spcFirstLastPara="1" vertOverflow="ellipsis" vert="horz" wrap="square" lIns="38100" tIns="19050" rIns="38100" bIns="19050" anchor="ctr" anchorCtr="0">
                    <a:spAutoFit/>
                  </a:bodyPr>
                  <a:lstStyle/>
                  <a:p>
                    <a:pPr algn="ctr" rtl="0">
                      <a:defRPr lang="en-US" sz="1197" b="1" i="0" u="none" strike="noStrike" kern="1200" baseline="0">
                        <a:solidFill>
                          <a:schemeClr val="tx1"/>
                        </a:solidFill>
                        <a:latin typeface="+mn-lt"/>
                        <a:ea typeface="+mn-ea"/>
                        <a:cs typeface="+mn-cs"/>
                      </a:defRPr>
                    </a:pPr>
                    <a:fld id="{BB98B39B-51B9-46C4-AA22-12611B900BB0}" type="CATEGORYNAME">
                      <a:rPr lang="en-US" sz="1197" b="1" i="0" u="none" strike="noStrike" kern="1200" baseline="0">
                        <a:solidFill>
                          <a:schemeClr val="tx1"/>
                        </a:solidFill>
                        <a:latin typeface="+mn-lt"/>
                        <a:ea typeface="+mn-ea"/>
                        <a:cs typeface="+mn-cs"/>
                      </a:rPr>
                      <a:pPr algn="ctr" rtl="0">
                        <a:defRPr lang="en-US" b="1">
                          <a:solidFill>
                            <a:schemeClr val="tx1"/>
                          </a:solidFill>
                        </a:defRPr>
                      </a:pPr>
                      <a:t>[CATEGORY NAME]</a:t>
                    </a:fld>
                    <a:r>
                      <a:rPr lang="en-US" sz="1197" b="1" i="0" u="none" strike="noStrike" kern="1200" baseline="0">
                        <a:solidFill>
                          <a:schemeClr val="tx1"/>
                        </a:solidFill>
                        <a:latin typeface="+mn-lt"/>
                        <a:ea typeface="+mn-ea"/>
                        <a:cs typeface="+mn-cs"/>
                      </a:rPr>
                      <a:t>
</a:t>
                    </a:r>
                    <a:fld id="{BC4D6934-0AEC-4614-B28F-91ACD98EB2F2}" type="PERCENTAGE">
                      <a:rPr lang="en-US" sz="1197" b="1" i="0" u="none" strike="noStrike" kern="1200" baseline="0">
                        <a:solidFill>
                          <a:schemeClr val="tx1"/>
                        </a:solidFill>
                        <a:latin typeface="+mn-lt"/>
                        <a:ea typeface="+mn-ea"/>
                        <a:cs typeface="+mn-cs"/>
                      </a:rPr>
                      <a:pPr algn="ctr" rtl="0">
                        <a:defRPr lang="en-US" b="1">
                          <a:solidFill>
                            <a:schemeClr val="tx1"/>
                          </a:solidFill>
                        </a:defRPr>
                      </a:pPr>
                      <a:t>[PERCENTAGE]</a:t>
                    </a:fld>
                    <a:endParaRPr lang="en-US" sz="1197" b="1" i="0" u="none" strike="noStrike" kern="1200" baseline="0">
                      <a:solidFill>
                        <a:schemeClr val="tx1"/>
                      </a:solidFill>
                      <a:latin typeface="+mn-lt"/>
                      <a:ea typeface="+mn-ea"/>
                      <a:cs typeface="+mn-cs"/>
                    </a:endParaRPr>
                  </a:p>
                </c:rich>
              </c:tx>
              <c:spPr>
                <a:noFill/>
                <a:ln>
                  <a:noFill/>
                </a:ln>
                <a:effectLst/>
              </c:spPr>
              <c:txPr>
                <a:bodyPr rot="0" spcFirstLastPara="1" vertOverflow="ellipsis" vert="horz" wrap="square" lIns="38100" tIns="19050" rIns="38100" bIns="19050" anchor="ctr" anchorCtr="0">
                  <a:spAutoFit/>
                </a:bodyPr>
                <a:lstStyle/>
                <a:p>
                  <a:pPr algn="ctr" rtl="0">
                    <a:defRPr lang="en-US" sz="1197"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CD5-43AE-A5F2-B4DFE45F3C4F}"/>
                </c:ext>
              </c:extLst>
            </c:dLbl>
            <c:dLbl>
              <c:idx val="1"/>
              <c:layout>
                <c:manualLayout>
                  <c:x val="-8.50542473320371E-17"/>
                  <c:y val="-7.5645024871811892E-2"/>
                </c:manualLayout>
              </c:layout>
              <c:spPr>
                <a:noFill/>
                <a:ln>
                  <a:noFill/>
                </a:ln>
                <a:effectLst/>
              </c:spPr>
              <c:txPr>
                <a:bodyPr rot="0" spcFirstLastPara="1" vertOverflow="ellipsis" vert="horz" wrap="square" lIns="38100" tIns="19050" rIns="38100" bIns="19050" anchor="ctr" anchorCtr="0">
                  <a:spAutoFit/>
                </a:bodyPr>
                <a:lstStyle/>
                <a:p>
                  <a:pPr algn="ctr" rtl="0">
                    <a:defRPr lang="en-US" sz="1197" b="1" i="0" u="none" strike="noStrike" kern="1200" baseline="0" dirty="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CD5-43AE-A5F2-B4DFE45F3C4F}"/>
                </c:ext>
              </c:extLst>
            </c:dLbl>
            <c:dLbl>
              <c:idx val="2"/>
              <c:layout>
                <c:manualLayout>
                  <c:x val="-4.6393761755978334E-2"/>
                  <c:y val="-3.6021440415148522E-2"/>
                </c:manualLayout>
              </c:layout>
              <c:tx>
                <c:rich>
                  <a:bodyPr rot="0" spcFirstLastPara="1" vertOverflow="ellipsis" vert="horz" wrap="square" lIns="38100" tIns="19050" rIns="38100" bIns="19050" anchor="ctr" anchorCtr="0">
                    <a:spAutoFit/>
                  </a:bodyPr>
                  <a:lstStyle/>
                  <a:p>
                    <a:pPr algn="ctr">
                      <a:defRPr lang="en-US" sz="1197" b="0" i="0" u="none" strike="noStrike" kern="1200" baseline="0">
                        <a:solidFill>
                          <a:schemeClr val="tx2"/>
                        </a:solidFill>
                        <a:latin typeface="+mn-lt"/>
                        <a:ea typeface="+mn-ea"/>
                        <a:cs typeface="+mn-cs"/>
                      </a:defRPr>
                    </a:pPr>
                    <a:fld id="{D9E866F9-4261-4258-9225-1E6208ECD733}" type="CATEGORYNAME">
                      <a:rPr lang="en-US" sz="1197" b="1" i="0" u="none" strike="noStrike" kern="1200" baseline="0">
                        <a:solidFill>
                          <a:schemeClr val="tx1"/>
                        </a:solidFill>
                        <a:latin typeface="+mn-lt"/>
                        <a:ea typeface="+mn-ea"/>
                        <a:cs typeface="+mn-cs"/>
                      </a:rPr>
                      <a:pPr algn="ctr">
                        <a:defRPr lang="en-US"/>
                      </a:pPr>
                      <a:t>[CATEGORY NAME]</a:t>
                    </a:fld>
                    <a:r>
                      <a:rPr lang="en-US" sz="1197" b="1" i="0" u="none" strike="noStrike" kern="1200" baseline="0" dirty="0">
                        <a:solidFill>
                          <a:schemeClr val="tx1"/>
                        </a:solidFill>
                        <a:latin typeface="+mn-lt"/>
                        <a:ea typeface="+mn-ea"/>
                        <a:cs typeface="+mn-cs"/>
                      </a:rPr>
                      <a:t>
</a:t>
                    </a:r>
                    <a:fld id="{FF161E3B-2552-40C3-8B56-035C27D930F0}" type="PERCENTAGE">
                      <a:rPr lang="en-US" sz="1197" b="1" i="0" u="none" strike="noStrike" kern="1200" baseline="0">
                        <a:solidFill>
                          <a:schemeClr val="tx1"/>
                        </a:solidFill>
                        <a:latin typeface="+mn-lt"/>
                        <a:ea typeface="+mn-ea"/>
                        <a:cs typeface="+mn-cs"/>
                      </a:rPr>
                      <a:pPr algn="ctr">
                        <a:defRPr lang="en-US"/>
                      </a:pPr>
                      <a:t>[PERCENTAGE]</a:t>
                    </a:fld>
                    <a:endParaRPr lang="en-US" sz="1197" b="1" i="0" u="none" strike="noStrike" kern="1200" baseline="0" dirty="0">
                      <a:solidFill>
                        <a:schemeClr val="tx1"/>
                      </a:solidFill>
                      <a:latin typeface="+mn-lt"/>
                      <a:ea typeface="+mn-ea"/>
                      <a:cs typeface="+mn-cs"/>
                    </a:endParaRPr>
                  </a:p>
                </c:rich>
              </c:tx>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tx2"/>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CD5-43AE-A5F2-B4DFE45F3C4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Sheet1!$C$229:$C$231</c:f>
              <c:strCache>
                <c:ptCount val="3"/>
                <c:pt idx="0">
                  <c:v>Yes</c:v>
                </c:pt>
                <c:pt idx="1">
                  <c:v>No</c:v>
                </c:pt>
                <c:pt idx="2">
                  <c:v>Not sure</c:v>
                </c:pt>
              </c:strCache>
            </c:strRef>
          </c:cat>
          <c:val>
            <c:numRef>
              <c:f>Sheet1!$D$229:$D$231</c:f>
              <c:numCache>
                <c:formatCode>General</c:formatCode>
                <c:ptCount val="3"/>
                <c:pt idx="0">
                  <c:v>43</c:v>
                </c:pt>
                <c:pt idx="1">
                  <c:v>13</c:v>
                </c:pt>
                <c:pt idx="2">
                  <c:v>44</c:v>
                </c:pt>
              </c:numCache>
            </c:numRef>
          </c:val>
          <c:extLst>
            <c:ext xmlns:c16="http://schemas.microsoft.com/office/drawing/2014/chart" uri="{C3380CC4-5D6E-409C-BE32-E72D297353CC}">
              <c16:uniqueId val="{00000008-DCD5-43AE-A5F2-B4DFE45F3C4F}"/>
            </c:ext>
          </c:extLst>
        </c:ser>
        <c:dLbls>
          <c:showLegendKey val="0"/>
          <c:showVal val="0"/>
          <c:showCatName val="0"/>
          <c:showSerName val="0"/>
          <c:showPercent val="1"/>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ID" sz="2000" dirty="0"/>
              <a:t>WOULD YOU RECOMMEND OTHERS TO USE BIODIGESTER?</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3009447334836897"/>
          <c:y val="8.3192667726551733E-2"/>
          <c:w val="0.52206409413705024"/>
          <c:h val="0.86904286829870458"/>
        </c:manualLayout>
      </c:layout>
      <c:pie3DChart>
        <c:varyColors val="1"/>
        <c:ser>
          <c:idx val="0"/>
          <c:order val="0"/>
          <c:dPt>
            <c:idx val="0"/>
            <c:bubble3D val="0"/>
            <c:explosion val="19"/>
            <c:spPr>
              <a:solidFill>
                <a:srgbClr val="00B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FE61-45DA-8BDA-A3BF741FE57C}"/>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FE61-45DA-8BDA-A3BF741FE57C}"/>
              </c:ext>
            </c:extLst>
          </c:dPt>
          <c:dPt>
            <c:idx val="2"/>
            <c:bubble3D val="0"/>
            <c:explosion val="27"/>
            <c:spPr>
              <a:solidFill>
                <a:srgbClr val="C00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FE61-45DA-8BDA-A3BF741FE57C}"/>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FE61-45DA-8BDA-A3BF741FE57C}"/>
              </c:ext>
            </c:extLst>
          </c:dPt>
          <c:dLbls>
            <c:dLbl>
              <c:idx val="0"/>
              <c:tx>
                <c:rich>
                  <a:bodyPr rot="0" spcFirstLastPara="1" vertOverflow="ellipsis" vert="horz" wrap="square" lIns="38100" tIns="19050" rIns="38100" bIns="19050" anchor="ctr" anchorCtr="0">
                    <a:spAutoFit/>
                  </a:bodyPr>
                  <a:lstStyle/>
                  <a:p>
                    <a:pPr algn="ctr" rtl="0">
                      <a:defRPr lang="en-US" sz="1197" b="1" i="0" u="none" strike="noStrike" kern="1200" spc="0" baseline="0">
                        <a:solidFill>
                          <a:schemeClr val="tx1"/>
                        </a:solidFill>
                        <a:latin typeface="+mn-lt"/>
                        <a:ea typeface="+mn-ea"/>
                        <a:cs typeface="+mn-cs"/>
                      </a:defRPr>
                    </a:pPr>
                    <a:fld id="{915EAC01-7EBF-4912-AC92-7B671352A1DE}" type="CATEGORYNAME">
                      <a:rPr lang="en-US" sz="1197" b="1" i="0" u="none" strike="noStrike" kern="1200" baseline="0">
                        <a:solidFill>
                          <a:srgbClr val="2F5597"/>
                        </a:solidFill>
                        <a:latin typeface="+mn-lt"/>
                        <a:ea typeface="+mn-ea"/>
                        <a:cs typeface="+mn-cs"/>
                      </a:rPr>
                      <a:pPr algn="ctr" rtl="0">
                        <a:defRPr lang="en-US" sz="1197">
                          <a:solidFill>
                            <a:schemeClr val="tx1"/>
                          </a:solidFill>
                        </a:defRPr>
                      </a:pPr>
                      <a:t>[CATEGORY NAME]</a:t>
                    </a:fld>
                    <a:r>
                      <a:rPr lang="en-US" sz="1197" b="1" i="0" u="none" strike="noStrike" kern="1200" baseline="0" dirty="0">
                        <a:solidFill>
                          <a:srgbClr val="2F5597"/>
                        </a:solidFill>
                        <a:latin typeface="+mn-lt"/>
                        <a:ea typeface="+mn-ea"/>
                        <a:cs typeface="+mn-cs"/>
                      </a:rPr>
                      <a:t>
</a:t>
                    </a:r>
                    <a:fld id="{0B22D544-2851-47C2-AB58-787A522C689B}" type="PERCENTAGE">
                      <a:rPr lang="en-US" sz="1197" b="1" i="0" u="none" strike="noStrike" kern="1200" baseline="0">
                        <a:solidFill>
                          <a:srgbClr val="2F5597"/>
                        </a:solidFill>
                        <a:latin typeface="+mn-lt"/>
                        <a:ea typeface="+mn-ea"/>
                        <a:cs typeface="+mn-cs"/>
                      </a:rPr>
                      <a:pPr algn="ctr" rtl="0">
                        <a:defRPr lang="en-US" sz="1197">
                          <a:solidFill>
                            <a:schemeClr val="tx1"/>
                          </a:solidFill>
                        </a:defRPr>
                      </a:pPr>
                      <a:t>[PERCENTAGE]</a:t>
                    </a:fld>
                    <a:endParaRPr lang="en-US" sz="1197" b="1" i="0" u="none" strike="noStrike" kern="1200" baseline="0" dirty="0">
                      <a:solidFill>
                        <a:srgbClr val="2F5597"/>
                      </a:solidFill>
                      <a:latin typeface="+mn-lt"/>
                      <a:ea typeface="+mn-ea"/>
                      <a:cs typeface="+mn-cs"/>
                    </a:endParaRPr>
                  </a:p>
                </c:rich>
              </c:tx>
              <c:spPr>
                <a:noFill/>
                <a:ln>
                  <a:noFill/>
                </a:ln>
                <a:effectLst/>
              </c:spPr>
              <c:txPr>
                <a:bodyPr rot="0" spcFirstLastPara="1" vertOverflow="ellipsis" vert="horz" wrap="square" lIns="38100" tIns="19050" rIns="38100" bIns="19050" anchor="ctr" anchorCtr="0">
                  <a:spAutoFit/>
                </a:bodyPr>
                <a:lstStyle/>
                <a:p>
                  <a:pPr algn="ctr" rtl="0">
                    <a:defRPr lang="en-US" sz="1197"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E61-45DA-8BDA-A3BF741FE57C}"/>
                </c:ext>
              </c:extLst>
            </c:dLbl>
            <c:dLbl>
              <c:idx val="1"/>
              <c:spPr>
                <a:noFill/>
                <a:ln>
                  <a:noFill/>
                </a:ln>
                <a:effectLst/>
              </c:spPr>
              <c:txPr>
                <a:bodyPr rot="0" spcFirstLastPara="1" vertOverflow="ellipsis" vert="horz" wrap="square" lIns="38100" tIns="19050" rIns="38100" bIns="19050" anchor="ctr" anchorCtr="0">
                  <a:spAutoFit/>
                </a:bodyPr>
                <a:lstStyle/>
                <a:p>
                  <a:pPr algn="ctr" rtl="0">
                    <a:defRPr lang="en-US" sz="1197"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FE61-45DA-8BDA-A3BF741FE57C}"/>
                </c:ext>
              </c:extLst>
            </c:dLbl>
            <c:dLbl>
              <c:idx val="2"/>
              <c:tx>
                <c:rich>
                  <a:bodyPr rot="0" spcFirstLastPara="1" vertOverflow="ellipsis" vert="horz" wrap="square" lIns="38100" tIns="19050" rIns="38100" bIns="19050" anchor="ctr" anchorCtr="0">
                    <a:spAutoFit/>
                  </a:bodyPr>
                  <a:lstStyle/>
                  <a:p>
                    <a:pPr algn="ctr" rtl="0">
                      <a:defRPr lang="en-US" sz="1197" b="1" i="0" u="none" strike="noStrike" kern="1200" spc="0" baseline="0">
                        <a:solidFill>
                          <a:schemeClr val="tx1"/>
                        </a:solidFill>
                        <a:latin typeface="+mn-lt"/>
                        <a:ea typeface="+mn-ea"/>
                        <a:cs typeface="+mn-cs"/>
                      </a:defRPr>
                    </a:pPr>
                    <a:fld id="{3B8050A1-5C01-40B1-AD32-94157533B748}" type="CATEGORYNAME">
                      <a:rPr lang="en-US" sz="1197" b="1" i="0" u="none" strike="noStrike" kern="1200" baseline="0">
                        <a:solidFill>
                          <a:schemeClr val="tx1"/>
                        </a:solidFill>
                        <a:latin typeface="+mn-lt"/>
                        <a:ea typeface="+mn-ea"/>
                        <a:cs typeface="+mn-cs"/>
                      </a:rPr>
                      <a:pPr algn="ctr" rtl="0">
                        <a:defRPr lang="en-US" sz="1197">
                          <a:solidFill>
                            <a:schemeClr val="tx1"/>
                          </a:solidFill>
                        </a:defRPr>
                      </a:pPr>
                      <a:t>[CATEGORY NAME]</a:t>
                    </a:fld>
                    <a:r>
                      <a:rPr lang="en-US" sz="1197" b="1" i="0" u="none" strike="noStrike" kern="1200" baseline="0">
                        <a:solidFill>
                          <a:schemeClr val="tx1"/>
                        </a:solidFill>
                        <a:latin typeface="+mn-lt"/>
                        <a:ea typeface="+mn-ea"/>
                        <a:cs typeface="+mn-cs"/>
                      </a:rPr>
                      <a:t>
</a:t>
                    </a:r>
                    <a:fld id="{158957B8-AB2F-46D1-B755-B960F9D98089}" type="PERCENTAGE">
                      <a:rPr lang="en-US" sz="1197" b="1" i="0" u="none" strike="noStrike" kern="1200" baseline="0">
                        <a:solidFill>
                          <a:schemeClr val="tx1"/>
                        </a:solidFill>
                        <a:latin typeface="+mn-lt"/>
                        <a:ea typeface="+mn-ea"/>
                        <a:cs typeface="+mn-cs"/>
                      </a:rPr>
                      <a:pPr algn="ctr" rtl="0">
                        <a:defRPr lang="en-US" sz="1197">
                          <a:solidFill>
                            <a:schemeClr val="tx1"/>
                          </a:solidFill>
                        </a:defRPr>
                      </a:pPr>
                      <a:t>[PERCENTAGE]</a:t>
                    </a:fld>
                    <a:endParaRPr lang="en-US" sz="1197" b="1" i="0" u="none" strike="noStrike" kern="1200" baseline="0">
                      <a:solidFill>
                        <a:schemeClr val="tx1"/>
                      </a:solidFill>
                      <a:latin typeface="+mn-lt"/>
                      <a:ea typeface="+mn-ea"/>
                      <a:cs typeface="+mn-cs"/>
                    </a:endParaRPr>
                  </a:p>
                </c:rich>
              </c:tx>
              <c:spPr>
                <a:noFill/>
                <a:ln>
                  <a:noFill/>
                </a:ln>
                <a:effectLst/>
              </c:spPr>
              <c:txPr>
                <a:bodyPr rot="0" spcFirstLastPara="1" vertOverflow="ellipsis" vert="horz" wrap="square" lIns="38100" tIns="19050" rIns="38100" bIns="19050" anchor="ctr" anchorCtr="0">
                  <a:spAutoFit/>
                </a:bodyPr>
                <a:lstStyle/>
                <a:p>
                  <a:pPr algn="ctr" rtl="0">
                    <a:defRPr lang="en-US" sz="1197"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E61-45DA-8BDA-A3BF741FE57C}"/>
                </c:ext>
              </c:extLst>
            </c:dLbl>
            <c:spPr>
              <a:noFill/>
              <a:ln>
                <a:noFill/>
              </a:ln>
              <a:effectLst/>
            </c:spPr>
            <c:txPr>
              <a:bodyPr rot="0" spcFirstLastPara="1" vertOverflow="ellipsis" vert="horz" wrap="square" lIns="38100" tIns="19050" rIns="38100" bIns="19050" anchor="ctr" anchorCtr="0">
                <a:spAutoFit/>
              </a:bodyPr>
              <a:lstStyle/>
              <a:p>
                <a:pPr algn="ctr" rtl="0">
                  <a:defRPr lang="en-US" sz="1197"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Sheet1!$C$266:$C$268</c:f>
              <c:strCache>
                <c:ptCount val="3"/>
                <c:pt idx="0">
                  <c:v>Yes</c:v>
                </c:pt>
                <c:pt idx="1">
                  <c:v>No</c:v>
                </c:pt>
                <c:pt idx="2">
                  <c:v>Not Sure</c:v>
                </c:pt>
              </c:strCache>
            </c:strRef>
          </c:cat>
          <c:val>
            <c:numRef>
              <c:f>Sheet1!$D$266:$D$268</c:f>
              <c:numCache>
                <c:formatCode>General</c:formatCode>
                <c:ptCount val="3"/>
                <c:pt idx="0">
                  <c:v>23.5</c:v>
                </c:pt>
                <c:pt idx="1">
                  <c:v>12.5</c:v>
                </c:pt>
                <c:pt idx="2">
                  <c:v>64</c:v>
                </c:pt>
              </c:numCache>
            </c:numRef>
          </c:val>
          <c:extLst>
            <c:ext xmlns:c16="http://schemas.microsoft.com/office/drawing/2014/chart" uri="{C3380CC4-5D6E-409C-BE32-E72D297353CC}">
              <c16:uniqueId val="{00000008-FE61-45DA-8BDA-A3BF741FE57C}"/>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ID"/>
              <a:t>RESPONDENTS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doughnutChart>
        <c:varyColors val="1"/>
        <c:ser>
          <c:idx val="0"/>
          <c:order val="0"/>
          <c:dPt>
            <c:idx val="0"/>
            <c:bubble3D val="0"/>
            <c:explosion val="19"/>
            <c:spPr>
              <a:solidFill>
                <a:srgbClr val="FF0000"/>
              </a:solidFill>
              <a:ln>
                <a:noFill/>
              </a:ln>
              <a:effectLst/>
            </c:spPr>
            <c:extLst>
              <c:ext xmlns:c16="http://schemas.microsoft.com/office/drawing/2014/chart" uri="{C3380CC4-5D6E-409C-BE32-E72D297353CC}">
                <c16:uniqueId val="{00000001-EBA0-4DD4-AB01-30BADBC97FE8}"/>
              </c:ext>
            </c:extLst>
          </c:dPt>
          <c:dPt>
            <c:idx val="1"/>
            <c:bubble3D val="0"/>
            <c:explosion val="11"/>
            <c:spPr>
              <a:solidFill>
                <a:srgbClr val="00B050"/>
              </a:solidFill>
              <a:ln>
                <a:noFill/>
              </a:ln>
              <a:effectLst/>
            </c:spPr>
            <c:extLst>
              <c:ext xmlns:c16="http://schemas.microsoft.com/office/drawing/2014/chart" uri="{C3380CC4-5D6E-409C-BE32-E72D297353CC}">
                <c16:uniqueId val="{00000003-EBA0-4DD4-AB01-30BADBC97FE8}"/>
              </c:ext>
            </c:extLst>
          </c:dPt>
          <c:dLbls>
            <c:dLbl>
              <c:idx val="0"/>
              <c:tx>
                <c:rich>
                  <a:bodyPr/>
                  <a:lstStyle/>
                  <a:p>
                    <a:fld id="{57089B17-9016-4A3E-A97F-13C46CE94F4C}" type="PERCENTAGE">
                      <a:rPr lang="en-US" sz="3200" b="1"/>
                      <a:pPr/>
                      <a:t>[PERCENTAGE]</a:t>
                    </a:fld>
                    <a:endParaRPr lang="en-ID"/>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BA0-4DD4-AB01-30BADBC97FE8}"/>
                </c:ext>
              </c:extLst>
            </c:dLbl>
            <c:dLbl>
              <c:idx val="1"/>
              <c:spPr>
                <a:noFill/>
                <a:ln>
                  <a:noFill/>
                </a:ln>
                <a:effectLst/>
              </c:spPr>
              <c:txPr>
                <a:bodyPr rot="0" spcFirstLastPara="1" vertOverflow="ellipsis" vert="horz" wrap="square" lIns="38100" tIns="19050" rIns="38100" bIns="19050" anchor="ctr" anchorCtr="1">
                  <a:spAutoFit/>
                </a:bodyPr>
                <a:lstStyle/>
                <a:p>
                  <a:pPr>
                    <a:defRPr lang="en-US" sz="3200" b="1" i="0" u="none" strike="noStrike" kern="1200" baseline="0">
                      <a:solidFill>
                        <a:srgbClr val="44546A"/>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3-EBA0-4DD4-AB01-30BADBC97FE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Sheet1!$C$5:$D$5</c:f>
              <c:strCache>
                <c:ptCount val="2"/>
                <c:pt idx="0">
                  <c:v>Male</c:v>
                </c:pt>
                <c:pt idx="1">
                  <c:v>Female</c:v>
                </c:pt>
              </c:strCache>
            </c:strRef>
          </c:cat>
          <c:val>
            <c:numRef>
              <c:f>Sheet1!$C$6:$D$6</c:f>
              <c:numCache>
                <c:formatCode>General</c:formatCode>
                <c:ptCount val="2"/>
                <c:pt idx="0">
                  <c:v>73</c:v>
                </c:pt>
                <c:pt idx="1">
                  <c:v>27</c:v>
                </c:pt>
              </c:numCache>
            </c:numRef>
          </c:val>
          <c:extLst>
            <c:ext xmlns:c16="http://schemas.microsoft.com/office/drawing/2014/chart" uri="{C3380CC4-5D6E-409C-BE32-E72D297353CC}">
              <c16:uniqueId val="{00000004-EBA0-4DD4-AB01-30BADBC97FE8}"/>
            </c:ext>
          </c:extLst>
        </c:ser>
        <c:dLbls>
          <c:showLegendKey val="0"/>
          <c:showVal val="0"/>
          <c:showCatName val="0"/>
          <c:showSerName val="0"/>
          <c:showPercent val="1"/>
          <c:showBubbleSize val="0"/>
          <c:showLeaderLines val="1"/>
        </c:dLbls>
        <c:firstSliceAng val="0"/>
        <c:holeSize val="75"/>
      </c:doughnutChart>
      <c:spPr>
        <a:noFill/>
        <a:ln>
          <a:noFill/>
        </a:ln>
        <a:effectLst/>
      </c:spPr>
    </c:plotArea>
    <c:legend>
      <c:legendPos val="b"/>
      <c:layout>
        <c:manualLayout>
          <c:xMode val="edge"/>
          <c:yMode val="edge"/>
          <c:x val="0.35164221049517413"/>
          <c:y val="0.87353226716105747"/>
          <c:w val="0.3135139949322574"/>
          <c:h val="0.107903715605102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ID"/>
              <a:t>AGE</a:t>
            </a:r>
            <a:r>
              <a:rPr lang="en-ID" baseline="0"/>
              <a:t> DISTRIBUTION</a:t>
            </a:r>
            <a:endParaRPr lang="en-ID"/>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18667338897239108"/>
          <c:y val="0.18724125791924653"/>
          <c:w val="0.60425533415841037"/>
          <c:h val="0.66776572794944355"/>
        </c:manualLayout>
      </c:layout>
      <c:doughnutChart>
        <c:varyColors val="1"/>
        <c:ser>
          <c:idx val="0"/>
          <c:order val="0"/>
          <c:tx>
            <c:strRef>
              <c:f>Sheet1!$D$27</c:f>
              <c:strCache>
                <c:ptCount val="1"/>
                <c:pt idx="0">
                  <c:v>People</c:v>
                </c:pt>
              </c:strCache>
            </c:strRef>
          </c:tx>
          <c:dPt>
            <c:idx val="0"/>
            <c:bubble3D val="0"/>
            <c:explosion val="7"/>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1-F895-46D3-8780-920CBCF9811E}"/>
              </c:ext>
            </c:extLst>
          </c:dPt>
          <c:dPt>
            <c:idx val="1"/>
            <c:bubble3D val="0"/>
            <c:explosion val="1"/>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3-F895-46D3-8780-920CBCF9811E}"/>
              </c:ext>
            </c:extLst>
          </c:dPt>
          <c:dPt>
            <c:idx val="2"/>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5-F895-46D3-8780-920CBCF9811E}"/>
              </c:ext>
            </c:extLst>
          </c:dPt>
          <c:dPt>
            <c:idx val="3"/>
            <c:bubble3D val="0"/>
            <c:explosion val="6"/>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7-F895-46D3-8780-920CBCF9811E}"/>
              </c:ext>
            </c:extLst>
          </c:dPt>
          <c:dLbls>
            <c:dLbl>
              <c:idx val="0"/>
              <c:layout>
                <c:manualLayout>
                  <c:x val="0.19393845116375288"/>
                  <c:y val="0"/>
                </c:manualLayout>
              </c:layout>
              <c:tx>
                <c:rich>
                  <a:bodyPr rot="0" spcFirstLastPara="1" vertOverflow="ellipsis" vert="horz" wrap="square" lIns="38100" tIns="19050" rIns="38100" bIns="19050" anchor="ctr" anchorCtr="0">
                    <a:spAutoFit/>
                  </a:bodyPr>
                  <a:lstStyle/>
                  <a:p>
                    <a:pPr algn="ctr">
                      <a:defRPr lang="en-US" sz="2400" b="1" i="0" u="none" strike="noStrike" kern="1200" baseline="0">
                        <a:solidFill>
                          <a:schemeClr val="tx2"/>
                        </a:solidFill>
                        <a:latin typeface="+mn-lt"/>
                        <a:ea typeface="+mn-ea"/>
                        <a:cs typeface="+mn-cs"/>
                      </a:defRPr>
                    </a:pPr>
                    <a:fld id="{D74079E5-F91A-4E4F-B7D9-6317AC40BB5E}" type="CATEGORYNAME">
                      <a:rPr lang="en-US" sz="1600"/>
                      <a:pPr algn="ctr">
                        <a:defRPr lang="en-US" sz="2400" b="1"/>
                      </a:pPr>
                      <a:t>[CATEGORY NAME]</a:t>
                    </a:fld>
                    <a:r>
                      <a:rPr lang="en-US" sz="1600" baseline="0"/>
                      <a:t>; </a:t>
                    </a:r>
                    <a:fld id="{7AD2CBB1-DFEB-418A-97AF-73DFE7D9DE0E}" type="PERCENTAGE">
                      <a:rPr lang="en-US" sz="1600" baseline="0"/>
                      <a:pPr algn="ctr">
                        <a:defRPr lang="en-US" sz="2400" b="1"/>
                      </a:pPr>
                      <a:t>[PERCENTAGE]</a:t>
                    </a:fld>
                    <a:endParaRPr lang="en-US" sz="1600" baseline="0"/>
                  </a:p>
                </c:rich>
              </c:tx>
              <c:spPr>
                <a:noFill/>
                <a:ln>
                  <a:noFill/>
                </a:ln>
                <a:effectLst/>
              </c:spPr>
              <c:txPr>
                <a:bodyPr rot="0" spcFirstLastPara="1" vertOverflow="ellipsis" vert="horz" wrap="square" lIns="38100" tIns="19050" rIns="38100" bIns="19050" anchor="ctr" anchorCtr="0">
                  <a:spAutoFit/>
                </a:bodyPr>
                <a:lstStyle/>
                <a:p>
                  <a:pPr algn="ctr">
                    <a:defRPr lang="en-US" sz="2400" b="1" i="0" u="none" strike="noStrike" kern="1200" baseline="0">
                      <a:solidFill>
                        <a:schemeClr val="tx2"/>
                      </a:solidFill>
                      <a:latin typeface="+mn-lt"/>
                      <a:ea typeface="+mn-ea"/>
                      <a:cs typeface="+mn-cs"/>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30339731300057499"/>
                      <c:h val="0.19055963690536371"/>
                    </c:manualLayout>
                  </c15:layout>
                  <c15:dlblFieldTable/>
                  <c15:showDataLabelsRange val="0"/>
                </c:ext>
                <c:ext xmlns:c16="http://schemas.microsoft.com/office/drawing/2014/chart" uri="{C3380CC4-5D6E-409C-BE32-E72D297353CC}">
                  <c16:uniqueId val="{00000001-F895-46D3-8780-920CBCF9811E}"/>
                </c:ext>
              </c:extLst>
            </c:dLbl>
            <c:dLbl>
              <c:idx val="1"/>
              <c:layout>
                <c:manualLayout>
                  <c:x val="0.12929230077583526"/>
                  <c:y val="-3.093990691192933E-2"/>
                </c:manualLayout>
              </c:layout>
              <c:tx>
                <c:rich>
                  <a:bodyPr rot="0" spcFirstLastPara="1" vertOverflow="ellipsis" vert="horz" wrap="square" lIns="38100" tIns="19050" rIns="38100" bIns="19050" anchor="ctr" anchorCtr="0">
                    <a:spAutoFit/>
                  </a:bodyPr>
                  <a:lstStyle/>
                  <a:p>
                    <a:pPr algn="ctr">
                      <a:defRPr lang="en-US" sz="2400" b="1" i="0" u="none" strike="noStrike" kern="1200" baseline="0">
                        <a:solidFill>
                          <a:schemeClr val="tx2"/>
                        </a:solidFill>
                        <a:latin typeface="+mn-lt"/>
                        <a:ea typeface="+mn-ea"/>
                        <a:cs typeface="+mn-cs"/>
                      </a:defRPr>
                    </a:pPr>
                    <a:fld id="{9A1586F3-A74F-41C2-891E-4CB549538A89}" type="CATEGORYNAME">
                      <a:rPr lang="en-US" sz="1600"/>
                      <a:pPr algn="ctr">
                        <a:defRPr lang="en-US" sz="2400" b="1"/>
                      </a:pPr>
                      <a:t>[CATEGORY NAME]</a:t>
                    </a:fld>
                    <a:r>
                      <a:rPr lang="en-US" sz="1600" baseline="0"/>
                      <a:t>; </a:t>
                    </a:r>
                    <a:fld id="{A2F1B348-B525-43C5-A3F8-6746800121AC}" type="PERCENTAGE">
                      <a:rPr lang="en-US" sz="1600" baseline="0"/>
                      <a:pPr algn="ctr">
                        <a:defRPr lang="en-US" sz="2400" b="1"/>
                      </a:pPr>
                      <a:t>[PERCENTAGE]</a:t>
                    </a:fld>
                    <a:endParaRPr lang="en-US" sz="1600" baseline="0"/>
                  </a:p>
                </c:rich>
              </c:tx>
              <c:spPr>
                <a:noFill/>
                <a:ln>
                  <a:noFill/>
                </a:ln>
                <a:effectLst/>
              </c:spPr>
              <c:txPr>
                <a:bodyPr rot="0" spcFirstLastPara="1" vertOverflow="ellipsis" vert="horz" wrap="square" lIns="38100" tIns="19050" rIns="38100" bIns="19050" anchor="ctr" anchorCtr="0">
                  <a:spAutoFit/>
                </a:bodyPr>
                <a:lstStyle/>
                <a:p>
                  <a:pPr algn="ctr">
                    <a:defRPr lang="en-US" sz="2400" b="1" i="0" u="none" strike="noStrike" kern="1200" baseline="0">
                      <a:solidFill>
                        <a:schemeClr val="tx2"/>
                      </a:solidFill>
                      <a:latin typeface="+mn-lt"/>
                      <a:ea typeface="+mn-ea"/>
                      <a:cs typeface="+mn-cs"/>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3460509448314843"/>
                      <c:h val="0.28119857286072231"/>
                    </c:manualLayout>
                  </c15:layout>
                  <c15:dlblFieldTable/>
                  <c15:showDataLabelsRange val="0"/>
                </c:ext>
                <c:ext xmlns:c16="http://schemas.microsoft.com/office/drawing/2014/chart" uri="{C3380CC4-5D6E-409C-BE32-E72D297353CC}">
                  <c16:uniqueId val="{00000003-F895-46D3-8780-920CBCF9811E}"/>
                </c:ext>
              </c:extLst>
            </c:dLbl>
            <c:dLbl>
              <c:idx val="2"/>
              <c:layout>
                <c:manualLayout>
                  <c:x val="-1.0343384062066819E-2"/>
                  <c:y val="-9.9007970102674606E-2"/>
                </c:manualLayout>
              </c:layout>
              <c:tx>
                <c:rich>
                  <a:bodyPr rot="0" spcFirstLastPara="1" vertOverflow="ellipsis" vert="horz" wrap="square" lIns="38100" tIns="19050" rIns="38100" bIns="19050" anchor="ctr" anchorCtr="0">
                    <a:spAutoFit/>
                  </a:bodyPr>
                  <a:lstStyle/>
                  <a:p>
                    <a:pPr algn="ctr">
                      <a:defRPr lang="en-US" sz="2400" b="1" i="0" u="none" strike="noStrike" kern="1200" baseline="0">
                        <a:solidFill>
                          <a:schemeClr val="tx2"/>
                        </a:solidFill>
                        <a:latin typeface="+mn-lt"/>
                        <a:ea typeface="+mn-ea"/>
                        <a:cs typeface="+mn-cs"/>
                      </a:defRPr>
                    </a:pPr>
                    <a:fld id="{942BA357-65C4-47A4-B978-A900799D2378}" type="CATEGORYNAME">
                      <a:rPr lang="en-US" sz="1400"/>
                      <a:pPr algn="ctr">
                        <a:defRPr lang="en-US" sz="2400" b="1"/>
                      </a:pPr>
                      <a:t>[CATEGORY NAME]</a:t>
                    </a:fld>
                    <a:r>
                      <a:rPr lang="en-US" sz="1400" baseline="0"/>
                      <a:t>; </a:t>
                    </a:r>
                    <a:fld id="{F5946FF5-F153-41F6-842F-062901E81DAB}" type="PERCENTAGE">
                      <a:rPr lang="en-US" sz="1400" baseline="0"/>
                      <a:pPr algn="ctr">
                        <a:defRPr lang="en-US" sz="2400" b="1"/>
                      </a:pPr>
                      <a:t>[PERCENTAGE]</a:t>
                    </a:fld>
                    <a:endParaRPr lang="en-US" sz="1400" baseline="0"/>
                  </a:p>
                </c:rich>
              </c:tx>
              <c:spPr>
                <a:noFill/>
                <a:ln>
                  <a:noFill/>
                </a:ln>
                <a:effectLst/>
              </c:spPr>
              <c:txPr>
                <a:bodyPr rot="0" spcFirstLastPara="1" vertOverflow="ellipsis" vert="horz" wrap="square" lIns="38100" tIns="19050" rIns="38100" bIns="19050" anchor="ctr" anchorCtr="0">
                  <a:spAutoFit/>
                </a:bodyPr>
                <a:lstStyle/>
                <a:p>
                  <a:pPr algn="ctr">
                    <a:defRPr lang="en-US" sz="2400" b="1" i="0" u="none" strike="noStrike" kern="1200" baseline="0">
                      <a:solidFill>
                        <a:schemeClr val="tx2"/>
                      </a:solidFill>
                      <a:latin typeface="+mn-lt"/>
                      <a:ea typeface="+mn-ea"/>
                      <a:cs typeface="+mn-cs"/>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36145980438883973"/>
                      <c:h val="0.28119857286072231"/>
                    </c:manualLayout>
                  </c15:layout>
                  <c15:dlblFieldTable/>
                  <c15:showDataLabelsRange val="0"/>
                </c:ext>
                <c:ext xmlns:c16="http://schemas.microsoft.com/office/drawing/2014/chart" uri="{C3380CC4-5D6E-409C-BE32-E72D297353CC}">
                  <c16:uniqueId val="{00000005-F895-46D3-8780-920CBCF9811E}"/>
                </c:ext>
              </c:extLst>
            </c:dLbl>
            <c:dLbl>
              <c:idx val="3"/>
              <c:layout>
                <c:manualLayout>
                  <c:x val="-3.4775353100327575E-2"/>
                  <c:y val="-0.25727376931163309"/>
                </c:manualLayout>
              </c:layout>
              <c:tx>
                <c:rich>
                  <a:bodyPr rot="0" spcFirstLastPara="1" vertOverflow="ellipsis" vert="horz" wrap="square" lIns="38100" tIns="19050" rIns="38100" bIns="19050" anchor="ctr" anchorCtr="1">
                    <a:spAutoFit/>
                  </a:bodyPr>
                  <a:lstStyle/>
                  <a:p>
                    <a:pPr>
                      <a:defRPr sz="2400" b="1" i="0" u="none" strike="noStrike" kern="1200" baseline="0">
                        <a:solidFill>
                          <a:schemeClr val="tx2"/>
                        </a:solidFill>
                        <a:latin typeface="+mn-lt"/>
                        <a:ea typeface="+mn-ea"/>
                        <a:cs typeface="+mn-cs"/>
                      </a:defRPr>
                    </a:pPr>
                    <a:fld id="{BFD9732F-57CE-49A9-BF23-61B589D346EF}" type="CATEGORYNAME">
                      <a:rPr lang="en-US" sz="1800"/>
                      <a:pPr>
                        <a:defRPr sz="2400" b="1"/>
                      </a:pPr>
                      <a:t>[CATEGORY NAME]</a:t>
                    </a:fld>
                    <a:r>
                      <a:rPr lang="en-US" sz="1800" baseline="0"/>
                      <a:t>; </a:t>
                    </a:r>
                    <a:fld id="{1A9DC8BE-74EE-44A2-B58E-231BF81A3D3F}" type="PERCENTAGE">
                      <a:rPr lang="en-US" sz="1800" baseline="0"/>
                      <a:pPr>
                        <a:defRPr sz="2400" b="1"/>
                      </a:pPr>
                      <a:t>[PERCENTAGE]</a:t>
                    </a:fld>
                    <a:endParaRPr lang="en-US" sz="1800" baseline="0"/>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2"/>
                      </a:solidFill>
                      <a:latin typeface="+mn-lt"/>
                      <a:ea typeface="+mn-ea"/>
                      <a:cs typeface="+mn-cs"/>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3352824933610985"/>
                      <c:h val="0.28119857286072231"/>
                    </c:manualLayout>
                  </c15:layout>
                  <c15:dlblFieldTable/>
                  <c15:showDataLabelsRange val="0"/>
                </c:ext>
                <c:ext xmlns:c16="http://schemas.microsoft.com/office/drawing/2014/chart" uri="{C3380CC4-5D6E-409C-BE32-E72D297353CC}">
                  <c16:uniqueId val="{00000007-F895-46D3-8780-920CBCF9811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0"/>
            <c:showCatName val="1"/>
            <c:showSerName val="0"/>
            <c:showPercent val="1"/>
            <c:showBubbleSize val="0"/>
            <c:separator>; </c:separator>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Sheet1!$C$28:$C$31</c:f>
              <c:strCache>
                <c:ptCount val="4"/>
                <c:pt idx="0">
                  <c:v>&lt; 25</c:v>
                </c:pt>
                <c:pt idx="1">
                  <c:v>25 - 40</c:v>
                </c:pt>
                <c:pt idx="2">
                  <c:v>41 - 55</c:v>
                </c:pt>
                <c:pt idx="3">
                  <c:v>&gt; 55 </c:v>
                </c:pt>
              </c:strCache>
            </c:strRef>
          </c:cat>
          <c:val>
            <c:numRef>
              <c:f>Sheet1!$D$28:$D$31</c:f>
              <c:numCache>
                <c:formatCode>General</c:formatCode>
                <c:ptCount val="4"/>
                <c:pt idx="0">
                  <c:v>22</c:v>
                </c:pt>
                <c:pt idx="1">
                  <c:v>34</c:v>
                </c:pt>
                <c:pt idx="2">
                  <c:v>4</c:v>
                </c:pt>
                <c:pt idx="3">
                  <c:v>54</c:v>
                </c:pt>
              </c:numCache>
            </c:numRef>
          </c:val>
          <c:extLst>
            <c:ext xmlns:c16="http://schemas.microsoft.com/office/drawing/2014/chart" uri="{C3380CC4-5D6E-409C-BE32-E72D297353CC}">
              <c16:uniqueId val="{00000008-F895-46D3-8780-920CBCF9811E}"/>
            </c:ext>
          </c:extLst>
        </c:ser>
        <c:dLbls>
          <c:showLegendKey val="0"/>
          <c:showVal val="0"/>
          <c:showCatName val="0"/>
          <c:showSerName val="0"/>
          <c:showPercent val="1"/>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ID"/>
              <a:t>RESPONDENTS'</a:t>
            </a:r>
            <a:r>
              <a:rPr lang="en-ID" baseline="0"/>
              <a:t> OCCUPATION</a:t>
            </a:r>
            <a:endParaRPr lang="en-ID"/>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doughnutChart>
        <c:varyColors val="1"/>
        <c:ser>
          <c:idx val="0"/>
          <c:order val="0"/>
          <c:tx>
            <c:strRef>
              <c:f>Sheet1!$D$50</c:f>
              <c:strCache>
                <c:ptCount val="1"/>
                <c:pt idx="0">
                  <c:v>People</c:v>
                </c:pt>
              </c:strCache>
            </c:strRef>
          </c:tx>
          <c:dPt>
            <c:idx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1-9A9C-411A-8D97-66F2A22EF026}"/>
              </c:ext>
            </c:extLst>
          </c:dPt>
          <c:dPt>
            <c:idx val="1"/>
            <c:bubble3D val="0"/>
            <c:explosion val="7"/>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3-9A9C-411A-8D97-66F2A22EF026}"/>
              </c:ext>
            </c:extLst>
          </c:dPt>
          <c:dPt>
            <c:idx val="2"/>
            <c:bubble3D val="0"/>
            <c:explosion val="7"/>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5-9A9C-411A-8D97-66F2A22EF026}"/>
              </c:ext>
            </c:extLst>
          </c:dPt>
          <c:dPt>
            <c:idx val="3"/>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7-9A9C-411A-8D97-66F2A22EF026}"/>
              </c:ext>
            </c:extLst>
          </c:dPt>
          <c:dPt>
            <c:idx val="4"/>
            <c:bubble3D val="0"/>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9-9A9C-411A-8D97-66F2A22EF026}"/>
              </c:ext>
            </c:extLst>
          </c:dPt>
          <c:dLbls>
            <c:dLbl>
              <c:idx val="1"/>
              <c:layout>
                <c:manualLayout>
                  <c:x val="4.9833887043189369E-2"/>
                  <c:y val="-0.04"/>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A9C-411A-8D97-66F2A22EF026}"/>
                </c:ext>
              </c:extLst>
            </c:dLbl>
            <c:dLbl>
              <c:idx val="2"/>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A9C-411A-8D97-66F2A22EF026}"/>
                </c:ext>
              </c:extLst>
            </c:dLbl>
            <c:dLbl>
              <c:idx val="3"/>
              <c:layout>
                <c:manualLayout>
                  <c:x val="-4.5234592822115574E-2"/>
                  <c:y val="-3.41842445135144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A9C-411A-8D97-66F2A22EF02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Sheet1!$C$51:$C$55</c:f>
              <c:strCache>
                <c:ptCount val="5"/>
                <c:pt idx="0">
                  <c:v>Farmer</c:v>
                </c:pt>
                <c:pt idx="1">
                  <c:v>Government Employees</c:v>
                </c:pt>
                <c:pt idx="2">
                  <c:v>Self-employed</c:v>
                </c:pt>
                <c:pt idx="3">
                  <c:v>Entrepreneur</c:v>
                </c:pt>
                <c:pt idx="4">
                  <c:v>Employee</c:v>
                </c:pt>
              </c:strCache>
            </c:strRef>
          </c:cat>
          <c:val>
            <c:numRef>
              <c:f>Sheet1!$D$51:$D$55</c:f>
              <c:numCache>
                <c:formatCode>General</c:formatCode>
                <c:ptCount val="5"/>
                <c:pt idx="0">
                  <c:v>5</c:v>
                </c:pt>
                <c:pt idx="1">
                  <c:v>28</c:v>
                </c:pt>
                <c:pt idx="2">
                  <c:v>50</c:v>
                </c:pt>
                <c:pt idx="3">
                  <c:v>3</c:v>
                </c:pt>
                <c:pt idx="4">
                  <c:v>14</c:v>
                </c:pt>
              </c:numCache>
            </c:numRef>
          </c:val>
          <c:extLst>
            <c:ext xmlns:c16="http://schemas.microsoft.com/office/drawing/2014/chart" uri="{C3380CC4-5D6E-409C-BE32-E72D297353CC}">
              <c16:uniqueId val="{0000000A-9A9C-411A-8D97-66F2A22EF026}"/>
            </c:ext>
          </c:extLst>
        </c:ser>
        <c:dLbls>
          <c:showLegendKey val="0"/>
          <c:showVal val="0"/>
          <c:showCatName val="0"/>
          <c:showSerName val="0"/>
          <c:showPercent val="1"/>
          <c:showBubbleSize val="0"/>
          <c:showLeaderLines val="1"/>
        </c:dLbls>
        <c:firstSliceAng val="0"/>
        <c:holeSize val="75"/>
      </c:doughnutChart>
      <c:spPr>
        <a:noFill/>
        <a:ln>
          <a:noFill/>
        </a:ln>
        <a:effectLst/>
      </c:spPr>
    </c:plotArea>
    <c:legend>
      <c:legendPos val="b"/>
      <c:layout>
        <c:manualLayout>
          <c:xMode val="edge"/>
          <c:yMode val="edge"/>
          <c:x val="5.0000061762783973E-2"/>
          <c:y val="0.8791062358020485"/>
          <c:w val="0.89999987647443203"/>
          <c:h val="9.9480921213102189E-2"/>
        </c:manualLayout>
      </c:layout>
      <c:overlay val="0"/>
      <c:spPr>
        <a:noFill/>
        <a:ln>
          <a:noFill/>
        </a:ln>
        <a:effectLst>
          <a:glow rad="444500">
            <a:schemeClr val="accent1">
              <a:alpha val="40000"/>
            </a:schemeClr>
          </a:glow>
          <a:softEdge rad="0"/>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ID" sz="1200"/>
              <a:t>proportion of respondents</a:t>
            </a:r>
            <a:r>
              <a:rPr lang="en-ID" sz="1200" baseline="0"/>
              <a:t> ever used a biodigester or similar technology</a:t>
            </a:r>
            <a:endParaRPr lang="en-ID" sz="1200"/>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explosion val="25"/>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226E-4794-A0E5-3E35561F6DCE}"/>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226E-4794-A0E5-3E35561F6DCE}"/>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26E-4794-A0E5-3E35561F6DCE}"/>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26E-4794-A0E5-3E35561F6DCE}"/>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Sheet1!$C$61:$C$62</c:f>
              <c:strCache>
                <c:ptCount val="2"/>
                <c:pt idx="0">
                  <c:v>Yes</c:v>
                </c:pt>
                <c:pt idx="1">
                  <c:v>No</c:v>
                </c:pt>
              </c:strCache>
            </c:strRef>
          </c:cat>
          <c:val>
            <c:numRef>
              <c:f>Sheet1!$D$61:$D$62</c:f>
              <c:numCache>
                <c:formatCode>General</c:formatCode>
                <c:ptCount val="2"/>
                <c:pt idx="0">
                  <c:v>5</c:v>
                </c:pt>
                <c:pt idx="1">
                  <c:v>95</c:v>
                </c:pt>
              </c:numCache>
            </c:numRef>
          </c:val>
          <c:extLst>
            <c:ext xmlns:c16="http://schemas.microsoft.com/office/drawing/2014/chart" uri="{C3380CC4-5D6E-409C-BE32-E72D297353CC}">
              <c16:uniqueId val="{00000004-226E-4794-A0E5-3E35561F6DCE}"/>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ID"/>
              <a:t>how often they</a:t>
            </a:r>
            <a:r>
              <a:rPr lang="en-ID" baseline="0"/>
              <a:t> use the biodigester</a:t>
            </a:r>
            <a:endParaRPr lang="en-ID"/>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explosion val="14"/>
            <c:spPr>
              <a:solidFill>
                <a:srgbClr val="00B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6CA8-46E0-8C3E-6F7C62D8F1E6}"/>
              </c:ext>
            </c:extLst>
          </c:dPt>
          <c:dPt>
            <c:idx val="1"/>
            <c:bubble3D val="0"/>
            <c:explosion val="15"/>
            <c:spPr>
              <a:solidFill>
                <a:srgbClr val="FFFF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6CA8-46E0-8C3E-6F7C62D8F1E6}"/>
              </c:ext>
            </c:extLst>
          </c:dPt>
          <c:dPt>
            <c:idx val="2"/>
            <c:bubble3D val="0"/>
            <c:spPr>
              <a:solidFill>
                <a:srgbClr val="C00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6CA8-46E0-8C3E-6F7C62D8F1E6}"/>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6CA8-46E0-8C3E-6F7C62D8F1E6}"/>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6CA8-46E0-8C3E-6F7C62D8F1E6}"/>
                </c:ext>
              </c:extLst>
            </c:dLbl>
            <c:dLbl>
              <c:idx val="1"/>
              <c:layout>
                <c:manualLayout>
                  <c:x val="-0.23888888888888898"/>
                  <c:y val="-1.8518518518518517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0C5F3DFC-DAD6-4FD4-8192-01B60E9F5702}" type="CATEGORYNAME">
                      <a:rPr lang="en-US" sz="1200">
                        <a:solidFill>
                          <a:schemeClr val="tx1"/>
                        </a:solidFill>
                      </a:rPr>
                      <a:pPr>
                        <a:defRPr>
                          <a:solidFill>
                            <a:schemeClr val="accent1"/>
                          </a:solidFill>
                        </a:defRPr>
                      </a:pPr>
                      <a:t>[CATEGORY NAME]</a:t>
                    </a:fld>
                    <a:r>
                      <a:rPr lang="en-US" sz="1200" baseline="0" dirty="0">
                        <a:solidFill>
                          <a:schemeClr val="tx1"/>
                        </a:solidFill>
                      </a:rPr>
                      <a:t>
</a:t>
                    </a:r>
                    <a:fld id="{33935E1C-D73D-4B51-A8DA-620E910B1B05}" type="PERCENTAGE">
                      <a:rPr lang="en-US" sz="1200" baseline="0">
                        <a:solidFill>
                          <a:schemeClr val="tx1"/>
                        </a:solidFill>
                      </a:rPr>
                      <a:pPr>
                        <a:defRPr>
                          <a:solidFill>
                            <a:schemeClr val="accent1"/>
                          </a:solidFill>
                        </a:defRPr>
                      </a:pPr>
                      <a:t>[PERCENTAGE]</a:t>
                    </a:fld>
                    <a:endParaRPr lang="en-US" sz="12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9789523184601927"/>
                      <c:h val="0.18340296004666085"/>
                    </c:manualLayout>
                  </c15:layout>
                  <c15:dlblFieldTable/>
                  <c15:showDataLabelsRange val="0"/>
                </c:ext>
                <c:ext xmlns:c16="http://schemas.microsoft.com/office/drawing/2014/chart" uri="{C3380CC4-5D6E-409C-BE32-E72D297353CC}">
                  <c16:uniqueId val="{00000003-6CA8-46E0-8C3E-6F7C62D8F1E6}"/>
                </c:ext>
              </c:extLst>
            </c:dLbl>
            <c:dLbl>
              <c:idx val="2"/>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A84F1F08-F412-41A5-8358-530AFD02DD08}" type="CATEGORYNAME">
                      <a:rPr lang="en-US">
                        <a:solidFill>
                          <a:schemeClr val="tx1"/>
                        </a:solidFill>
                      </a:rPr>
                      <a:pPr>
                        <a:defRPr>
                          <a:solidFill>
                            <a:schemeClr val="accent1"/>
                          </a:solidFill>
                        </a:defRPr>
                      </a:pPr>
                      <a:t>[CATEGORY NAME]</a:t>
                    </a:fld>
                    <a:r>
                      <a:rPr lang="en-US" baseline="0" dirty="0">
                        <a:solidFill>
                          <a:schemeClr val="tx1"/>
                        </a:solidFill>
                      </a:rPr>
                      <a:t>
</a:t>
                    </a:r>
                    <a:fld id="{9F12617D-FC8E-4FE2-83C4-924A12B836F1}" type="PERCENTAGE">
                      <a:rPr lang="en-US" baseline="0">
                        <a:solidFill>
                          <a:schemeClr val="tx1"/>
                        </a:solidFill>
                      </a:rPr>
                      <a:pPr>
                        <a:defRPr>
                          <a:solidFill>
                            <a:schemeClr val="accent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CA8-46E0-8C3E-6F7C62D8F1E6}"/>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6CA8-46E0-8C3E-6F7C62D8F1E6}"/>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Sheet1!$C$75:$C$78</c:f>
              <c:strCache>
                <c:ptCount val="4"/>
                <c:pt idx="0">
                  <c:v>Everyday</c:v>
                </c:pt>
                <c:pt idx="1">
                  <c:v>Several days a week</c:v>
                </c:pt>
                <c:pt idx="2">
                  <c:v>Rarely</c:v>
                </c:pt>
                <c:pt idx="3">
                  <c:v>Never</c:v>
                </c:pt>
              </c:strCache>
            </c:strRef>
          </c:cat>
          <c:val>
            <c:numRef>
              <c:f>Sheet1!$D$75:$D$78</c:f>
              <c:numCache>
                <c:formatCode>General</c:formatCode>
                <c:ptCount val="4"/>
                <c:pt idx="0">
                  <c:v>19</c:v>
                </c:pt>
                <c:pt idx="1">
                  <c:v>52</c:v>
                </c:pt>
                <c:pt idx="2">
                  <c:v>25</c:v>
                </c:pt>
                <c:pt idx="3">
                  <c:v>4</c:v>
                </c:pt>
              </c:numCache>
            </c:numRef>
          </c:val>
          <c:extLst>
            <c:ext xmlns:c16="http://schemas.microsoft.com/office/drawing/2014/chart" uri="{C3380CC4-5D6E-409C-BE32-E72D297353CC}">
              <c16:uniqueId val="{00000008-6CA8-46E0-8C3E-6F7C62D8F1E6}"/>
            </c:ext>
          </c:extLst>
        </c:ser>
        <c:dLbls>
          <c:dLblPos val="outEnd"/>
          <c:showLegendKey val="0"/>
          <c:showVal val="0"/>
          <c:showCatName val="1"/>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ID"/>
              <a:t>the type</a:t>
            </a:r>
            <a:r>
              <a:rPr lang="en-ID" baseline="0"/>
              <a:t> of organic waste materials for biodigester</a:t>
            </a:r>
            <a:endParaRPr lang="en-ID"/>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B8D8-4902-912E-715B6641BA0B}"/>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B8D8-4902-912E-715B6641BA0B}"/>
              </c:ext>
            </c:extLst>
          </c:dPt>
          <c:dPt>
            <c:idx val="2"/>
            <c:bubble3D val="0"/>
            <c:explosion val="16"/>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B8D8-4902-912E-715B6641BA0B}"/>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B8D8-4902-912E-715B6641BA0B}"/>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B8D8-4902-912E-715B6641BA0B}"/>
                </c:ext>
              </c:extLst>
            </c:dLbl>
            <c:dLbl>
              <c:idx val="1"/>
              <c:layout>
                <c:manualLayout>
                  <c:x val="5.3807232412290504E-2"/>
                  <c:y val="1.613201321808894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8D8-4902-912E-715B6641BA0B}"/>
                </c:ext>
              </c:extLst>
            </c:dLbl>
            <c:dLbl>
              <c:idx val="2"/>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79A458A8-CD3A-48C5-9F36-1418B3B1A8E1}" type="CATEGORYNAME">
                      <a:rPr lang="en-US">
                        <a:solidFill>
                          <a:schemeClr val="tx1"/>
                        </a:solidFill>
                      </a:rPr>
                      <a:pPr>
                        <a:defRPr>
                          <a:solidFill>
                            <a:schemeClr val="accent1"/>
                          </a:solidFill>
                        </a:defRPr>
                      </a:pPr>
                      <a:t>[CATEGORY NAME]</a:t>
                    </a:fld>
                    <a:r>
                      <a:rPr lang="en-US" baseline="0" dirty="0">
                        <a:solidFill>
                          <a:schemeClr val="tx1"/>
                        </a:solidFill>
                      </a:rPr>
                      <a:t>
</a:t>
                    </a:r>
                    <a:fld id="{DA82626C-1CDF-4939-B6CD-15BD8E92F814}" type="PERCENTAGE">
                      <a:rPr lang="en-US" baseline="0">
                        <a:solidFill>
                          <a:schemeClr val="tx1"/>
                        </a:solidFill>
                      </a:rPr>
                      <a:pPr>
                        <a:defRPr>
                          <a:solidFill>
                            <a:schemeClr val="accent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8D8-4902-912E-715B6641BA0B}"/>
                </c:ext>
              </c:extLst>
            </c:dLbl>
            <c:dLbl>
              <c:idx val="3"/>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39ACB01C-CF4A-484B-B6E7-D1EDECBC5FC5}" type="CATEGORYNAME">
                      <a:rPr lang="en-US">
                        <a:solidFill>
                          <a:schemeClr val="tx1"/>
                        </a:solidFill>
                      </a:rPr>
                      <a:pPr>
                        <a:defRPr>
                          <a:solidFill>
                            <a:schemeClr val="accent1"/>
                          </a:solidFill>
                        </a:defRPr>
                      </a:pPr>
                      <a:t>[CATEGORY NAME]</a:t>
                    </a:fld>
                    <a:r>
                      <a:rPr lang="en-US" baseline="0" dirty="0">
                        <a:solidFill>
                          <a:schemeClr val="tx1"/>
                        </a:solidFill>
                      </a:rPr>
                      <a:t>
</a:t>
                    </a:r>
                    <a:fld id="{F7056356-D553-4706-BD1D-F2CC94830E48}" type="PERCENTAGE">
                      <a:rPr lang="en-US" baseline="0">
                        <a:solidFill>
                          <a:schemeClr val="tx1"/>
                        </a:solidFill>
                      </a:rPr>
                      <a:pPr>
                        <a:defRPr>
                          <a:solidFill>
                            <a:schemeClr val="accent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8D8-4902-912E-715B6641BA0B}"/>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Sheet1!$C$90:$C$93</c:f>
              <c:strCache>
                <c:ptCount val="4"/>
                <c:pt idx="0">
                  <c:v>Animal Waste</c:v>
                </c:pt>
                <c:pt idx="1">
                  <c:v>Agricultural waste</c:v>
                </c:pt>
                <c:pt idx="2">
                  <c:v>Household waste</c:v>
                </c:pt>
                <c:pt idx="3">
                  <c:v>Other</c:v>
                </c:pt>
              </c:strCache>
            </c:strRef>
          </c:cat>
          <c:val>
            <c:numRef>
              <c:f>Sheet1!$D$90:$D$93</c:f>
              <c:numCache>
                <c:formatCode>General</c:formatCode>
                <c:ptCount val="4"/>
                <c:pt idx="0">
                  <c:v>6</c:v>
                </c:pt>
                <c:pt idx="1">
                  <c:v>10</c:v>
                </c:pt>
                <c:pt idx="2">
                  <c:v>84</c:v>
                </c:pt>
                <c:pt idx="3">
                  <c:v>0</c:v>
                </c:pt>
              </c:numCache>
            </c:numRef>
          </c:val>
          <c:extLst>
            <c:ext xmlns:c16="http://schemas.microsoft.com/office/drawing/2014/chart" uri="{C3380CC4-5D6E-409C-BE32-E72D297353CC}">
              <c16:uniqueId val="{00000008-B8D8-4902-912E-715B6641BA0B}"/>
            </c:ext>
          </c:extLst>
        </c:ser>
        <c:dLbls>
          <c:dLblPos val="outEnd"/>
          <c:showLegendKey val="0"/>
          <c:showVal val="0"/>
          <c:showCatName val="1"/>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ID" sz="1800" b="1" i="0" u="none" strike="noStrike" kern="1200" cap="all" baseline="0">
                <a:solidFill>
                  <a:srgbClr val="2F5597"/>
                </a:solidFill>
                <a:latin typeface="+mn-lt"/>
                <a:ea typeface="+mn-ea"/>
                <a:cs typeface="+mn-cs"/>
              </a:defRPr>
            </a:pPr>
            <a:r>
              <a:rPr lang="en-ID" sz="1800" b="1" i="0" u="none" strike="noStrike" kern="1200" cap="all" baseline="0">
                <a:solidFill>
                  <a:srgbClr val="2F5597"/>
                </a:solidFill>
                <a:latin typeface="+mn-lt"/>
                <a:ea typeface="+mn-ea"/>
                <a:cs typeface="+mn-cs"/>
              </a:rPr>
              <a:t>IS Biogas production  for daily household use ENOUGH?</a:t>
            </a:r>
          </a:p>
        </c:rich>
      </c:tx>
      <c:overlay val="0"/>
      <c:spPr>
        <a:noFill/>
        <a:ln>
          <a:noFill/>
        </a:ln>
        <a:effectLst/>
      </c:spPr>
      <c:txPr>
        <a:bodyPr rot="0" spcFirstLastPara="1" vertOverflow="ellipsis" vert="horz" wrap="square" anchor="ctr" anchorCtr="1"/>
        <a:lstStyle/>
        <a:p>
          <a:pPr algn="ctr" rtl="0">
            <a:defRPr lang="en-ID" sz="1800" b="1" i="0" u="none" strike="noStrike" kern="1200" cap="all" baseline="0">
              <a:solidFill>
                <a:srgbClr val="2F5597"/>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spPr>
            <a:solidFill>
              <a:srgbClr val="C00000"/>
            </a:solidFill>
          </c:spPr>
          <c:dPt>
            <c:idx val="0"/>
            <c:bubble3D val="0"/>
            <c:spPr>
              <a:solidFill>
                <a:srgbClr val="00B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4D78-406D-B9DC-4DB5083F432E}"/>
              </c:ext>
            </c:extLst>
          </c:dPt>
          <c:dPt>
            <c:idx val="1"/>
            <c:bubble3D val="0"/>
            <c:explosion val="12"/>
            <c:spPr>
              <a:solidFill>
                <a:srgbClr val="C00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4D78-406D-B9DC-4DB5083F432E}"/>
              </c:ext>
            </c:extLst>
          </c:dPt>
          <c:dPt>
            <c:idx val="2"/>
            <c:bubble3D val="0"/>
            <c:spPr>
              <a:solidFill>
                <a:srgbClr val="C00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4D78-406D-B9DC-4DB5083F432E}"/>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4D78-406D-B9DC-4DB5083F432E}"/>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4D78-406D-B9DC-4DB5083F432E}"/>
                </c:ext>
              </c:extLst>
            </c:dLbl>
            <c:dLbl>
              <c:idx val="2"/>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B3A35413-5D23-496E-BE15-8FBF02B1E456}" type="CATEGORYNAME">
                      <a:rPr lang="en-US">
                        <a:solidFill>
                          <a:sysClr val="windowText" lastClr="000000"/>
                        </a:solidFill>
                      </a:rPr>
                      <a:pPr>
                        <a:defRPr>
                          <a:solidFill>
                            <a:schemeClr val="accent1"/>
                          </a:solidFill>
                        </a:defRPr>
                      </a:pPr>
                      <a:t>[CATEGORY NAME]</a:t>
                    </a:fld>
                    <a:r>
                      <a:rPr lang="en-US" baseline="0">
                        <a:solidFill>
                          <a:sysClr val="windowText" lastClr="000000"/>
                        </a:solidFill>
                      </a:rPr>
                      <a:t>
</a:t>
                    </a:r>
                    <a:fld id="{3BEA351D-3FA0-4FF8-A146-5F6026FFF2CE}" type="PERCENTAGE">
                      <a:rPr lang="en-US" baseline="0">
                        <a:solidFill>
                          <a:sysClr val="windowText" lastClr="000000"/>
                        </a:solidFill>
                      </a:rPr>
                      <a:pPr>
                        <a:defRPr>
                          <a:solidFill>
                            <a:schemeClr val="accent1"/>
                          </a:solidFill>
                        </a:defRPr>
                      </a:pPr>
                      <a:t>[PERCENTAGE]</a:t>
                    </a:fld>
                    <a:endParaRPr lang="en-US" baseline="0">
                      <a:solidFill>
                        <a:sysClr val="windowText" lastClr="00000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D78-406D-B9DC-4DB5083F432E}"/>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Sheet1!$C$105:$C$107</c:f>
              <c:strCache>
                <c:ptCount val="3"/>
                <c:pt idx="0">
                  <c:v>Enough</c:v>
                </c:pt>
                <c:pt idx="1">
                  <c:v>Not Enough</c:v>
                </c:pt>
                <c:pt idx="2">
                  <c:v>Do not know</c:v>
                </c:pt>
              </c:strCache>
            </c:strRef>
          </c:cat>
          <c:val>
            <c:numRef>
              <c:f>Sheet1!$D$105:$D$107</c:f>
              <c:numCache>
                <c:formatCode>General</c:formatCode>
                <c:ptCount val="3"/>
                <c:pt idx="0">
                  <c:v>24</c:v>
                </c:pt>
                <c:pt idx="1">
                  <c:v>74</c:v>
                </c:pt>
                <c:pt idx="2">
                  <c:v>2</c:v>
                </c:pt>
              </c:numCache>
            </c:numRef>
          </c:val>
          <c:extLst>
            <c:ext xmlns:c16="http://schemas.microsoft.com/office/drawing/2014/chart" uri="{C3380CC4-5D6E-409C-BE32-E72D297353CC}">
              <c16:uniqueId val="{00000006-4D78-406D-B9DC-4DB5083F432E}"/>
            </c:ext>
          </c:extLst>
        </c:ser>
        <c:dLbls>
          <c:dLblPos val="outEnd"/>
          <c:showLegendKey val="0"/>
          <c:showVal val="0"/>
          <c:showCatName val="1"/>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ID" sz="1800" dirty="0">
                <a:solidFill>
                  <a:srgbClr val="2F5597"/>
                </a:solidFill>
              </a:rPr>
              <a:t>main benefits OF biodigester</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explosion val="7"/>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16A2-4FDD-B431-15352AB75F96}"/>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16A2-4FDD-B431-15352AB75F96}"/>
              </c:ext>
            </c:extLst>
          </c:dPt>
          <c:dPt>
            <c:idx val="2"/>
            <c:bubble3D val="0"/>
            <c:explosion val="8"/>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16A2-4FDD-B431-15352AB75F96}"/>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16A2-4FDD-B431-15352AB75F96}"/>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16A2-4FDD-B431-15352AB75F96}"/>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layout>
                    <c:manualLayout>
                      <c:w val="0.3038700543935352"/>
                      <c:h val="0.16506266404199474"/>
                    </c:manualLayout>
                  </c15:layout>
                </c:ext>
                <c:ext xmlns:c16="http://schemas.microsoft.com/office/drawing/2014/chart" uri="{C3380CC4-5D6E-409C-BE32-E72D297353CC}">
                  <c16:uniqueId val="{00000003-16A2-4FDD-B431-15352AB75F96}"/>
                </c:ext>
              </c:extLst>
            </c:dLbl>
            <c:dLbl>
              <c:idx val="2"/>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E3052E47-D90B-4587-BECB-AA0746AB02C0}" type="CATEGORYNAME">
                      <a:rPr lang="en-US">
                        <a:solidFill>
                          <a:schemeClr val="tx1"/>
                        </a:solidFill>
                      </a:rPr>
                      <a:pPr>
                        <a:defRPr>
                          <a:solidFill>
                            <a:schemeClr val="accent1"/>
                          </a:solidFill>
                        </a:defRPr>
                      </a:pPr>
                      <a:t>[CATEGORY NAME]</a:t>
                    </a:fld>
                    <a:r>
                      <a:rPr lang="en-US" baseline="0" dirty="0">
                        <a:solidFill>
                          <a:schemeClr val="tx1"/>
                        </a:solidFill>
                      </a:rPr>
                      <a:t>
</a:t>
                    </a:r>
                    <a:fld id="{1580F117-8111-4B59-9C72-E4CFC76C97EE}" type="PERCENTAGE">
                      <a:rPr lang="en-US" baseline="0">
                        <a:solidFill>
                          <a:schemeClr val="tx1"/>
                        </a:solidFill>
                      </a:rPr>
                      <a:pPr>
                        <a:defRPr>
                          <a:solidFill>
                            <a:schemeClr val="accent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6A2-4FDD-B431-15352AB75F96}"/>
                </c:ext>
              </c:extLst>
            </c:dLbl>
            <c:dLbl>
              <c:idx val="3"/>
              <c:layout>
                <c:manualLayout>
                  <c:x val="8.6880327772405966E-2"/>
                  <c:y val="4.1666830708661409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34CFB003-ACF5-4FE1-9EDE-1C8DB593DDDC}" type="CATEGORYNAME">
                      <a:rPr lang="en-US">
                        <a:solidFill>
                          <a:schemeClr val="tx1"/>
                        </a:solidFill>
                      </a:rPr>
                      <a:pPr>
                        <a:defRPr>
                          <a:solidFill>
                            <a:schemeClr val="accent1"/>
                          </a:solidFill>
                        </a:defRPr>
                      </a:pPr>
                      <a:t>[CATEGORY NAME]</a:t>
                    </a:fld>
                    <a:r>
                      <a:rPr lang="en-US" baseline="0" dirty="0">
                        <a:solidFill>
                          <a:schemeClr val="tx1"/>
                        </a:solidFill>
                      </a:rPr>
                      <a:t>
</a:t>
                    </a:r>
                    <a:fld id="{CAFE7C0C-41A1-4146-A0A5-AB54977B4787}" type="PERCENTAGE">
                      <a:rPr lang="en-US" baseline="0">
                        <a:solidFill>
                          <a:schemeClr val="tx1"/>
                        </a:solidFill>
                      </a:rPr>
                      <a:pPr>
                        <a:defRPr>
                          <a:solidFill>
                            <a:schemeClr val="accent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41808064644436638"/>
                      <c:h val="0.16506266404199474"/>
                    </c:manualLayout>
                  </c15:layout>
                  <c15:dlblFieldTable/>
                  <c15:showDataLabelsRange val="0"/>
                </c:ext>
                <c:ext xmlns:c16="http://schemas.microsoft.com/office/drawing/2014/chart" uri="{C3380CC4-5D6E-409C-BE32-E72D297353CC}">
                  <c16:uniqueId val="{00000007-16A2-4FDD-B431-15352AB75F96}"/>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Sheet1!$C$120:$C$123</c:f>
              <c:strCache>
                <c:ptCount val="4"/>
                <c:pt idx="0">
                  <c:v>To reduce the usage of fuel/ LPG</c:v>
                </c:pt>
                <c:pt idx="1">
                  <c:v>To obtain organic fertilizer</c:v>
                </c:pt>
                <c:pt idx="2">
                  <c:v>To reduce waste generation</c:v>
                </c:pt>
                <c:pt idx="3">
                  <c:v>To reduce GHGs emission</c:v>
                </c:pt>
              </c:strCache>
            </c:strRef>
          </c:cat>
          <c:val>
            <c:numRef>
              <c:f>Sheet1!$D$120:$D$123</c:f>
              <c:numCache>
                <c:formatCode>General</c:formatCode>
                <c:ptCount val="4"/>
                <c:pt idx="0">
                  <c:v>38</c:v>
                </c:pt>
                <c:pt idx="1">
                  <c:v>21</c:v>
                </c:pt>
                <c:pt idx="2">
                  <c:v>37</c:v>
                </c:pt>
                <c:pt idx="3">
                  <c:v>4</c:v>
                </c:pt>
              </c:numCache>
            </c:numRef>
          </c:val>
          <c:extLst>
            <c:ext xmlns:c16="http://schemas.microsoft.com/office/drawing/2014/chart" uri="{C3380CC4-5D6E-409C-BE32-E72D297353CC}">
              <c16:uniqueId val="{00000008-16A2-4FDD-B431-15352AB75F96}"/>
            </c:ext>
          </c:extLst>
        </c:ser>
        <c:dLbls>
          <c:dLblPos val="outEnd"/>
          <c:showLegendKey val="0"/>
          <c:showVal val="0"/>
          <c:showCatName val="1"/>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EB86F4-B914-A342-9658-62DC27BADE28}" type="datetimeFigureOut">
              <a:rPr lang="en-US" smtClean="0"/>
              <a:t>2/6/2025</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998045-87C6-804A-AAD3-766F8E303779}" type="slidenum">
              <a:rPr lang="en-US" smtClean="0"/>
              <a:t>‹#›</a:t>
            </a:fld>
            <a:endParaRPr lang="en-US"/>
          </a:p>
        </p:txBody>
      </p:sp>
    </p:spTree>
    <p:extLst>
      <p:ext uri="{BB962C8B-B14F-4D97-AF65-F5344CB8AC3E}">
        <p14:creationId xmlns:p14="http://schemas.microsoft.com/office/powerpoint/2010/main" val="1119435985"/>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998045-87C6-804A-AAD3-766F8E303779}" type="slidenum">
              <a:rPr lang="en-US" smtClean="0"/>
              <a:t>1</a:t>
            </a:fld>
            <a:endParaRPr lang="en-US"/>
          </a:p>
        </p:txBody>
      </p:sp>
    </p:spTree>
    <p:extLst>
      <p:ext uri="{BB962C8B-B14F-4D97-AF65-F5344CB8AC3E}">
        <p14:creationId xmlns:p14="http://schemas.microsoft.com/office/powerpoint/2010/main" val="1515186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Manado is not an </a:t>
            </a:r>
            <a:r>
              <a:rPr lang="en-US" sz="2800" dirty="0" err="1"/>
              <a:t>agropolitan</a:t>
            </a:r>
            <a:r>
              <a:rPr lang="en-US" sz="2800" dirty="0"/>
              <a:t>, however FAO has warned of a potential global food crisis. The world's food supply chain is also under threat amid the imposition of regional quarantines, social restrictions and travel bans. The policies of each country in preventing the spread of Covid-19 also have implications for their food policies and production capabilities. This reality shows that food security is as important as public health. If doctors and medical personnel are soldiers in an effort to fight the spread of Covid-19, so are farmers, extension workers, and other agricultural people. Manado City Strategy: Utilizing idle land, Opening new jobs in the urban agricultural sector, with a choice of vegetable crops that can already see results within 3 months (moving the community's economy, shortening the food supply chain). We do urban farming by utilizing organic waste from the kitchen to make Liquid Organic Fertilizer (fermented mixed vegetables and fish cleaning residues as raw materials), as well as leftover biogas equipment which produces renewable energy in the form of gas which can be used for cooking. An important defense against COVID-19 is food security. In terms of health protocols, the government has prepared a special strategy to prevent the spread of the virus through large-scale social restrictions. This strategy will only be effective as long as staple food is available to the people. Thus, the main steps that need to be taken are to increase national production based on smallholder agriculture and in favor of small farmers. To be able to make this happen, the government has reallocated a larger budget to be allocated in the form of seed assistance, work-intensive programs. The local government must be committed to encouraging the use of sub-optimal land, such as dry land and swamps, as well as preventing the conversion of agricultural land. Utilization of yards is carried out through efforts to empower families or larger community groups for the cultivation of yards and the processing of their produce. Efforts to use land are carried out not only by cultivating various types of food and horticultural crops, but also by cultivating livestock and fish so that they can provide sufficient food availability, both carbohydrates, protein, vitamins and minerals. Yard land use activities can be carried out by the family as the smallest unit of community group. The use of yard land can also be done by community groups, such as residents of settlements, flats, dormitories, or school students, and Islamic boarding schools. marketing chain efficiency also facilitates cooperation between farmers and producers with a number of online-based inter-services, such as Go-Jek, Grab, Blibli, and Tokopedia. Other efforts made are facilitating and collaborating with startups engaged in the marketing chain. https://mediaindonesia.com/read/detail/308928-strategi-pertanian-menghadapi-pandemi-covid-19?utm_source=dable</a:t>
            </a:r>
            <a:endParaRPr lang="en-ID" sz="1200" b="0" i="0" u="none" strike="noStrike" kern="1200" dirty="0">
              <a:solidFill>
                <a:schemeClr val="tx1"/>
              </a:solidFill>
              <a:effectLst/>
              <a:latin typeface="+mn-lt"/>
              <a:ea typeface="+mn-ea"/>
              <a:cs typeface="+mn-cs"/>
            </a:endParaRPr>
          </a:p>
          <a:p>
            <a:endParaRPr lang="en-ID"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DF7C266-AB9D-3A4E-BA19-513478A88E3B}" type="slidenum">
              <a:rPr lang="en-US" smtClean="0"/>
              <a:t>13</a:t>
            </a:fld>
            <a:endParaRPr lang="en-US"/>
          </a:p>
        </p:txBody>
      </p:sp>
    </p:spTree>
    <p:extLst>
      <p:ext uri="{BB962C8B-B14F-4D97-AF65-F5344CB8AC3E}">
        <p14:creationId xmlns:p14="http://schemas.microsoft.com/office/powerpoint/2010/main" val="2719394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device is equivalent to a 3 kg gas cylinder which is used 10 gas cylinders/month at a cost of Rp 200.000. </a:t>
            </a:r>
          </a:p>
          <a:p>
            <a:r>
              <a:rPr lang="en-US" dirty="0"/>
              <a:t>Utilizing household waste 33 L/day (organic waste production of 3f households) if 1 household produces 10 L/day (2.5 L x 4 persons)</a:t>
            </a:r>
          </a:p>
          <a:p>
            <a:endParaRPr lang="en-ID" sz="1200" dirty="0"/>
          </a:p>
          <a:p>
            <a:r>
              <a:rPr lang="en-US" sz="2800" dirty="0"/>
              <a:t>The use of biogas can reduce the generation of municipal organic waste and become one of poverty alleviation tools.</a:t>
            </a:r>
            <a:endParaRPr lang="en-ID" sz="1200" dirty="0"/>
          </a:p>
          <a:p>
            <a:r>
              <a:rPr lang="en-US" sz="2800" dirty="0"/>
              <a:t>The amount of Manado City waste is 1,147.5 m3, equivalent to 1,147,500 liters. 60% organic waste = 688,500 Liters (20,864 Biogas equipment raw materials).</a:t>
            </a:r>
            <a:endParaRPr lang="en-ID" sz="1200" dirty="0"/>
          </a:p>
          <a:p>
            <a:r>
              <a:rPr lang="en-US" sz="2800" dirty="0"/>
              <a:t>If this tool is given to 22,090 under privileged households, 57.4 billion funds are needed.</a:t>
            </a:r>
            <a:br>
              <a:rPr lang="en-ID" sz="1200" dirty="0"/>
            </a:br>
            <a:r>
              <a:rPr lang="en-US" sz="2800" dirty="0"/>
              <a:t>The benefits of this tool for under </a:t>
            </a:r>
            <a:r>
              <a:rPr lang="en-US" sz="2800" dirty="0" err="1"/>
              <a:t>priviliged</a:t>
            </a:r>
            <a:r>
              <a:rPr lang="en-US" sz="2800" dirty="0"/>
              <a:t> families are as follows: Reducing waste generation, saving gas costs 200 thousand / month, cooking using biogas</a:t>
            </a:r>
            <a:br>
              <a:rPr lang="en-ID" sz="1200" dirty="0"/>
            </a:br>
            <a:r>
              <a:rPr lang="en-US" sz="2800" dirty="0"/>
              <a:t>and earn Rp. 20,000,000 per month in the form of selling liquid fertilizer (sold in packs)</a:t>
            </a:r>
            <a:r>
              <a:rPr lang="en-ID" sz="1200" dirty="0"/>
              <a:t> </a:t>
            </a:r>
            <a:r>
              <a:rPr lang="en-US" sz="2800" dirty="0"/>
              <a:t>or purchased by the government to replace the use of inorganic fertilizers by the Agriculture Agency and to water environmental parks</a:t>
            </a:r>
            <a:endParaRPr lang="en-ID" sz="1200" dirty="0"/>
          </a:p>
          <a:p>
            <a:endParaRPr lang="en-US" dirty="0"/>
          </a:p>
        </p:txBody>
      </p:sp>
      <p:sp>
        <p:nvSpPr>
          <p:cNvPr id="4" name="Slide Number Placeholder 3"/>
          <p:cNvSpPr>
            <a:spLocks noGrp="1"/>
          </p:cNvSpPr>
          <p:nvPr>
            <p:ph type="sldNum" sz="quarter" idx="5"/>
          </p:nvPr>
        </p:nvSpPr>
        <p:spPr/>
        <p:txBody>
          <a:bodyPr/>
          <a:lstStyle/>
          <a:p>
            <a:fld id="{ADF7C266-AB9D-3A4E-BA19-513478A88E3B}" type="slidenum">
              <a:rPr lang="en-US" smtClean="0"/>
              <a:t>14</a:t>
            </a:fld>
            <a:endParaRPr lang="en-US"/>
          </a:p>
        </p:txBody>
      </p:sp>
    </p:spTree>
    <p:extLst>
      <p:ext uri="{BB962C8B-B14F-4D97-AF65-F5344CB8AC3E}">
        <p14:creationId xmlns:p14="http://schemas.microsoft.com/office/powerpoint/2010/main" val="500819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998045-87C6-804A-AAD3-766F8E303779}" type="slidenum">
              <a:rPr lang="en-US" smtClean="0"/>
              <a:t>22</a:t>
            </a:fld>
            <a:endParaRPr lang="en-US"/>
          </a:p>
        </p:txBody>
      </p:sp>
    </p:spTree>
    <p:extLst>
      <p:ext uri="{BB962C8B-B14F-4D97-AF65-F5344CB8AC3E}">
        <p14:creationId xmlns:p14="http://schemas.microsoft.com/office/powerpoint/2010/main" val="2476647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998045-87C6-804A-AAD3-766F8E303779}" type="slidenum">
              <a:rPr lang="en-US" smtClean="0"/>
              <a:t>35</a:t>
            </a:fld>
            <a:endParaRPr lang="en-US"/>
          </a:p>
        </p:txBody>
      </p:sp>
    </p:spTree>
    <p:extLst>
      <p:ext uri="{BB962C8B-B14F-4D97-AF65-F5344CB8AC3E}">
        <p14:creationId xmlns:p14="http://schemas.microsoft.com/office/powerpoint/2010/main" val="1413386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41B32E0-6596-0E4B-B1B9-C2DA34F6F843}"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EC909-D10F-C640-96CD-0AE818739975}" type="slidenum">
              <a:rPr lang="en-US" smtClean="0"/>
              <a:t>‹#›</a:t>
            </a:fld>
            <a:endParaRPr lang="en-US"/>
          </a:p>
        </p:txBody>
      </p:sp>
    </p:spTree>
    <p:extLst>
      <p:ext uri="{BB962C8B-B14F-4D97-AF65-F5344CB8AC3E}">
        <p14:creationId xmlns:p14="http://schemas.microsoft.com/office/powerpoint/2010/main" val="272813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1B32E0-6596-0E4B-B1B9-C2DA34F6F843}"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EC909-D10F-C640-96CD-0AE818739975}" type="slidenum">
              <a:rPr lang="en-US" smtClean="0"/>
              <a:t>‹#›</a:t>
            </a:fld>
            <a:endParaRPr lang="en-US"/>
          </a:p>
        </p:txBody>
      </p:sp>
    </p:spTree>
    <p:extLst>
      <p:ext uri="{BB962C8B-B14F-4D97-AF65-F5344CB8AC3E}">
        <p14:creationId xmlns:p14="http://schemas.microsoft.com/office/powerpoint/2010/main" val="2403364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1B32E0-6596-0E4B-B1B9-C2DA34F6F843}"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EC909-D10F-C640-96CD-0AE818739975}" type="slidenum">
              <a:rPr lang="en-US" smtClean="0"/>
              <a:t>‹#›</a:t>
            </a:fld>
            <a:endParaRPr lang="en-US"/>
          </a:p>
        </p:txBody>
      </p:sp>
    </p:spTree>
    <p:extLst>
      <p:ext uri="{BB962C8B-B14F-4D97-AF65-F5344CB8AC3E}">
        <p14:creationId xmlns:p14="http://schemas.microsoft.com/office/powerpoint/2010/main" val="978983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1B32E0-6596-0E4B-B1B9-C2DA34F6F843}"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EC909-D10F-C640-96CD-0AE818739975}" type="slidenum">
              <a:rPr lang="en-US" smtClean="0"/>
              <a:t>‹#›</a:t>
            </a:fld>
            <a:endParaRPr lang="en-US"/>
          </a:p>
        </p:txBody>
      </p:sp>
    </p:spTree>
    <p:extLst>
      <p:ext uri="{BB962C8B-B14F-4D97-AF65-F5344CB8AC3E}">
        <p14:creationId xmlns:p14="http://schemas.microsoft.com/office/powerpoint/2010/main" val="427700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1B32E0-6596-0E4B-B1B9-C2DA34F6F843}"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EC909-D10F-C640-96CD-0AE818739975}" type="slidenum">
              <a:rPr lang="en-US" smtClean="0"/>
              <a:t>‹#›</a:t>
            </a:fld>
            <a:endParaRPr lang="en-US"/>
          </a:p>
        </p:txBody>
      </p:sp>
    </p:spTree>
    <p:extLst>
      <p:ext uri="{BB962C8B-B14F-4D97-AF65-F5344CB8AC3E}">
        <p14:creationId xmlns:p14="http://schemas.microsoft.com/office/powerpoint/2010/main" val="388794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41B32E0-6596-0E4B-B1B9-C2DA34F6F843}"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3EC909-D10F-C640-96CD-0AE818739975}" type="slidenum">
              <a:rPr lang="en-US" smtClean="0"/>
              <a:t>‹#›</a:t>
            </a:fld>
            <a:endParaRPr lang="en-US"/>
          </a:p>
        </p:txBody>
      </p:sp>
    </p:spTree>
    <p:extLst>
      <p:ext uri="{BB962C8B-B14F-4D97-AF65-F5344CB8AC3E}">
        <p14:creationId xmlns:p14="http://schemas.microsoft.com/office/powerpoint/2010/main" val="2687286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1B32E0-6596-0E4B-B1B9-C2DA34F6F843}" type="datetimeFigureOut">
              <a:rPr lang="en-US" smtClean="0"/>
              <a:t>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3EC909-D10F-C640-96CD-0AE818739975}" type="slidenum">
              <a:rPr lang="en-US" smtClean="0"/>
              <a:t>‹#›</a:t>
            </a:fld>
            <a:endParaRPr lang="en-US"/>
          </a:p>
        </p:txBody>
      </p:sp>
    </p:spTree>
    <p:extLst>
      <p:ext uri="{BB962C8B-B14F-4D97-AF65-F5344CB8AC3E}">
        <p14:creationId xmlns:p14="http://schemas.microsoft.com/office/powerpoint/2010/main" val="4265674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1B32E0-6596-0E4B-B1B9-C2DA34F6F843}" type="datetimeFigureOut">
              <a:rPr lang="en-US" smtClean="0"/>
              <a:t>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3EC909-D10F-C640-96CD-0AE818739975}" type="slidenum">
              <a:rPr lang="en-US" smtClean="0"/>
              <a:t>‹#›</a:t>
            </a:fld>
            <a:endParaRPr lang="en-US"/>
          </a:p>
        </p:txBody>
      </p:sp>
    </p:spTree>
    <p:extLst>
      <p:ext uri="{BB962C8B-B14F-4D97-AF65-F5344CB8AC3E}">
        <p14:creationId xmlns:p14="http://schemas.microsoft.com/office/powerpoint/2010/main" val="3366660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1B32E0-6596-0E4B-B1B9-C2DA34F6F843}" type="datetimeFigureOut">
              <a:rPr lang="en-US" smtClean="0"/>
              <a:t>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3EC909-D10F-C640-96CD-0AE818739975}" type="slidenum">
              <a:rPr lang="en-US" smtClean="0"/>
              <a:t>‹#›</a:t>
            </a:fld>
            <a:endParaRPr lang="en-US"/>
          </a:p>
        </p:txBody>
      </p:sp>
    </p:spTree>
    <p:extLst>
      <p:ext uri="{BB962C8B-B14F-4D97-AF65-F5344CB8AC3E}">
        <p14:creationId xmlns:p14="http://schemas.microsoft.com/office/powerpoint/2010/main" val="755003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41B32E0-6596-0E4B-B1B9-C2DA34F6F843}"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3EC909-D10F-C640-96CD-0AE818739975}" type="slidenum">
              <a:rPr lang="en-US" smtClean="0"/>
              <a:t>‹#›</a:t>
            </a:fld>
            <a:endParaRPr lang="en-US"/>
          </a:p>
        </p:txBody>
      </p:sp>
    </p:spTree>
    <p:extLst>
      <p:ext uri="{BB962C8B-B14F-4D97-AF65-F5344CB8AC3E}">
        <p14:creationId xmlns:p14="http://schemas.microsoft.com/office/powerpoint/2010/main" val="1224684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41B32E0-6596-0E4B-B1B9-C2DA34F6F843}"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3EC909-D10F-C640-96CD-0AE818739975}" type="slidenum">
              <a:rPr lang="en-US" smtClean="0"/>
              <a:t>‹#›</a:t>
            </a:fld>
            <a:endParaRPr lang="en-US"/>
          </a:p>
        </p:txBody>
      </p:sp>
    </p:spTree>
    <p:extLst>
      <p:ext uri="{BB962C8B-B14F-4D97-AF65-F5344CB8AC3E}">
        <p14:creationId xmlns:p14="http://schemas.microsoft.com/office/powerpoint/2010/main" val="3476119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941B32E0-6596-0E4B-B1B9-C2DA34F6F843}" type="datetimeFigureOut">
              <a:rPr lang="en-US" smtClean="0"/>
              <a:t>2/6/2025</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183EC909-D10F-C640-96CD-0AE818739975}" type="slidenum">
              <a:rPr lang="en-US" smtClean="0"/>
              <a:t>‹#›</a:t>
            </a:fld>
            <a:endParaRPr lang="en-US"/>
          </a:p>
        </p:txBody>
      </p:sp>
    </p:spTree>
    <p:extLst>
      <p:ext uri="{BB962C8B-B14F-4D97-AF65-F5344CB8AC3E}">
        <p14:creationId xmlns:p14="http://schemas.microsoft.com/office/powerpoint/2010/main" val="7531175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mp"/><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6.jpg"/><Relationship Id="rId11" Type="http://schemas.openxmlformats.org/officeDocument/2006/relationships/image" Target="../media/image31.jpeg"/><Relationship Id="rId5" Type="http://schemas.openxmlformats.org/officeDocument/2006/relationships/image" Target="../media/image25.jp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8.png"/><Relationship Id="rId7" Type="http://schemas.openxmlformats.org/officeDocument/2006/relationships/image" Target="../media/image40.jpe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21.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chart" Target="../charts/chart6.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chart" Target="../charts/chart9.xml"/><Relationship Id="rId4" Type="http://schemas.openxmlformats.org/officeDocument/2006/relationships/chart" Target="../charts/chart8.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chart" Target="../charts/chart13.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chart" Target="../charts/chart15.xml"/><Relationship Id="rId4" Type="http://schemas.openxmlformats.org/officeDocument/2006/relationships/chart" Target="../charts/chart14.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chart" Target="../charts/chart17.xml"/><Relationship Id="rId4" Type="http://schemas.openxmlformats.org/officeDocument/2006/relationships/chart" Target="../charts/chart16.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9.tmp"/><Relationship Id="rId1" Type="http://schemas.openxmlformats.org/officeDocument/2006/relationships/slideLayout" Target="../slideLayouts/slideLayout2.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51.tmp"/><Relationship Id="rId4" Type="http://schemas.openxmlformats.org/officeDocument/2006/relationships/image" Target="../media/image50.tmp"/></Relationships>
</file>

<file path=ppt/slides/_rels/slide38.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mp"/><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000"/>
            <a:lum/>
          </a:blip>
          <a:srcRect/>
          <a:tile tx="0" ty="0" sx="100000" sy="100000" flip="none" algn="tl"/>
        </a:blipFill>
        <a:effectLst/>
      </p:bgPr>
    </p:bg>
    <p:spTree>
      <p:nvGrpSpPr>
        <p:cNvPr id="1" name=""/>
        <p:cNvGrpSpPr/>
        <p:nvPr/>
      </p:nvGrpSpPr>
      <p:grpSpPr>
        <a:xfrm>
          <a:off x="0" y="0"/>
          <a:ext cx="0" cy="0"/>
          <a:chOff x="0" y="0"/>
          <a:chExt cx="0" cy="0"/>
        </a:xfrm>
      </p:grpSpPr>
      <p:sp>
        <p:nvSpPr>
          <p:cNvPr id="32770" name="Slide Number Placeholder 1">
            <a:extLst>
              <a:ext uri="{FF2B5EF4-FFF2-40B4-BE49-F238E27FC236}">
                <a16:creationId xmlns:a16="http://schemas.microsoft.com/office/drawing/2014/main" id="{EAEE42D9-3497-E048-B71D-9D8D437843C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557213" indent="-214313">
              <a:defRPr>
                <a:solidFill>
                  <a:schemeClr val="tx1"/>
                </a:solidFill>
                <a:latin typeface="Calibri" panose="020F0502020204030204" pitchFamily="34" charset="0"/>
                <a:cs typeface="Arial" panose="020B0604020202020204" pitchFamily="34" charset="0"/>
              </a:defRPr>
            </a:lvl2pPr>
            <a:lvl3pPr marL="857250" indent="-171450">
              <a:defRPr>
                <a:solidFill>
                  <a:schemeClr val="tx1"/>
                </a:solidFill>
                <a:latin typeface="Calibri" panose="020F0502020204030204" pitchFamily="34" charset="0"/>
                <a:cs typeface="Arial" panose="020B0604020202020204" pitchFamily="34" charset="0"/>
              </a:defRPr>
            </a:lvl3pPr>
            <a:lvl4pPr marL="1200150" indent="-171450">
              <a:defRPr>
                <a:solidFill>
                  <a:schemeClr val="tx1"/>
                </a:solidFill>
                <a:latin typeface="Calibri" panose="020F0502020204030204" pitchFamily="34" charset="0"/>
                <a:cs typeface="Arial" panose="020B0604020202020204" pitchFamily="34" charset="0"/>
              </a:defRPr>
            </a:lvl4pPr>
            <a:lvl5pPr marL="1543050" indent="-171450">
              <a:defRPr>
                <a:solidFill>
                  <a:schemeClr val="tx1"/>
                </a:solidFill>
                <a:latin typeface="Calibri" panose="020F050202020403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8BC8464-7A3D-DA48-A217-CEA60F0E2270}" type="slidenum">
              <a:rPr lang="en-US" altLang="en-US">
                <a:solidFill>
                  <a:schemeClr val="tx2"/>
                </a:solidFill>
              </a:rPr>
              <a:pPr/>
              <a:t>1</a:t>
            </a:fld>
            <a:endParaRPr lang="en-US" altLang="en-US" dirty="0">
              <a:solidFill>
                <a:schemeClr val="tx2"/>
              </a:solidFill>
            </a:endParaRPr>
          </a:p>
        </p:txBody>
      </p:sp>
      <p:sp>
        <p:nvSpPr>
          <p:cNvPr id="12" name="TextBox 11">
            <a:extLst>
              <a:ext uri="{FF2B5EF4-FFF2-40B4-BE49-F238E27FC236}">
                <a16:creationId xmlns:a16="http://schemas.microsoft.com/office/drawing/2014/main" id="{26D170AE-E4B1-3441-9C69-96F0AAA23A56}"/>
              </a:ext>
            </a:extLst>
          </p:cNvPr>
          <p:cNvSpPr txBox="1"/>
          <p:nvPr/>
        </p:nvSpPr>
        <p:spPr>
          <a:xfrm>
            <a:off x="322916" y="292736"/>
            <a:ext cx="4743450" cy="646331"/>
          </a:xfrm>
          <a:prstGeom prst="rect">
            <a:avLst/>
          </a:prstGeom>
          <a:noFill/>
          <a:effectLst>
            <a:outerShdw blurRad="50800" dist="38100" dir="5400000" algn="t" rotWithShape="0">
              <a:prstClr val="black">
                <a:alpha val="40000"/>
              </a:prstClr>
            </a:outerShdw>
          </a:effectLst>
        </p:spPr>
        <p:txBody>
          <a:bodyPr wrap="square">
            <a:spAutoFit/>
          </a:bodyPr>
          <a:lstStyle/>
          <a:p>
            <a:pPr>
              <a:defRPr/>
            </a:pPr>
            <a:r>
              <a:rPr lang="en-US" sz="1200" b="1" dirty="0">
                <a:effectLst>
                  <a:outerShdw blurRad="38100" dist="38100" dir="2700000" algn="tl">
                    <a:srgbClr val="000000">
                      <a:alpha val="43137"/>
                    </a:srgbClr>
                  </a:outerShdw>
                </a:effectLst>
              </a:rPr>
              <a:t>REGIONAL RESEARCH AND DEVELOPMENT PLANNING AGENCY (BAPELITBANGDA)</a:t>
            </a:r>
          </a:p>
          <a:p>
            <a:pPr>
              <a:defRPr/>
            </a:pPr>
            <a:r>
              <a:rPr lang="en-US" sz="1200" b="1" dirty="0">
                <a:effectLst>
                  <a:outerShdw blurRad="38100" dist="38100" dir="2700000" algn="tl">
                    <a:srgbClr val="000000">
                      <a:alpha val="43137"/>
                    </a:srgbClr>
                  </a:outerShdw>
                </a:effectLst>
              </a:rPr>
              <a:t>MANADO CITY - INDONESIA</a:t>
            </a:r>
          </a:p>
        </p:txBody>
      </p:sp>
      <p:sp>
        <p:nvSpPr>
          <p:cNvPr id="17" name="Title 3">
            <a:extLst>
              <a:ext uri="{FF2B5EF4-FFF2-40B4-BE49-F238E27FC236}">
                <a16:creationId xmlns:a16="http://schemas.microsoft.com/office/drawing/2014/main" id="{B725ED07-5900-9E44-8127-1D879A1053F4}"/>
              </a:ext>
            </a:extLst>
          </p:cNvPr>
          <p:cNvSpPr txBox="1">
            <a:spLocks/>
          </p:cNvSpPr>
          <p:nvPr/>
        </p:nvSpPr>
        <p:spPr>
          <a:xfrm>
            <a:off x="0" y="1494950"/>
            <a:ext cx="9144000" cy="892552"/>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defRPr/>
            </a:pPr>
            <a:r>
              <a:rPr lang="en-US" altLang="id-ID"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Energy Project Evaluation for underprivileged community in </a:t>
            </a:r>
            <a:r>
              <a:rPr lang="en-US" altLang="id-ID" sz="2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Bunaken</a:t>
            </a:r>
            <a:r>
              <a:rPr lang="en-US" altLang="id-ID"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Island, Manado</a:t>
            </a:r>
            <a:r>
              <a:rPr lang="en-US" altLang="id-ID" sz="1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altLang="id-ID" sz="7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Title 3">
            <a:extLst>
              <a:ext uri="{FF2B5EF4-FFF2-40B4-BE49-F238E27FC236}">
                <a16:creationId xmlns:a16="http://schemas.microsoft.com/office/drawing/2014/main" id="{7AB6BFCF-68DE-9FA0-E874-55F177FD8373}"/>
              </a:ext>
            </a:extLst>
          </p:cNvPr>
          <p:cNvSpPr txBox="1">
            <a:spLocks/>
          </p:cNvSpPr>
          <p:nvPr/>
        </p:nvSpPr>
        <p:spPr>
          <a:xfrm>
            <a:off x="436708" y="3980505"/>
            <a:ext cx="3378525" cy="125731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361950" indent="-361950">
              <a:lnSpc>
                <a:spcPct val="100000"/>
              </a:lnSpc>
              <a:tabLst>
                <a:tab pos="361950" algn="l"/>
              </a:tabLst>
              <a:defRPr/>
            </a:pPr>
            <a:r>
              <a:rPr lang="en-US" altLang="id-ID" sz="2000" dirty="0">
                <a:effectLst>
                  <a:outerShdw blurRad="38100" dist="38100" dir="2700000" algn="tl">
                    <a:srgbClr val="000000">
                      <a:alpha val="43137"/>
                    </a:srgbClr>
                  </a:outerShdw>
                </a:effectLst>
                <a:latin typeface="Agency FB" panose="020B0503020202020204" pitchFamily="34" charset="0"/>
                <a:cs typeface="Arial" panose="020B0604020202020204" pitchFamily="34" charset="0"/>
              </a:rPr>
              <a:t>by: 	</a:t>
            </a:r>
            <a:r>
              <a:rPr lang="en-US" altLang="id-ID" sz="2000" dirty="0" err="1">
                <a:effectLst>
                  <a:outerShdw blurRad="38100" dist="38100" dir="2700000" algn="tl">
                    <a:srgbClr val="000000">
                      <a:alpha val="43137"/>
                    </a:srgbClr>
                  </a:outerShdw>
                </a:effectLst>
                <a:latin typeface="Agency FB" panose="020B0503020202020204" pitchFamily="34" charset="0"/>
                <a:cs typeface="Arial" panose="020B0604020202020204" pitchFamily="34" charset="0"/>
              </a:rPr>
              <a:t>Brury</a:t>
            </a:r>
            <a:r>
              <a:rPr lang="en-US" altLang="id-ID" sz="2000" dirty="0">
                <a:effectLst>
                  <a:outerShdw blurRad="38100" dist="38100" dir="2700000" algn="tl">
                    <a:srgbClr val="000000">
                      <a:alpha val="43137"/>
                    </a:srgbClr>
                  </a:outerShdw>
                </a:effectLst>
                <a:latin typeface="Agency FB" panose="020B0503020202020204" pitchFamily="34" charset="0"/>
                <a:cs typeface="Arial" panose="020B0604020202020204" pitchFamily="34" charset="0"/>
              </a:rPr>
              <a:t> </a:t>
            </a:r>
            <a:r>
              <a:rPr lang="en-US" altLang="id-ID" sz="2000" dirty="0" err="1">
                <a:effectLst>
                  <a:outerShdw blurRad="38100" dist="38100" dir="2700000" algn="tl">
                    <a:srgbClr val="000000">
                      <a:alpha val="43137"/>
                    </a:srgbClr>
                  </a:outerShdw>
                </a:effectLst>
                <a:latin typeface="Agency FB" panose="020B0503020202020204" pitchFamily="34" charset="0"/>
                <a:cs typeface="Arial" panose="020B0604020202020204" pitchFamily="34" charset="0"/>
              </a:rPr>
              <a:t>Bangun</a:t>
            </a:r>
            <a:r>
              <a:rPr lang="en-US" altLang="id-ID" sz="2000" dirty="0">
                <a:effectLst>
                  <a:outerShdw blurRad="38100" dist="38100" dir="2700000" algn="tl">
                    <a:srgbClr val="000000">
                      <a:alpha val="43137"/>
                    </a:srgbClr>
                  </a:outerShdw>
                </a:effectLst>
                <a:latin typeface="Agency FB" panose="020B0503020202020204" pitchFamily="34" charset="0"/>
                <a:cs typeface="Arial" panose="020B0604020202020204" pitchFamily="34" charset="0"/>
              </a:rPr>
              <a:t>, ST, </a:t>
            </a:r>
            <a:r>
              <a:rPr lang="en-US" altLang="id-ID" sz="2000" dirty="0" err="1">
                <a:effectLst>
                  <a:outerShdw blurRad="38100" dist="38100" dir="2700000" algn="tl">
                    <a:srgbClr val="000000">
                      <a:alpha val="43137"/>
                    </a:srgbClr>
                  </a:outerShdw>
                </a:effectLst>
                <a:latin typeface="Agency FB" panose="020B0503020202020204" pitchFamily="34" charset="0"/>
                <a:cs typeface="Arial" panose="020B0604020202020204" pitchFamily="34" charset="0"/>
              </a:rPr>
              <a:t>MUrbanEnvPlan</a:t>
            </a:r>
            <a:endParaRPr lang="en-US" altLang="id-ID" sz="2000" dirty="0">
              <a:effectLst>
                <a:outerShdw blurRad="38100" dist="38100" dir="2700000" algn="tl">
                  <a:srgbClr val="000000">
                    <a:alpha val="43137"/>
                  </a:srgbClr>
                </a:outerShdw>
              </a:effectLst>
              <a:latin typeface="Agency FB" panose="020B0503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EA74981-6F7A-432D-BECA-F10E46605C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3782" y="2656765"/>
            <a:ext cx="3893510" cy="2968052"/>
          </a:xfrm>
          <a:prstGeom prst="rect">
            <a:avLst/>
          </a:prstGeom>
        </p:spPr>
      </p:pic>
      <p:grpSp>
        <p:nvGrpSpPr>
          <p:cNvPr id="6" name="Group 5">
            <a:extLst>
              <a:ext uri="{FF2B5EF4-FFF2-40B4-BE49-F238E27FC236}">
                <a16:creationId xmlns:a16="http://schemas.microsoft.com/office/drawing/2014/main" id="{49D1BEF9-72FA-48B0-9614-9886752C2FBE}"/>
              </a:ext>
            </a:extLst>
          </p:cNvPr>
          <p:cNvGrpSpPr/>
          <p:nvPr/>
        </p:nvGrpSpPr>
        <p:grpSpPr>
          <a:xfrm>
            <a:off x="7208719" y="3629813"/>
            <a:ext cx="847628" cy="1287920"/>
            <a:chOff x="6570688" y="2809391"/>
            <a:chExt cx="847628" cy="1287920"/>
          </a:xfrm>
        </p:grpSpPr>
        <p:sp>
          <p:nvSpPr>
            <p:cNvPr id="5" name="Oval 4">
              <a:extLst>
                <a:ext uri="{FF2B5EF4-FFF2-40B4-BE49-F238E27FC236}">
                  <a16:creationId xmlns:a16="http://schemas.microsoft.com/office/drawing/2014/main" id="{DAA02095-8A2A-442B-88DB-0640183F4F32}"/>
                </a:ext>
              </a:extLst>
            </p:cNvPr>
            <p:cNvSpPr/>
            <p:nvPr/>
          </p:nvSpPr>
          <p:spPr>
            <a:xfrm>
              <a:off x="7328375" y="3222933"/>
              <a:ext cx="89941" cy="9743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D"/>
            </a:p>
          </p:txBody>
        </p:sp>
        <p:sp>
          <p:nvSpPr>
            <p:cNvPr id="11" name="Oval 10">
              <a:extLst>
                <a:ext uri="{FF2B5EF4-FFF2-40B4-BE49-F238E27FC236}">
                  <a16:creationId xmlns:a16="http://schemas.microsoft.com/office/drawing/2014/main" id="{65FDECD0-0D50-4898-8AD3-A10578D8AE1B}"/>
                </a:ext>
              </a:extLst>
            </p:cNvPr>
            <p:cNvSpPr/>
            <p:nvPr/>
          </p:nvSpPr>
          <p:spPr>
            <a:xfrm>
              <a:off x="7210951" y="3025513"/>
              <a:ext cx="89941" cy="9743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D"/>
            </a:p>
          </p:txBody>
        </p:sp>
        <p:sp>
          <p:nvSpPr>
            <p:cNvPr id="14" name="Oval 13">
              <a:extLst>
                <a:ext uri="{FF2B5EF4-FFF2-40B4-BE49-F238E27FC236}">
                  <a16:creationId xmlns:a16="http://schemas.microsoft.com/office/drawing/2014/main" id="{8F0C096B-C470-47A4-9E53-62BFCB3FF10C}"/>
                </a:ext>
              </a:extLst>
            </p:cNvPr>
            <p:cNvSpPr/>
            <p:nvPr/>
          </p:nvSpPr>
          <p:spPr>
            <a:xfrm>
              <a:off x="7031813" y="3061122"/>
              <a:ext cx="89941" cy="9743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D"/>
            </a:p>
          </p:txBody>
        </p:sp>
        <p:sp>
          <p:nvSpPr>
            <p:cNvPr id="15" name="Oval 14">
              <a:extLst>
                <a:ext uri="{FF2B5EF4-FFF2-40B4-BE49-F238E27FC236}">
                  <a16:creationId xmlns:a16="http://schemas.microsoft.com/office/drawing/2014/main" id="{CB810082-B4F2-4A69-AEAF-6B77BBD0A2F0}"/>
                </a:ext>
              </a:extLst>
            </p:cNvPr>
            <p:cNvSpPr/>
            <p:nvPr/>
          </p:nvSpPr>
          <p:spPr>
            <a:xfrm>
              <a:off x="7305890" y="3573756"/>
              <a:ext cx="89941" cy="9743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D"/>
            </a:p>
          </p:txBody>
        </p:sp>
        <p:sp>
          <p:nvSpPr>
            <p:cNvPr id="16" name="Oval 15">
              <a:extLst>
                <a:ext uri="{FF2B5EF4-FFF2-40B4-BE49-F238E27FC236}">
                  <a16:creationId xmlns:a16="http://schemas.microsoft.com/office/drawing/2014/main" id="{494B6486-858B-4ACA-A9D6-D3CF6FA444DD}"/>
                </a:ext>
              </a:extLst>
            </p:cNvPr>
            <p:cNvSpPr/>
            <p:nvPr/>
          </p:nvSpPr>
          <p:spPr>
            <a:xfrm>
              <a:off x="6891162" y="3938551"/>
              <a:ext cx="89941" cy="9743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D"/>
            </a:p>
          </p:txBody>
        </p:sp>
        <p:sp>
          <p:nvSpPr>
            <p:cNvPr id="18" name="Oval 17">
              <a:extLst>
                <a:ext uri="{FF2B5EF4-FFF2-40B4-BE49-F238E27FC236}">
                  <a16:creationId xmlns:a16="http://schemas.microsoft.com/office/drawing/2014/main" id="{3979CF80-8B1D-4214-B350-A70AEB4F17CB}"/>
                </a:ext>
              </a:extLst>
            </p:cNvPr>
            <p:cNvSpPr/>
            <p:nvPr/>
          </p:nvSpPr>
          <p:spPr>
            <a:xfrm>
              <a:off x="6570688" y="3999875"/>
              <a:ext cx="89941" cy="9743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D"/>
            </a:p>
          </p:txBody>
        </p:sp>
        <p:sp>
          <p:nvSpPr>
            <p:cNvPr id="19" name="Oval 18">
              <a:extLst>
                <a:ext uri="{FF2B5EF4-FFF2-40B4-BE49-F238E27FC236}">
                  <a16:creationId xmlns:a16="http://schemas.microsoft.com/office/drawing/2014/main" id="{3F5EC3A7-426D-402B-9C01-8FD62422540D}"/>
                </a:ext>
              </a:extLst>
            </p:cNvPr>
            <p:cNvSpPr/>
            <p:nvPr/>
          </p:nvSpPr>
          <p:spPr>
            <a:xfrm>
              <a:off x="6996837" y="2809391"/>
              <a:ext cx="89941" cy="9743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D"/>
            </a:p>
          </p:txBody>
        </p:sp>
        <p:sp>
          <p:nvSpPr>
            <p:cNvPr id="20" name="Oval 19">
              <a:extLst>
                <a:ext uri="{FF2B5EF4-FFF2-40B4-BE49-F238E27FC236}">
                  <a16:creationId xmlns:a16="http://schemas.microsoft.com/office/drawing/2014/main" id="{7F4A829F-22C5-430B-BF48-6C8F3D3F214F}"/>
                </a:ext>
              </a:extLst>
            </p:cNvPr>
            <p:cNvSpPr/>
            <p:nvPr/>
          </p:nvSpPr>
          <p:spPr>
            <a:xfrm>
              <a:off x="7190281" y="3376968"/>
              <a:ext cx="89941" cy="9743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D"/>
            </a:p>
          </p:txBody>
        </p:sp>
        <p:sp>
          <p:nvSpPr>
            <p:cNvPr id="21" name="Oval 20">
              <a:extLst>
                <a:ext uri="{FF2B5EF4-FFF2-40B4-BE49-F238E27FC236}">
                  <a16:creationId xmlns:a16="http://schemas.microsoft.com/office/drawing/2014/main" id="{C79EEE58-AA63-4A39-B691-73DAB0983F86}"/>
                </a:ext>
              </a:extLst>
            </p:cNvPr>
            <p:cNvSpPr/>
            <p:nvPr/>
          </p:nvSpPr>
          <p:spPr>
            <a:xfrm>
              <a:off x="6814365" y="3622474"/>
              <a:ext cx="89941" cy="9743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D"/>
            </a:p>
          </p:txBody>
        </p:sp>
        <p:sp>
          <p:nvSpPr>
            <p:cNvPr id="22" name="Oval 21">
              <a:extLst>
                <a:ext uri="{FF2B5EF4-FFF2-40B4-BE49-F238E27FC236}">
                  <a16:creationId xmlns:a16="http://schemas.microsoft.com/office/drawing/2014/main" id="{D9907E76-D210-4C06-91C4-6FD491C93114}"/>
                </a:ext>
              </a:extLst>
            </p:cNvPr>
            <p:cNvSpPr/>
            <p:nvPr/>
          </p:nvSpPr>
          <p:spPr>
            <a:xfrm>
              <a:off x="6985416" y="3475653"/>
              <a:ext cx="89941" cy="9743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D"/>
            </a:p>
          </p:txBody>
        </p:sp>
      </p:grpSp>
      <p:pic>
        <p:nvPicPr>
          <p:cNvPr id="13" name="Picture 14" descr="LOGO KOTA MANADO.png">
            <a:extLst>
              <a:ext uri="{FF2B5EF4-FFF2-40B4-BE49-F238E27FC236}">
                <a16:creationId xmlns:a16="http://schemas.microsoft.com/office/drawing/2014/main" id="{53A45306-9EA8-B148-9CD3-9170B3608FF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22105" y="296570"/>
            <a:ext cx="771841" cy="9909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461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litter, tree, sky&#10;&#10;Description automatically generated">
            <a:extLst>
              <a:ext uri="{FF2B5EF4-FFF2-40B4-BE49-F238E27FC236}">
                <a16:creationId xmlns:a16="http://schemas.microsoft.com/office/drawing/2014/main" id="{EFC05C71-4B5B-301C-E497-E7D96CDFCBA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51778" y="2463949"/>
            <a:ext cx="2625590" cy="22865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A picture containing outdoor, sky, land vehicle, vehicle&#10;&#10;Description automatically generated">
            <a:extLst>
              <a:ext uri="{FF2B5EF4-FFF2-40B4-BE49-F238E27FC236}">
                <a16:creationId xmlns:a16="http://schemas.microsoft.com/office/drawing/2014/main" id="{68D4D832-0F56-FA29-A663-70BA32E1BC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22889" y="1986998"/>
            <a:ext cx="2962483" cy="19638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A picture containing outdoor, sky, litter, pollution&#10;&#10;Description automatically generated">
            <a:extLst>
              <a:ext uri="{FF2B5EF4-FFF2-40B4-BE49-F238E27FC236}">
                <a16:creationId xmlns:a16="http://schemas.microsoft.com/office/drawing/2014/main" id="{996508CE-45E0-3115-99DC-7E0A3438C0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22889" y="3691801"/>
            <a:ext cx="2967190" cy="16002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A person standing in front of a pile of garbage&#10;&#10;Description automatically generated">
            <a:extLst>
              <a:ext uri="{FF2B5EF4-FFF2-40B4-BE49-F238E27FC236}">
                <a16:creationId xmlns:a16="http://schemas.microsoft.com/office/drawing/2014/main" id="{A7C07CB0-D351-A937-3AB2-639C65DC29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22889" y="607509"/>
            <a:ext cx="2962483" cy="1500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a:extLst>
              <a:ext uri="{FF2B5EF4-FFF2-40B4-BE49-F238E27FC236}">
                <a16:creationId xmlns:a16="http://schemas.microsoft.com/office/drawing/2014/main" id="{034CA714-5B95-9783-08E0-1911CC25B5E3}"/>
              </a:ext>
            </a:extLst>
          </p:cNvPr>
          <p:cNvSpPr txBox="1"/>
          <p:nvPr/>
        </p:nvSpPr>
        <p:spPr>
          <a:xfrm>
            <a:off x="3389359" y="444816"/>
            <a:ext cx="2330759" cy="461665"/>
          </a:xfrm>
          <a:prstGeom prst="rect">
            <a:avLst/>
          </a:prstGeom>
          <a:noFill/>
        </p:spPr>
        <p:txBody>
          <a:bodyPr wrap="square">
            <a:spAutoFit/>
          </a:bodyPr>
          <a:lstStyle/>
          <a:p>
            <a:pPr algn="ctr"/>
            <a:r>
              <a:rPr lang="en-US" sz="2400" b="1" dirty="0">
                <a:ln w="9525">
                  <a:solidFill>
                    <a:schemeClr val="bg1"/>
                  </a:solidFill>
                  <a:prstDash val="solid"/>
                </a:ln>
                <a:effectLst>
                  <a:outerShdw blurRad="12700" dist="38100" dir="2700000" algn="tl" rotWithShape="0">
                    <a:schemeClr val="bg1">
                      <a:lumMod val="50000"/>
                    </a:schemeClr>
                  </a:outerShdw>
                </a:effectLst>
              </a:rPr>
              <a:t>Waste Problem</a:t>
            </a:r>
          </a:p>
        </p:txBody>
      </p:sp>
      <p:grpSp>
        <p:nvGrpSpPr>
          <p:cNvPr id="12" name="Group 11">
            <a:extLst>
              <a:ext uri="{FF2B5EF4-FFF2-40B4-BE49-F238E27FC236}">
                <a16:creationId xmlns:a16="http://schemas.microsoft.com/office/drawing/2014/main" id="{3A75577D-7A52-44DF-A179-24388371371A}"/>
              </a:ext>
            </a:extLst>
          </p:cNvPr>
          <p:cNvGrpSpPr/>
          <p:nvPr/>
        </p:nvGrpSpPr>
        <p:grpSpPr>
          <a:xfrm>
            <a:off x="126330" y="590233"/>
            <a:ext cx="3297554" cy="4245983"/>
            <a:chOff x="5080637" y="867431"/>
            <a:chExt cx="3297554" cy="4245983"/>
          </a:xfrm>
        </p:grpSpPr>
        <p:pic>
          <p:nvPicPr>
            <p:cNvPr id="13" name="Picture 12">
              <a:extLst>
                <a:ext uri="{FF2B5EF4-FFF2-40B4-BE49-F238E27FC236}">
                  <a16:creationId xmlns:a16="http://schemas.microsoft.com/office/drawing/2014/main" id="{7A62D0F2-DA3F-4B15-ADFD-1B2D83FBE7C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40172" r="8053"/>
            <a:stretch/>
          </p:blipFill>
          <p:spPr>
            <a:xfrm>
              <a:off x="5080637" y="867431"/>
              <a:ext cx="3297554" cy="42459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B0D73668-D503-4C51-B44D-719DF93AE346}"/>
                </a:ext>
              </a:extLst>
            </p:cNvPr>
            <p:cNvSpPr txBox="1"/>
            <p:nvPr/>
          </p:nvSpPr>
          <p:spPr>
            <a:xfrm>
              <a:off x="7626688" y="1177342"/>
              <a:ext cx="456456" cy="491160"/>
            </a:xfrm>
            <a:prstGeom prst="rect">
              <a:avLst/>
            </a:prstGeom>
            <a:noFill/>
          </p:spPr>
          <p:txBody>
            <a:bodyPr wrap="square" rtlCol="0">
              <a:spAutoFit/>
            </a:bodyPr>
            <a:lstStyle/>
            <a:p>
              <a:r>
                <a:rPr lang="en-US" sz="1296" b="1" dirty="0">
                  <a:solidFill>
                    <a:srgbClr val="FF0000"/>
                  </a:solidFill>
                </a:rPr>
                <a:t>CO2</a:t>
              </a:r>
            </a:p>
          </p:txBody>
        </p:sp>
        <p:sp>
          <p:nvSpPr>
            <p:cNvPr id="15" name="TextBox 14">
              <a:extLst>
                <a:ext uri="{FF2B5EF4-FFF2-40B4-BE49-F238E27FC236}">
                  <a16:creationId xmlns:a16="http://schemas.microsoft.com/office/drawing/2014/main" id="{1BD02FA8-7475-49B3-9BC4-558A2791FB74}"/>
                </a:ext>
              </a:extLst>
            </p:cNvPr>
            <p:cNvSpPr txBox="1"/>
            <p:nvPr/>
          </p:nvSpPr>
          <p:spPr>
            <a:xfrm>
              <a:off x="5690006" y="1147695"/>
              <a:ext cx="730613" cy="316690"/>
            </a:xfrm>
            <a:prstGeom prst="rect">
              <a:avLst/>
            </a:prstGeom>
            <a:noFill/>
          </p:spPr>
          <p:txBody>
            <a:bodyPr wrap="square" rtlCol="0">
              <a:spAutoFit/>
            </a:bodyPr>
            <a:lstStyle/>
            <a:p>
              <a:r>
                <a:rPr lang="en-US" sz="1458" b="1" dirty="0">
                  <a:solidFill>
                    <a:srgbClr val="FF0000"/>
                  </a:solidFill>
                </a:rPr>
                <a:t>H2S</a:t>
              </a:r>
            </a:p>
          </p:txBody>
        </p:sp>
        <p:sp>
          <p:nvSpPr>
            <p:cNvPr id="16" name="TextBox 15">
              <a:extLst>
                <a:ext uri="{FF2B5EF4-FFF2-40B4-BE49-F238E27FC236}">
                  <a16:creationId xmlns:a16="http://schemas.microsoft.com/office/drawing/2014/main" id="{2AF300AF-1EFD-4721-9601-EDF5388820A6}"/>
                </a:ext>
              </a:extLst>
            </p:cNvPr>
            <p:cNvSpPr txBox="1"/>
            <p:nvPr/>
          </p:nvSpPr>
          <p:spPr>
            <a:xfrm>
              <a:off x="6473013" y="1172626"/>
              <a:ext cx="456456" cy="491160"/>
            </a:xfrm>
            <a:prstGeom prst="rect">
              <a:avLst/>
            </a:prstGeom>
            <a:noFill/>
          </p:spPr>
          <p:txBody>
            <a:bodyPr wrap="square" rtlCol="0">
              <a:spAutoFit/>
            </a:bodyPr>
            <a:lstStyle/>
            <a:p>
              <a:r>
                <a:rPr lang="en-US" sz="1296" b="1" dirty="0">
                  <a:solidFill>
                    <a:srgbClr val="FF0000"/>
                  </a:solidFill>
                </a:rPr>
                <a:t>CH4</a:t>
              </a:r>
            </a:p>
          </p:txBody>
        </p:sp>
        <p:sp>
          <p:nvSpPr>
            <p:cNvPr id="17" name="Lightning Bolt 16">
              <a:extLst>
                <a:ext uri="{FF2B5EF4-FFF2-40B4-BE49-F238E27FC236}">
                  <a16:creationId xmlns:a16="http://schemas.microsoft.com/office/drawing/2014/main" id="{D5C696B0-9A81-4E6F-9D66-250D8F03CB43}"/>
                </a:ext>
              </a:extLst>
            </p:cNvPr>
            <p:cNvSpPr/>
            <p:nvPr/>
          </p:nvSpPr>
          <p:spPr>
            <a:xfrm>
              <a:off x="7735714" y="1415494"/>
              <a:ext cx="288515" cy="936815"/>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sp>
          <p:nvSpPr>
            <p:cNvPr id="18" name="Lightning Bolt 17">
              <a:extLst>
                <a:ext uri="{FF2B5EF4-FFF2-40B4-BE49-F238E27FC236}">
                  <a16:creationId xmlns:a16="http://schemas.microsoft.com/office/drawing/2014/main" id="{51213C74-4B94-4FA5-B8ED-6AA716736C1E}"/>
                </a:ext>
              </a:extLst>
            </p:cNvPr>
            <p:cNvSpPr/>
            <p:nvPr/>
          </p:nvSpPr>
          <p:spPr>
            <a:xfrm>
              <a:off x="5852137" y="1362006"/>
              <a:ext cx="288515" cy="936815"/>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sp>
          <p:nvSpPr>
            <p:cNvPr id="19" name="Lightning Bolt 18">
              <a:extLst>
                <a:ext uri="{FF2B5EF4-FFF2-40B4-BE49-F238E27FC236}">
                  <a16:creationId xmlns:a16="http://schemas.microsoft.com/office/drawing/2014/main" id="{61852E07-0E36-445B-858A-A46D1E845C8A}"/>
                </a:ext>
              </a:extLst>
            </p:cNvPr>
            <p:cNvSpPr/>
            <p:nvPr/>
          </p:nvSpPr>
          <p:spPr>
            <a:xfrm>
              <a:off x="6582037" y="1389619"/>
              <a:ext cx="288515" cy="936815"/>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sp>
          <p:nvSpPr>
            <p:cNvPr id="20" name="Lightning Bolt 19">
              <a:extLst>
                <a:ext uri="{FF2B5EF4-FFF2-40B4-BE49-F238E27FC236}">
                  <a16:creationId xmlns:a16="http://schemas.microsoft.com/office/drawing/2014/main" id="{E90B1F3A-4887-475E-A1E4-E8B82BBF37D5}"/>
                </a:ext>
              </a:extLst>
            </p:cNvPr>
            <p:cNvSpPr/>
            <p:nvPr/>
          </p:nvSpPr>
          <p:spPr>
            <a:xfrm>
              <a:off x="7198419" y="1415494"/>
              <a:ext cx="288515" cy="936815"/>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sp>
          <p:nvSpPr>
            <p:cNvPr id="21" name="TextBox 20">
              <a:extLst>
                <a:ext uri="{FF2B5EF4-FFF2-40B4-BE49-F238E27FC236}">
                  <a16:creationId xmlns:a16="http://schemas.microsoft.com/office/drawing/2014/main" id="{D3930037-4F75-4643-ACD3-ACA6632BFE25}"/>
                </a:ext>
              </a:extLst>
            </p:cNvPr>
            <p:cNvSpPr txBox="1"/>
            <p:nvPr/>
          </p:nvSpPr>
          <p:spPr>
            <a:xfrm>
              <a:off x="7077341" y="1172625"/>
              <a:ext cx="469194" cy="291747"/>
            </a:xfrm>
            <a:prstGeom prst="rect">
              <a:avLst/>
            </a:prstGeom>
            <a:noFill/>
          </p:spPr>
          <p:txBody>
            <a:bodyPr wrap="square" rtlCol="0">
              <a:spAutoFit/>
            </a:bodyPr>
            <a:lstStyle/>
            <a:p>
              <a:r>
                <a:rPr lang="en-US" sz="1296" b="1" dirty="0">
                  <a:solidFill>
                    <a:srgbClr val="FF0000"/>
                  </a:solidFill>
                </a:rPr>
                <a:t>CO</a:t>
              </a:r>
            </a:p>
          </p:txBody>
        </p:sp>
      </p:grpSp>
      <p:sp>
        <p:nvSpPr>
          <p:cNvPr id="22" name="TextBox 21">
            <a:extLst>
              <a:ext uri="{FF2B5EF4-FFF2-40B4-BE49-F238E27FC236}">
                <a16:creationId xmlns:a16="http://schemas.microsoft.com/office/drawing/2014/main" id="{155BF9C7-B037-41BB-8E37-1CC9B67BB4FC}"/>
              </a:ext>
            </a:extLst>
          </p:cNvPr>
          <p:cNvSpPr txBox="1"/>
          <p:nvPr/>
        </p:nvSpPr>
        <p:spPr>
          <a:xfrm>
            <a:off x="3423884" y="1276777"/>
            <a:ext cx="2330759" cy="707886"/>
          </a:xfrm>
          <a:prstGeom prst="rect">
            <a:avLst/>
          </a:prstGeom>
          <a:noFill/>
        </p:spPr>
        <p:txBody>
          <a:bodyPr wrap="square">
            <a:spAutoFit/>
          </a:bodyPr>
          <a:lstStyle/>
          <a:p>
            <a:pPr algn="ctr"/>
            <a:r>
              <a:rPr lang="en-US" sz="2000" b="1" dirty="0">
                <a:ln w="9525">
                  <a:solidFill>
                    <a:schemeClr val="bg1"/>
                  </a:solidFill>
                  <a:prstDash val="solid"/>
                </a:ln>
                <a:effectLst>
                  <a:outerShdw blurRad="12700" dist="38100" dir="2700000" algn="tl" rotWithShape="0">
                    <a:schemeClr val="bg1">
                      <a:lumMod val="50000"/>
                    </a:schemeClr>
                  </a:outerShdw>
                </a:effectLst>
              </a:rPr>
              <a:t>106.000 ton of waste yearly</a:t>
            </a:r>
          </a:p>
        </p:txBody>
      </p:sp>
    </p:spTree>
    <p:extLst>
      <p:ext uri="{BB962C8B-B14F-4D97-AF65-F5344CB8AC3E}">
        <p14:creationId xmlns:p14="http://schemas.microsoft.com/office/powerpoint/2010/main" val="898640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6C419-A90F-B627-7D9F-ACD97C94AACA}"/>
              </a:ext>
            </a:extLst>
          </p:cNvPr>
          <p:cNvSpPr txBox="1"/>
          <p:nvPr/>
        </p:nvSpPr>
        <p:spPr>
          <a:xfrm>
            <a:off x="1781778" y="846071"/>
            <a:ext cx="4570553" cy="300082"/>
          </a:xfrm>
          <a:prstGeom prst="rect">
            <a:avLst/>
          </a:prstGeom>
          <a:noFill/>
        </p:spPr>
        <p:txBody>
          <a:bodyPr wrap="square">
            <a:spAutoFit/>
          </a:bodyPr>
          <a:lstStyle/>
          <a:p>
            <a:r>
              <a:rPr lang="en-US" sz="135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Komposisi</a:t>
            </a:r>
            <a:r>
              <a:rPr lang="en-US" sz="135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35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Sampah</a:t>
            </a:r>
            <a:r>
              <a:rPr lang="en-US" sz="135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Kota Manado </a:t>
            </a:r>
            <a:r>
              <a:rPr lang="en-US" sz="135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Tahun</a:t>
            </a:r>
            <a:r>
              <a:rPr lang="en-US" sz="135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2021</a:t>
            </a:r>
            <a:endParaRPr lang="en-ID" sz="1350" dirty="0"/>
          </a:p>
        </p:txBody>
      </p:sp>
      <p:graphicFrame>
        <p:nvGraphicFramePr>
          <p:cNvPr id="8" name="Chart 7">
            <a:extLst>
              <a:ext uri="{FF2B5EF4-FFF2-40B4-BE49-F238E27FC236}">
                <a16:creationId xmlns:a16="http://schemas.microsoft.com/office/drawing/2014/main" id="{FDDE2CDE-1DCC-A109-6A10-A2042954CFB5}"/>
              </a:ext>
            </a:extLst>
          </p:cNvPr>
          <p:cNvGraphicFramePr/>
          <p:nvPr>
            <p:extLst>
              <p:ext uri="{D42A27DB-BD31-4B8C-83A1-F6EECF244321}">
                <p14:modId xmlns:p14="http://schemas.microsoft.com/office/powerpoint/2010/main" val="2547487314"/>
              </p:ext>
            </p:extLst>
          </p:nvPr>
        </p:nvGraphicFramePr>
        <p:xfrm>
          <a:off x="1253924" y="743281"/>
          <a:ext cx="6636152"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392723D4-02C7-15D3-E725-BEF45CA825BE}"/>
              </a:ext>
            </a:extLst>
          </p:cNvPr>
          <p:cNvSpPr txBox="1"/>
          <p:nvPr/>
        </p:nvSpPr>
        <p:spPr>
          <a:xfrm>
            <a:off x="4761535" y="4807281"/>
            <a:ext cx="4570553" cy="286682"/>
          </a:xfrm>
          <a:prstGeom prst="rect">
            <a:avLst/>
          </a:prstGeom>
          <a:noFill/>
        </p:spPr>
        <p:txBody>
          <a:bodyPr wrap="square">
            <a:spAutoFit/>
          </a:bodyPr>
          <a:lstStyle/>
          <a:p>
            <a:pPr marL="807244" indent="-677466">
              <a:lnSpc>
                <a:spcPct val="115000"/>
              </a:lnSpc>
              <a:spcAft>
                <a:spcPts val="600"/>
              </a:spcAft>
            </a:pPr>
            <a:r>
              <a:rPr lang="en-US" sz="1200" i="1" kern="100" dirty="0">
                <a:solidFill>
                  <a:srgbClr val="000000"/>
                </a:solidFill>
                <a:latin typeface="Arial" panose="020B0604020202020204" pitchFamily="34" charset="0"/>
                <a:ea typeface="Calibri" panose="020F0502020204030204" pitchFamily="34" charset="0"/>
              </a:rPr>
              <a:t>Source: Ministry of Forestry</a:t>
            </a:r>
            <a:endParaRPr lang="en-ID" sz="1500" i="1" kern="100" dirty="0">
              <a:latin typeface="Arial" panose="020B0604020202020204" pitchFamily="34" charset="0"/>
              <a:ea typeface="Calibri" panose="020F0502020204030204" pitchFamily="34" charset="0"/>
            </a:endParaRPr>
          </a:p>
        </p:txBody>
      </p:sp>
      <p:sp>
        <p:nvSpPr>
          <p:cNvPr id="11" name="Rectangle 10">
            <a:extLst>
              <a:ext uri="{FF2B5EF4-FFF2-40B4-BE49-F238E27FC236}">
                <a16:creationId xmlns:a16="http://schemas.microsoft.com/office/drawing/2014/main" id="{2C17024A-64D1-F563-C19C-B8A5D353A26C}"/>
              </a:ext>
            </a:extLst>
          </p:cNvPr>
          <p:cNvSpPr/>
          <p:nvPr/>
        </p:nvSpPr>
        <p:spPr>
          <a:xfrm>
            <a:off x="4888254" y="1489062"/>
            <a:ext cx="1497013" cy="484748"/>
          </a:xfrm>
          <a:prstGeom prst="rect">
            <a:avLst/>
          </a:prstGeom>
          <a:noFill/>
        </p:spPr>
        <p:txBody>
          <a:bodyPr wrap="none" lIns="68580" tIns="34290" rIns="68580" bIns="34290">
            <a:spAutoFit/>
          </a:bodyPr>
          <a:lstStyle/>
          <a:p>
            <a:pPr algn="ctr"/>
            <a:r>
              <a:rPr lang="en-US" sz="1350" dirty="0">
                <a:ln w="0"/>
                <a:effectLst>
                  <a:outerShdw blurRad="38100" dist="19050" dir="2700000" algn="tl" rotWithShape="0">
                    <a:schemeClr val="dk1">
                      <a:alpha val="40000"/>
                    </a:schemeClr>
                  </a:outerShdw>
                </a:effectLst>
              </a:rPr>
              <a:t>Food organic waste</a:t>
            </a:r>
          </a:p>
          <a:p>
            <a:pPr algn="ctr"/>
            <a:r>
              <a:rPr lang="en-US" sz="1350" dirty="0">
                <a:ln w="0"/>
                <a:effectLst>
                  <a:outerShdw blurRad="38100" dist="19050" dir="2700000" algn="tl" rotWithShape="0">
                    <a:schemeClr val="dk1">
                      <a:alpha val="40000"/>
                    </a:schemeClr>
                  </a:outerShdw>
                </a:effectLst>
              </a:rPr>
              <a:t>48%</a:t>
            </a:r>
          </a:p>
        </p:txBody>
      </p:sp>
      <p:sp>
        <p:nvSpPr>
          <p:cNvPr id="12" name="Rectangle 11">
            <a:extLst>
              <a:ext uri="{FF2B5EF4-FFF2-40B4-BE49-F238E27FC236}">
                <a16:creationId xmlns:a16="http://schemas.microsoft.com/office/drawing/2014/main" id="{E1C12698-3D6A-45F8-4480-37EAAC016B8E}"/>
              </a:ext>
            </a:extLst>
          </p:cNvPr>
          <p:cNvSpPr/>
          <p:nvPr/>
        </p:nvSpPr>
        <p:spPr>
          <a:xfrm>
            <a:off x="2220660" y="4172941"/>
            <a:ext cx="1105624" cy="276999"/>
          </a:xfrm>
          <a:prstGeom prst="rect">
            <a:avLst/>
          </a:prstGeom>
          <a:noFill/>
        </p:spPr>
        <p:txBody>
          <a:bodyPr wrap="none" lIns="68580" tIns="34290" rIns="68580" bIns="34290">
            <a:spAutoFit/>
          </a:bodyPr>
          <a:lstStyle/>
          <a:p>
            <a:pPr algn="ctr"/>
            <a:r>
              <a:rPr lang="en-US" sz="1350" dirty="0">
                <a:ln w="0"/>
                <a:effectLst>
                  <a:outerShdw blurRad="38100" dist="19050" dir="2700000" algn="tl" rotWithShape="0">
                    <a:schemeClr val="dk1">
                      <a:alpha val="40000"/>
                    </a:schemeClr>
                  </a:outerShdw>
                </a:effectLst>
              </a:rPr>
              <a:t>Plastic </a:t>
            </a:r>
            <a:r>
              <a:rPr lang="en-US" sz="1350" dirty="0" err="1">
                <a:ln w="0"/>
                <a:effectLst>
                  <a:outerShdw blurRad="38100" dist="19050" dir="2700000" algn="tl" rotWithShape="0">
                    <a:schemeClr val="dk1">
                      <a:alpha val="40000"/>
                    </a:schemeClr>
                  </a:outerShdw>
                </a:effectLst>
              </a:rPr>
              <a:t>baserd</a:t>
            </a:r>
            <a:endParaRPr lang="en-US" sz="1350" dirty="0">
              <a:ln w="0"/>
              <a:effectLst>
                <a:outerShdw blurRad="38100" dist="19050" dir="2700000" algn="tl" rotWithShape="0">
                  <a:schemeClr val="dk1">
                    <a:alpha val="40000"/>
                  </a:schemeClr>
                </a:outerShdw>
              </a:effectLst>
            </a:endParaRPr>
          </a:p>
        </p:txBody>
      </p:sp>
      <p:sp>
        <p:nvSpPr>
          <p:cNvPr id="2" name="Rectangle 1">
            <a:extLst>
              <a:ext uri="{FF2B5EF4-FFF2-40B4-BE49-F238E27FC236}">
                <a16:creationId xmlns:a16="http://schemas.microsoft.com/office/drawing/2014/main" id="{5C115D73-0750-2483-C15A-9337962250F6}"/>
              </a:ext>
            </a:extLst>
          </p:cNvPr>
          <p:cNvSpPr/>
          <p:nvPr/>
        </p:nvSpPr>
        <p:spPr>
          <a:xfrm>
            <a:off x="1349115" y="2615126"/>
            <a:ext cx="1456361" cy="484748"/>
          </a:xfrm>
          <a:prstGeom prst="rect">
            <a:avLst/>
          </a:prstGeom>
          <a:noFill/>
        </p:spPr>
        <p:txBody>
          <a:bodyPr wrap="none" lIns="68580" tIns="34290" rIns="68580" bIns="34290">
            <a:spAutoFit/>
          </a:bodyPr>
          <a:lstStyle/>
          <a:p>
            <a:pPr algn="ctr"/>
            <a:r>
              <a:rPr lang="en-US" sz="1350" dirty="0">
                <a:ln w="0"/>
                <a:effectLst>
                  <a:outerShdw blurRad="38100" dist="19050" dir="2700000" algn="tl" rotWithShape="0">
                    <a:schemeClr val="dk1">
                      <a:alpha val="40000"/>
                    </a:schemeClr>
                  </a:outerShdw>
                </a:effectLst>
              </a:rPr>
              <a:t>Paper based waste</a:t>
            </a:r>
          </a:p>
          <a:p>
            <a:pPr algn="ctr"/>
            <a:r>
              <a:rPr lang="en-US" sz="1350" dirty="0">
                <a:ln w="0"/>
                <a:effectLst>
                  <a:outerShdw blurRad="38100" dist="19050" dir="2700000" algn="tl" rotWithShape="0">
                    <a:schemeClr val="dk1">
                      <a:alpha val="40000"/>
                    </a:schemeClr>
                  </a:outerShdw>
                </a:effectLst>
              </a:rPr>
              <a:t>19%</a:t>
            </a:r>
          </a:p>
        </p:txBody>
      </p:sp>
    </p:spTree>
    <p:extLst>
      <p:ext uri="{BB962C8B-B14F-4D97-AF65-F5344CB8AC3E}">
        <p14:creationId xmlns:p14="http://schemas.microsoft.com/office/powerpoint/2010/main" val="3627381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88E33F-3973-4915-92C0-CBC3761E415D}"/>
              </a:ext>
            </a:extLst>
          </p:cNvPr>
          <p:cNvSpPr txBox="1"/>
          <p:nvPr/>
        </p:nvSpPr>
        <p:spPr>
          <a:xfrm>
            <a:off x="978526" y="577869"/>
            <a:ext cx="3375194" cy="461665"/>
          </a:xfrm>
          <a:prstGeom prst="rect">
            <a:avLst/>
          </a:prstGeom>
          <a:noFill/>
        </p:spPr>
        <p:txBody>
          <a:bodyPr wrap="square" rtlCol="0">
            <a:spAutoFit/>
          </a:bodyPr>
          <a:lstStyle/>
          <a:p>
            <a:r>
              <a:rPr lang="en-US" sz="2400" b="1" u="sng" dirty="0"/>
              <a:t>BIODIGESTER MANADO</a:t>
            </a:r>
            <a:endParaRPr lang="en-US" u="sng" dirty="0"/>
          </a:p>
        </p:txBody>
      </p:sp>
      <p:sp>
        <p:nvSpPr>
          <p:cNvPr id="3" name="TextBox 2">
            <a:extLst>
              <a:ext uri="{FF2B5EF4-FFF2-40B4-BE49-F238E27FC236}">
                <a16:creationId xmlns:a16="http://schemas.microsoft.com/office/drawing/2014/main" id="{7B5D19EB-F356-470C-A64A-0A221DC4AA7F}"/>
              </a:ext>
            </a:extLst>
          </p:cNvPr>
          <p:cNvSpPr txBox="1"/>
          <p:nvPr/>
        </p:nvSpPr>
        <p:spPr>
          <a:xfrm flipH="1">
            <a:off x="704192" y="1062833"/>
            <a:ext cx="4294903" cy="4031873"/>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a:t>The Manado Biodigester is a technology for processing organic matter with the addition of microorganism bacteria as a starter to speed up the process of decomposition of organic matter in an airless [anaerobic] state.</a:t>
            </a:r>
          </a:p>
          <a:p>
            <a:pPr marL="285750" indent="-285750" algn="just">
              <a:buFont typeface="Arial" panose="020B0604020202020204" pitchFamily="34" charset="0"/>
              <a:buChar char="•"/>
            </a:pPr>
            <a:r>
              <a:rPr lang="en-US" sz="1600" dirty="0"/>
              <a:t>This Device can produce gas around 400-500 </a:t>
            </a:r>
            <a:r>
              <a:rPr lang="en-US" sz="1600" dirty="0" err="1"/>
              <a:t>ltr</a:t>
            </a:r>
            <a:r>
              <a:rPr lang="en-US" sz="1600" dirty="0"/>
              <a:t>/day = 1-1.5 hours of cooking every day with a processing capacity of 30-35 </a:t>
            </a:r>
            <a:r>
              <a:rPr lang="en-US" sz="1600" dirty="0" err="1"/>
              <a:t>ltr</a:t>
            </a:r>
            <a:r>
              <a:rPr lang="en-US" sz="1600" dirty="0"/>
              <a:t> of organic waste + water with a ratio of 1:1.</a:t>
            </a:r>
          </a:p>
          <a:p>
            <a:pPr marL="285750" indent="-285750" algn="just">
              <a:buFont typeface="Arial" panose="020B0604020202020204" pitchFamily="34" charset="0"/>
              <a:buChar char="•"/>
            </a:pPr>
            <a:r>
              <a:rPr lang="en-US" sz="1600" dirty="0"/>
              <a:t>The gas produced can be used for cooking purposes and the fermented liquid that comes out every day can be used as liquid fertilizer</a:t>
            </a:r>
          </a:p>
          <a:p>
            <a:pPr marL="285750" indent="-285750" algn="just">
              <a:buFont typeface="Arial" panose="020B0604020202020204" pitchFamily="34" charset="0"/>
              <a:buChar char="•"/>
            </a:pPr>
            <a:r>
              <a:rPr lang="en-US" sz="1600" dirty="0"/>
              <a:t>In addition to reducing the generation of household organic waste, this Device can cut costs for LPG and can also produce fertilizer to fertilize plants.</a:t>
            </a:r>
            <a:endParaRPr lang="en-US" sz="2000" dirty="0"/>
          </a:p>
        </p:txBody>
      </p:sp>
      <p:pic>
        <p:nvPicPr>
          <p:cNvPr id="4" name="Picture 3">
            <a:extLst>
              <a:ext uri="{FF2B5EF4-FFF2-40B4-BE49-F238E27FC236}">
                <a16:creationId xmlns:a16="http://schemas.microsoft.com/office/drawing/2014/main" id="{142366DC-A4E9-4680-9BC6-8C505CB6EFBC}"/>
              </a:ext>
            </a:extLst>
          </p:cNvPr>
          <p:cNvPicPr>
            <a:picLocks noChangeAspect="1"/>
          </p:cNvPicPr>
          <p:nvPr/>
        </p:nvPicPr>
        <p:blipFill>
          <a:blip r:embed="rId2"/>
          <a:stretch>
            <a:fillRect/>
          </a:stretch>
        </p:blipFill>
        <p:spPr>
          <a:xfrm>
            <a:off x="5286703" y="1"/>
            <a:ext cx="3672350" cy="5587148"/>
          </a:xfrm>
          <a:prstGeom prst="rect">
            <a:avLst/>
          </a:prstGeom>
        </p:spPr>
      </p:pic>
      <p:pic>
        <p:nvPicPr>
          <p:cNvPr id="5" name="Picture 4">
            <a:extLst>
              <a:ext uri="{FF2B5EF4-FFF2-40B4-BE49-F238E27FC236}">
                <a16:creationId xmlns:a16="http://schemas.microsoft.com/office/drawing/2014/main" id="{7F51E9AB-8411-2642-8D1B-9EDE9A9A998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9839" y="83870"/>
            <a:ext cx="639974" cy="778257"/>
          </a:xfrm>
          <a:prstGeom prst="rect">
            <a:avLst/>
          </a:prstGeom>
          <a:ln>
            <a:noFill/>
          </a:ln>
          <a:effectLst>
            <a:innerShdw blurRad="63500" dist="50800" dir="13500000">
              <a:prstClr val="black">
                <a:alpha val="50000"/>
              </a:prstClr>
            </a:innerShdw>
            <a:reflection blurRad="12700" stA="40000" endPos="15000" dir="5400000" sy="-100000" algn="bl" rotWithShape="0"/>
          </a:effectLst>
        </p:spPr>
      </p:pic>
      <p:sp>
        <p:nvSpPr>
          <p:cNvPr id="6" name="Title 6">
            <a:extLst>
              <a:ext uri="{FF2B5EF4-FFF2-40B4-BE49-F238E27FC236}">
                <a16:creationId xmlns:a16="http://schemas.microsoft.com/office/drawing/2014/main" id="{4DDEDCF0-CAD6-F349-978F-F91A24E72CED}"/>
              </a:ext>
            </a:extLst>
          </p:cNvPr>
          <p:cNvSpPr txBox="1">
            <a:spLocks/>
          </p:cNvSpPr>
          <p:nvPr/>
        </p:nvSpPr>
        <p:spPr>
          <a:xfrm>
            <a:off x="978526" y="248780"/>
            <a:ext cx="8250621" cy="448435"/>
          </a:xfrm>
          <a:prstGeom prst="rect">
            <a:avLst/>
          </a:prstGeom>
          <a:noFill/>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200" b="1" spc="47" dirty="0">
                <a:ln w="38100"/>
                <a:solidFill>
                  <a:srgbClr val="C00000"/>
                </a:solidFill>
                <a:effectLst>
                  <a:outerShdw blurRad="76200" dist="50800" dir="5400000" algn="tl" rotWithShape="0">
                    <a:srgbClr val="000000">
                      <a:alpha val="65000"/>
                    </a:srgbClr>
                  </a:outerShdw>
                </a:effectLst>
                <a:latin typeface="PT Sans Narrow" charset="-52"/>
                <a:ea typeface="PT Sans Narrow" charset="-52"/>
                <a:cs typeface="PT Sans Narrow" charset="-52"/>
              </a:rPr>
              <a:t>BIOMAN </a:t>
            </a:r>
          </a:p>
        </p:txBody>
      </p:sp>
    </p:spTree>
    <p:extLst>
      <p:ext uri="{BB962C8B-B14F-4D97-AF65-F5344CB8AC3E}">
        <p14:creationId xmlns:p14="http://schemas.microsoft.com/office/powerpoint/2010/main" val="3410929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91B845-8455-9540-8069-77C2FB573BB9}"/>
              </a:ext>
            </a:extLst>
          </p:cNvPr>
          <p:cNvPicPr>
            <a:picLocks noChangeAspect="1"/>
          </p:cNvPicPr>
          <p:nvPr/>
        </p:nvPicPr>
        <p:blipFill>
          <a:blip r:embed="rId3"/>
          <a:stretch>
            <a:fillRect/>
          </a:stretch>
        </p:blipFill>
        <p:spPr>
          <a:xfrm>
            <a:off x="380532" y="493367"/>
            <a:ext cx="8064500" cy="5372100"/>
          </a:xfrm>
          <a:prstGeom prst="rect">
            <a:avLst/>
          </a:prstGeom>
        </p:spPr>
      </p:pic>
      <p:pic>
        <p:nvPicPr>
          <p:cNvPr id="11" name="Picture 10">
            <a:extLst>
              <a:ext uri="{FF2B5EF4-FFF2-40B4-BE49-F238E27FC236}">
                <a16:creationId xmlns:a16="http://schemas.microsoft.com/office/drawing/2014/main" id="{4E1A0D34-47A5-C44E-AD47-7828125CD68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9839" y="83870"/>
            <a:ext cx="639974" cy="778257"/>
          </a:xfrm>
          <a:prstGeom prst="rect">
            <a:avLst/>
          </a:prstGeom>
          <a:ln>
            <a:noFill/>
          </a:ln>
          <a:effectLst>
            <a:innerShdw blurRad="63500" dist="50800" dir="13500000">
              <a:prstClr val="black">
                <a:alpha val="50000"/>
              </a:prstClr>
            </a:innerShdw>
            <a:reflection blurRad="12700" stA="40000" endPos="15000" dir="5400000" sy="-100000" algn="bl" rotWithShape="0"/>
          </a:effectLst>
        </p:spPr>
      </p:pic>
      <p:sp>
        <p:nvSpPr>
          <p:cNvPr id="10" name="Title 6">
            <a:extLst>
              <a:ext uri="{FF2B5EF4-FFF2-40B4-BE49-F238E27FC236}">
                <a16:creationId xmlns:a16="http://schemas.microsoft.com/office/drawing/2014/main" id="{64D27DD2-7CE1-8543-9346-8F113A935043}"/>
              </a:ext>
            </a:extLst>
          </p:cNvPr>
          <p:cNvSpPr txBox="1">
            <a:spLocks/>
          </p:cNvSpPr>
          <p:nvPr/>
        </p:nvSpPr>
        <p:spPr>
          <a:xfrm>
            <a:off x="803695" y="150311"/>
            <a:ext cx="8250621" cy="448435"/>
          </a:xfrm>
          <a:prstGeom prst="rect">
            <a:avLst/>
          </a:prstGeom>
          <a:noFill/>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200" b="1" spc="47" dirty="0">
                <a:ln w="38100"/>
                <a:solidFill>
                  <a:srgbClr val="C00000"/>
                </a:solidFill>
                <a:effectLst>
                  <a:outerShdw blurRad="76200" dist="50800" dir="5400000" algn="tl" rotWithShape="0">
                    <a:srgbClr val="000000">
                      <a:alpha val="65000"/>
                    </a:srgbClr>
                  </a:outerShdw>
                </a:effectLst>
                <a:latin typeface="PT Sans Narrow" charset="-52"/>
                <a:ea typeface="PT Sans Narrow" charset="-52"/>
                <a:cs typeface="PT Sans Narrow" charset="-52"/>
              </a:rPr>
              <a:t>BIOMAN INSTALATION</a:t>
            </a:r>
          </a:p>
        </p:txBody>
      </p:sp>
      <p:sp>
        <p:nvSpPr>
          <p:cNvPr id="2" name="TextBox 1">
            <a:extLst>
              <a:ext uri="{FF2B5EF4-FFF2-40B4-BE49-F238E27FC236}">
                <a16:creationId xmlns:a16="http://schemas.microsoft.com/office/drawing/2014/main" id="{ACFFAC78-47A8-B77E-9327-EDB1864348A7}"/>
              </a:ext>
            </a:extLst>
          </p:cNvPr>
          <p:cNvSpPr txBox="1"/>
          <p:nvPr/>
        </p:nvSpPr>
        <p:spPr>
          <a:xfrm>
            <a:off x="1008528" y="872581"/>
            <a:ext cx="1734670" cy="707886"/>
          </a:xfrm>
          <a:prstGeom prst="rect">
            <a:avLst/>
          </a:prstGeom>
          <a:solidFill>
            <a:schemeClr val="bg1"/>
          </a:solidFill>
        </p:spPr>
        <p:txBody>
          <a:bodyPr wrap="square" rtlCol="0">
            <a:spAutoFit/>
          </a:bodyPr>
          <a:lstStyle/>
          <a:p>
            <a:r>
              <a:rPr lang="en-US" sz="1100" dirty="0"/>
              <a:t>BIOMAN ASEMBLY STEPS</a:t>
            </a:r>
          </a:p>
          <a:p>
            <a:endParaRPr lang="en-US" sz="1100" dirty="0"/>
          </a:p>
          <a:p>
            <a:endParaRPr lang="en-US" dirty="0"/>
          </a:p>
        </p:txBody>
      </p:sp>
      <p:sp>
        <p:nvSpPr>
          <p:cNvPr id="4" name="TextBox 3">
            <a:extLst>
              <a:ext uri="{FF2B5EF4-FFF2-40B4-BE49-F238E27FC236}">
                <a16:creationId xmlns:a16="http://schemas.microsoft.com/office/drawing/2014/main" id="{9BBA99F1-ED99-3A90-05A1-09B96243AD4B}"/>
              </a:ext>
            </a:extLst>
          </p:cNvPr>
          <p:cNvSpPr txBox="1"/>
          <p:nvPr/>
        </p:nvSpPr>
        <p:spPr>
          <a:xfrm>
            <a:off x="803695" y="1594463"/>
            <a:ext cx="2565470" cy="261610"/>
          </a:xfrm>
          <a:prstGeom prst="rect">
            <a:avLst/>
          </a:prstGeom>
          <a:solidFill>
            <a:schemeClr val="bg1"/>
          </a:solidFill>
        </p:spPr>
        <p:txBody>
          <a:bodyPr wrap="square" rtlCol="0">
            <a:spAutoFit/>
          </a:bodyPr>
          <a:lstStyle/>
          <a:p>
            <a:r>
              <a:rPr lang="en-US" sz="1100" dirty="0"/>
              <a:t>1. Cut off the top of the tank</a:t>
            </a:r>
          </a:p>
        </p:txBody>
      </p:sp>
      <p:sp>
        <p:nvSpPr>
          <p:cNvPr id="5" name="TextBox 4">
            <a:extLst>
              <a:ext uri="{FF2B5EF4-FFF2-40B4-BE49-F238E27FC236}">
                <a16:creationId xmlns:a16="http://schemas.microsoft.com/office/drawing/2014/main" id="{832715D6-AEB5-1CCB-C1E2-FEA8BA8391A8}"/>
              </a:ext>
            </a:extLst>
          </p:cNvPr>
          <p:cNvSpPr txBox="1"/>
          <p:nvPr/>
        </p:nvSpPr>
        <p:spPr>
          <a:xfrm>
            <a:off x="879813" y="4340134"/>
            <a:ext cx="2565470" cy="430887"/>
          </a:xfrm>
          <a:prstGeom prst="rect">
            <a:avLst/>
          </a:prstGeom>
          <a:solidFill>
            <a:schemeClr val="bg1"/>
          </a:solidFill>
        </p:spPr>
        <p:txBody>
          <a:bodyPr wrap="square" rtlCol="0">
            <a:spAutoFit/>
          </a:bodyPr>
          <a:lstStyle/>
          <a:p>
            <a:r>
              <a:rPr lang="en-US" sz="1100" dirty="0"/>
              <a:t>2. Drill a 3 inch hole at the lower of the tank and install a 3 inch elbow pipe</a:t>
            </a:r>
          </a:p>
        </p:txBody>
      </p:sp>
      <p:sp>
        <p:nvSpPr>
          <p:cNvPr id="6" name="TextBox 5">
            <a:extLst>
              <a:ext uri="{FF2B5EF4-FFF2-40B4-BE49-F238E27FC236}">
                <a16:creationId xmlns:a16="http://schemas.microsoft.com/office/drawing/2014/main" id="{726F476A-DE3F-9C80-78FF-6AC14CBA23C1}"/>
              </a:ext>
            </a:extLst>
          </p:cNvPr>
          <p:cNvSpPr txBox="1"/>
          <p:nvPr/>
        </p:nvSpPr>
        <p:spPr>
          <a:xfrm>
            <a:off x="4776903" y="964914"/>
            <a:ext cx="2565470" cy="261610"/>
          </a:xfrm>
          <a:prstGeom prst="rect">
            <a:avLst/>
          </a:prstGeom>
          <a:solidFill>
            <a:schemeClr val="bg1"/>
          </a:solidFill>
        </p:spPr>
        <p:txBody>
          <a:bodyPr wrap="square" rtlCol="0">
            <a:spAutoFit/>
          </a:bodyPr>
          <a:lstStyle/>
          <a:p>
            <a:r>
              <a:rPr lang="en-US" sz="1100" dirty="0"/>
              <a:t>3. Attach the inlet and outlet pipe</a:t>
            </a:r>
          </a:p>
        </p:txBody>
      </p:sp>
      <p:sp>
        <p:nvSpPr>
          <p:cNvPr id="7" name="TextBox 6">
            <a:extLst>
              <a:ext uri="{FF2B5EF4-FFF2-40B4-BE49-F238E27FC236}">
                <a16:creationId xmlns:a16="http://schemas.microsoft.com/office/drawing/2014/main" id="{921F37BE-5D2F-B277-24E5-19CCEA4D4597}"/>
              </a:ext>
            </a:extLst>
          </p:cNvPr>
          <p:cNvSpPr txBox="1"/>
          <p:nvPr/>
        </p:nvSpPr>
        <p:spPr>
          <a:xfrm>
            <a:off x="7355996" y="1725268"/>
            <a:ext cx="984309" cy="553998"/>
          </a:xfrm>
          <a:prstGeom prst="rect">
            <a:avLst/>
          </a:prstGeom>
          <a:solidFill>
            <a:schemeClr val="bg1"/>
          </a:solidFill>
        </p:spPr>
        <p:txBody>
          <a:bodyPr wrap="square" rtlCol="0">
            <a:spAutoFit/>
          </a:bodyPr>
          <a:lstStyle/>
          <a:p>
            <a:r>
              <a:rPr lang="en-US" sz="1000" dirty="0"/>
              <a:t>Outlet pipe for excessive sludge </a:t>
            </a:r>
          </a:p>
        </p:txBody>
      </p:sp>
      <p:sp>
        <p:nvSpPr>
          <p:cNvPr id="8" name="TextBox 7">
            <a:extLst>
              <a:ext uri="{FF2B5EF4-FFF2-40B4-BE49-F238E27FC236}">
                <a16:creationId xmlns:a16="http://schemas.microsoft.com/office/drawing/2014/main" id="{9ED0E75F-658B-BC8A-5D8A-59F9C79D5763}"/>
              </a:ext>
            </a:extLst>
          </p:cNvPr>
          <p:cNvSpPr txBox="1"/>
          <p:nvPr/>
        </p:nvSpPr>
        <p:spPr>
          <a:xfrm>
            <a:off x="4378271" y="1471111"/>
            <a:ext cx="984309" cy="400110"/>
          </a:xfrm>
          <a:prstGeom prst="rect">
            <a:avLst/>
          </a:prstGeom>
          <a:solidFill>
            <a:schemeClr val="bg1"/>
          </a:solidFill>
        </p:spPr>
        <p:txBody>
          <a:bodyPr wrap="square" rtlCol="0">
            <a:spAutoFit/>
          </a:bodyPr>
          <a:lstStyle/>
          <a:p>
            <a:r>
              <a:rPr lang="en-US" sz="1000" dirty="0"/>
              <a:t>Inlet pipe for organic waste </a:t>
            </a:r>
          </a:p>
        </p:txBody>
      </p:sp>
      <p:sp>
        <p:nvSpPr>
          <p:cNvPr id="9" name="TextBox 8">
            <a:extLst>
              <a:ext uri="{FF2B5EF4-FFF2-40B4-BE49-F238E27FC236}">
                <a16:creationId xmlns:a16="http://schemas.microsoft.com/office/drawing/2014/main" id="{B768753A-CDCA-EEAA-118F-1131097385EE}"/>
              </a:ext>
            </a:extLst>
          </p:cNvPr>
          <p:cNvSpPr txBox="1"/>
          <p:nvPr/>
        </p:nvSpPr>
        <p:spPr>
          <a:xfrm>
            <a:off x="4790526" y="3115108"/>
            <a:ext cx="3134274" cy="261610"/>
          </a:xfrm>
          <a:prstGeom prst="rect">
            <a:avLst/>
          </a:prstGeom>
          <a:solidFill>
            <a:schemeClr val="bg1"/>
          </a:solidFill>
        </p:spPr>
        <p:txBody>
          <a:bodyPr wrap="square" rtlCol="0">
            <a:spAutoFit/>
          </a:bodyPr>
          <a:lstStyle/>
          <a:p>
            <a:r>
              <a:rPr lang="en-US" sz="1100" dirty="0"/>
              <a:t>4. The installation of 550 L tank into the 650 L tank</a:t>
            </a:r>
          </a:p>
        </p:txBody>
      </p:sp>
    </p:spTree>
    <p:extLst>
      <p:ext uri="{BB962C8B-B14F-4D97-AF65-F5344CB8AC3E}">
        <p14:creationId xmlns:p14="http://schemas.microsoft.com/office/powerpoint/2010/main" val="385599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Magnetic Disk 3">
            <a:extLst>
              <a:ext uri="{FF2B5EF4-FFF2-40B4-BE49-F238E27FC236}">
                <a16:creationId xmlns:a16="http://schemas.microsoft.com/office/drawing/2014/main" id="{DD0D06AF-B151-4D18-AD59-ECDC869C8C5D}"/>
              </a:ext>
            </a:extLst>
          </p:cNvPr>
          <p:cNvSpPr/>
          <p:nvPr/>
        </p:nvSpPr>
        <p:spPr>
          <a:xfrm>
            <a:off x="2779459" y="2605769"/>
            <a:ext cx="2289569" cy="1370285"/>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188" name="Rectangle 187">
            <a:extLst>
              <a:ext uri="{FF2B5EF4-FFF2-40B4-BE49-F238E27FC236}">
                <a16:creationId xmlns:a16="http://schemas.microsoft.com/office/drawing/2014/main" id="{190D5D66-AC00-466D-9000-34EB7F23C60B}"/>
              </a:ext>
            </a:extLst>
          </p:cNvPr>
          <p:cNvSpPr/>
          <p:nvPr/>
        </p:nvSpPr>
        <p:spPr>
          <a:xfrm>
            <a:off x="114670" y="4745772"/>
            <a:ext cx="8914661" cy="853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100" dirty="0">
              <a:latin typeface="Arial Rounded MT Bold" panose="020F0704030504030204" pitchFamily="34" charset="77"/>
            </a:endParaRPr>
          </a:p>
        </p:txBody>
      </p:sp>
      <p:pic>
        <p:nvPicPr>
          <p:cNvPr id="6" name="Picture 5">
            <a:extLst>
              <a:ext uri="{FF2B5EF4-FFF2-40B4-BE49-F238E27FC236}">
                <a16:creationId xmlns:a16="http://schemas.microsoft.com/office/drawing/2014/main" id="{CA8EFE82-38CC-4113-8543-CE336FA7DE01}"/>
              </a:ext>
            </a:extLst>
          </p:cNvPr>
          <p:cNvPicPr>
            <a:picLocks noChangeAspect="1"/>
          </p:cNvPicPr>
          <p:nvPr/>
        </p:nvPicPr>
        <p:blipFill>
          <a:blip r:embed="rId3"/>
          <a:srcRect/>
          <a:stretch>
            <a:fillRect/>
          </a:stretch>
        </p:blipFill>
        <p:spPr bwMode="auto">
          <a:xfrm>
            <a:off x="317081" y="130126"/>
            <a:ext cx="485927" cy="545280"/>
          </a:xfrm>
          <a:prstGeom prst="rect">
            <a:avLst/>
          </a:prstGeom>
          <a:ln>
            <a:noFill/>
          </a:ln>
          <a:effectLst>
            <a:outerShdw blurRad="292100" dist="139700" dir="2700000" algn="tl" rotWithShape="0">
              <a:srgbClr val="333333">
                <a:alpha val="65000"/>
              </a:srgbClr>
            </a:outerShdw>
          </a:effectLst>
        </p:spPr>
      </p:pic>
      <p:sp>
        <p:nvSpPr>
          <p:cNvPr id="7" name="Title 6">
            <a:extLst>
              <a:ext uri="{FF2B5EF4-FFF2-40B4-BE49-F238E27FC236}">
                <a16:creationId xmlns:a16="http://schemas.microsoft.com/office/drawing/2014/main" id="{CF824DF4-F077-42C3-A3F9-6CFA0CB6F64A}"/>
              </a:ext>
            </a:extLst>
          </p:cNvPr>
          <p:cNvSpPr txBox="1">
            <a:spLocks/>
          </p:cNvSpPr>
          <p:nvPr/>
        </p:nvSpPr>
        <p:spPr>
          <a:xfrm>
            <a:off x="90193" y="638620"/>
            <a:ext cx="1253447" cy="264236"/>
          </a:xfrm>
          <a:prstGeom prst="rect">
            <a:avLst/>
          </a:prstGeom>
          <a:noFill/>
        </p:spPr>
        <p:txBody>
          <a:bodyPr vert="horz" lIns="68580" tIns="34290" rIns="68580" bIns="3429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900" spc="35" dirty="0" err="1">
                <a:ln w="38100"/>
                <a:solidFill>
                  <a:srgbClr val="C00000"/>
                </a:solidFill>
                <a:effectLst>
                  <a:outerShdw blurRad="76200" dist="50800" dir="5400000" algn="tl" rotWithShape="0">
                    <a:srgbClr val="000000">
                      <a:alpha val="65000"/>
                    </a:srgbClr>
                  </a:outerShdw>
                </a:effectLst>
                <a:latin typeface="Arial Rounded MT Bold" panose="020F0704030504030204" pitchFamily="34" charset="77"/>
                <a:ea typeface="PT Sans Narrow" charset="-52"/>
                <a:cs typeface="PT Sans Narrow" charset="-52"/>
              </a:rPr>
              <a:t>BAPELITBANG</a:t>
            </a:r>
            <a:r>
              <a:rPr lang="en-US" sz="900" spc="35" dirty="0">
                <a:ln w="38100"/>
                <a:solidFill>
                  <a:srgbClr val="C00000"/>
                </a:solidFill>
                <a:effectLst>
                  <a:outerShdw blurRad="76200" dist="50800" dir="5400000" algn="tl" rotWithShape="0">
                    <a:srgbClr val="000000">
                      <a:alpha val="65000"/>
                    </a:srgbClr>
                  </a:outerShdw>
                </a:effectLst>
                <a:latin typeface="Arial Rounded MT Bold" panose="020F0704030504030204" pitchFamily="34" charset="77"/>
                <a:ea typeface="PT Sans Narrow" charset="-52"/>
                <a:cs typeface="PT Sans Narrow" charset="-52"/>
              </a:rPr>
              <a:t> </a:t>
            </a:r>
          </a:p>
        </p:txBody>
      </p:sp>
      <p:grpSp>
        <p:nvGrpSpPr>
          <p:cNvPr id="134" name="Group 133">
            <a:extLst>
              <a:ext uri="{FF2B5EF4-FFF2-40B4-BE49-F238E27FC236}">
                <a16:creationId xmlns:a16="http://schemas.microsoft.com/office/drawing/2014/main" id="{9F126E5E-FB5C-423E-AA1D-17ABA1E2390E}"/>
              </a:ext>
            </a:extLst>
          </p:cNvPr>
          <p:cNvGrpSpPr/>
          <p:nvPr/>
        </p:nvGrpSpPr>
        <p:grpSpPr>
          <a:xfrm>
            <a:off x="2306649" y="844637"/>
            <a:ext cx="5428456" cy="3419350"/>
            <a:chOff x="4093053" y="942346"/>
            <a:chExt cx="5210971" cy="4315454"/>
          </a:xfrm>
        </p:grpSpPr>
        <p:grpSp>
          <p:nvGrpSpPr>
            <p:cNvPr id="132" name="Group 131">
              <a:extLst>
                <a:ext uri="{FF2B5EF4-FFF2-40B4-BE49-F238E27FC236}">
                  <a16:creationId xmlns:a16="http://schemas.microsoft.com/office/drawing/2014/main" id="{F8D58E87-08A4-4E19-A522-A06080329EB0}"/>
                </a:ext>
              </a:extLst>
            </p:cNvPr>
            <p:cNvGrpSpPr/>
            <p:nvPr/>
          </p:nvGrpSpPr>
          <p:grpSpPr>
            <a:xfrm>
              <a:off x="4093053" y="942346"/>
              <a:ext cx="5210971" cy="4315454"/>
              <a:chOff x="4093053" y="942346"/>
              <a:chExt cx="5210971" cy="4315454"/>
            </a:xfrm>
          </p:grpSpPr>
          <p:grpSp>
            <p:nvGrpSpPr>
              <p:cNvPr id="90" name="Group 89">
                <a:extLst>
                  <a:ext uri="{FF2B5EF4-FFF2-40B4-BE49-F238E27FC236}">
                    <a16:creationId xmlns:a16="http://schemas.microsoft.com/office/drawing/2014/main" id="{D238A77D-1A92-4A6D-B2AD-1027B30A4C27}"/>
                  </a:ext>
                </a:extLst>
              </p:cNvPr>
              <p:cNvGrpSpPr/>
              <p:nvPr/>
            </p:nvGrpSpPr>
            <p:grpSpPr>
              <a:xfrm>
                <a:off x="4093053" y="1499997"/>
                <a:ext cx="3408691" cy="3757803"/>
                <a:chOff x="4093053" y="1499997"/>
                <a:chExt cx="3408691" cy="3757803"/>
              </a:xfrm>
            </p:grpSpPr>
            <p:grpSp>
              <p:nvGrpSpPr>
                <p:cNvPr id="89" name="Group 88">
                  <a:extLst>
                    <a:ext uri="{FF2B5EF4-FFF2-40B4-BE49-F238E27FC236}">
                      <a16:creationId xmlns:a16="http://schemas.microsoft.com/office/drawing/2014/main" id="{BF371F0A-34FD-4A0D-9610-218EF5B316C5}"/>
                    </a:ext>
                  </a:extLst>
                </p:cNvPr>
                <p:cNvGrpSpPr/>
                <p:nvPr/>
              </p:nvGrpSpPr>
              <p:grpSpPr>
                <a:xfrm>
                  <a:off x="4490977" y="1499997"/>
                  <a:ext cx="2311078" cy="3757803"/>
                  <a:chOff x="4490977" y="1499997"/>
                  <a:chExt cx="2311078" cy="3757803"/>
                </a:xfrm>
              </p:grpSpPr>
              <p:grpSp>
                <p:nvGrpSpPr>
                  <p:cNvPr id="10" name="Group 9">
                    <a:extLst>
                      <a:ext uri="{FF2B5EF4-FFF2-40B4-BE49-F238E27FC236}">
                        <a16:creationId xmlns:a16="http://schemas.microsoft.com/office/drawing/2014/main" id="{87924883-6030-4E24-8F9A-17D274C1C70D}"/>
                      </a:ext>
                    </a:extLst>
                  </p:cNvPr>
                  <p:cNvGrpSpPr/>
                  <p:nvPr/>
                </p:nvGrpSpPr>
                <p:grpSpPr>
                  <a:xfrm>
                    <a:off x="4490977" y="1499997"/>
                    <a:ext cx="2311078" cy="3757803"/>
                    <a:chOff x="4490977" y="1499997"/>
                    <a:chExt cx="2311078" cy="3757803"/>
                  </a:xfrm>
                </p:grpSpPr>
                <p:sp>
                  <p:nvSpPr>
                    <p:cNvPr id="8" name="Flowchart: Magnetic Disk 7">
                      <a:extLst>
                        <a:ext uri="{FF2B5EF4-FFF2-40B4-BE49-F238E27FC236}">
                          <a16:creationId xmlns:a16="http://schemas.microsoft.com/office/drawing/2014/main" id="{B3978868-0B38-4CAB-8CF8-DF279B8B7E5A}"/>
                        </a:ext>
                      </a:extLst>
                    </p:cNvPr>
                    <p:cNvSpPr/>
                    <p:nvPr/>
                  </p:nvSpPr>
                  <p:spPr>
                    <a:xfrm>
                      <a:off x="4490977" y="2534855"/>
                      <a:ext cx="2311078" cy="2722945"/>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9" name="Flowchart: Magnetic Disk 8">
                      <a:extLst>
                        <a:ext uri="{FF2B5EF4-FFF2-40B4-BE49-F238E27FC236}">
                          <a16:creationId xmlns:a16="http://schemas.microsoft.com/office/drawing/2014/main" id="{0051721C-A66D-4AEA-89E7-6D2DEDA6D8CD}"/>
                        </a:ext>
                      </a:extLst>
                    </p:cNvPr>
                    <p:cNvSpPr/>
                    <p:nvPr/>
                  </p:nvSpPr>
                  <p:spPr>
                    <a:xfrm rot="10800000">
                      <a:off x="4546921" y="2628898"/>
                      <a:ext cx="2199190" cy="2439009"/>
                    </a:xfrm>
                    <a:prstGeom prst="flowChartMagneticDisk">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114" name="Flowchart: Magnetic Disk 113">
                      <a:extLst>
                        <a:ext uri="{FF2B5EF4-FFF2-40B4-BE49-F238E27FC236}">
                          <a16:creationId xmlns:a16="http://schemas.microsoft.com/office/drawing/2014/main" id="{5B3C517C-D88B-4C14-82EA-7E0229CECACD}"/>
                        </a:ext>
                      </a:extLst>
                    </p:cNvPr>
                    <p:cNvSpPr/>
                    <p:nvPr/>
                  </p:nvSpPr>
                  <p:spPr>
                    <a:xfrm rot="10800000">
                      <a:off x="4546619" y="3064615"/>
                      <a:ext cx="2199190" cy="2032739"/>
                    </a:xfrm>
                    <a:prstGeom prst="flowChartMagneticDisk">
                      <a:avLst/>
                    </a:prstGeom>
                    <a:pattFill prst="lgConfetti">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dirty="0"/>
                    </a:p>
                  </p:txBody>
                </p:sp>
                <p:sp>
                  <p:nvSpPr>
                    <p:cNvPr id="11" name="Flowchart: Magnetic Disk 10">
                      <a:extLst>
                        <a:ext uri="{FF2B5EF4-FFF2-40B4-BE49-F238E27FC236}">
                          <a16:creationId xmlns:a16="http://schemas.microsoft.com/office/drawing/2014/main" id="{2C48A2F5-1F28-49A9-916E-BF71835096D3}"/>
                        </a:ext>
                      </a:extLst>
                    </p:cNvPr>
                    <p:cNvSpPr/>
                    <p:nvPr/>
                  </p:nvSpPr>
                  <p:spPr>
                    <a:xfrm>
                      <a:off x="4602865" y="2743200"/>
                      <a:ext cx="2079875" cy="2209800"/>
                    </a:xfrm>
                    <a:prstGeom prst="flowChartMagneticDisk">
                      <a:avLst/>
                    </a:prstGeom>
                    <a:pattFill prst="lgConfetti">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12" name="Flowchart: Magnetic Disk 11">
                      <a:extLst>
                        <a:ext uri="{FF2B5EF4-FFF2-40B4-BE49-F238E27FC236}">
                          <a16:creationId xmlns:a16="http://schemas.microsoft.com/office/drawing/2014/main" id="{767C6F1A-542D-43A2-821A-363E33248A9F}"/>
                        </a:ext>
                      </a:extLst>
                    </p:cNvPr>
                    <p:cNvSpPr/>
                    <p:nvPr/>
                  </p:nvSpPr>
                  <p:spPr>
                    <a:xfrm>
                      <a:off x="4602865" y="1515687"/>
                      <a:ext cx="2079875" cy="2260096"/>
                    </a:xfrm>
                    <a:prstGeom prst="flowChartMagneticDisk">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13" name="Flowchart: Magnetic Disk 12">
                      <a:extLst>
                        <a:ext uri="{FF2B5EF4-FFF2-40B4-BE49-F238E27FC236}">
                          <a16:creationId xmlns:a16="http://schemas.microsoft.com/office/drawing/2014/main" id="{775E82BC-661E-44D5-9018-6DEAE146EEBC}"/>
                        </a:ext>
                      </a:extLst>
                    </p:cNvPr>
                    <p:cNvSpPr/>
                    <p:nvPr/>
                  </p:nvSpPr>
                  <p:spPr>
                    <a:xfrm rot="10800000">
                      <a:off x="4640966" y="1499997"/>
                      <a:ext cx="1997960" cy="2276475"/>
                    </a:xfrm>
                    <a:prstGeom prst="flowChartMagneticDisk">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dirty="0"/>
                    </a:p>
                  </p:txBody>
                </p:sp>
              </p:grpSp>
              <p:sp>
                <p:nvSpPr>
                  <p:cNvPr id="14" name="Oval 13">
                    <a:extLst>
                      <a:ext uri="{FF2B5EF4-FFF2-40B4-BE49-F238E27FC236}">
                        <a16:creationId xmlns:a16="http://schemas.microsoft.com/office/drawing/2014/main" id="{EA70C92A-AEAA-4E3C-982D-BF67C98C84CB}"/>
                      </a:ext>
                    </a:extLst>
                  </p:cNvPr>
                  <p:cNvSpPr/>
                  <p:nvPr/>
                </p:nvSpPr>
                <p:spPr>
                  <a:xfrm>
                    <a:off x="4683125" y="3041460"/>
                    <a:ext cx="1911350" cy="696913"/>
                  </a:xfrm>
                  <a:prstGeom prst="ellipse">
                    <a:avLst/>
                  </a:prstGeom>
                  <a:pattFill prst="lgConfetti">
                    <a:fgClr>
                      <a:schemeClr val="accent2"/>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dirty="0"/>
                  </a:p>
                </p:txBody>
              </p:sp>
              <p:sp>
                <p:nvSpPr>
                  <p:cNvPr id="16" name="Oval 15">
                    <a:extLst>
                      <a:ext uri="{FF2B5EF4-FFF2-40B4-BE49-F238E27FC236}">
                        <a16:creationId xmlns:a16="http://schemas.microsoft.com/office/drawing/2014/main" id="{0E4418A6-023B-491A-B7E1-94CB953C41A8}"/>
                      </a:ext>
                    </a:extLst>
                  </p:cNvPr>
                  <p:cNvSpPr/>
                  <p:nvPr/>
                </p:nvSpPr>
                <p:spPr>
                  <a:xfrm>
                    <a:off x="4622246" y="3995851"/>
                    <a:ext cx="2079874" cy="716273"/>
                  </a:xfrm>
                  <a:prstGeom prst="ellipse">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17" name="Oval 16">
                    <a:extLst>
                      <a:ext uri="{FF2B5EF4-FFF2-40B4-BE49-F238E27FC236}">
                        <a16:creationId xmlns:a16="http://schemas.microsoft.com/office/drawing/2014/main" id="{1EE601F9-0EC6-4EBF-81D7-162DE37049A1}"/>
                      </a:ext>
                    </a:extLst>
                  </p:cNvPr>
                  <p:cNvSpPr/>
                  <p:nvPr/>
                </p:nvSpPr>
                <p:spPr>
                  <a:xfrm>
                    <a:off x="4682680" y="1611640"/>
                    <a:ext cx="1927036" cy="71627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dirty="0"/>
                  </a:p>
                </p:txBody>
              </p:sp>
            </p:grpSp>
            <p:grpSp>
              <p:nvGrpSpPr>
                <p:cNvPr id="35" name="Group 34">
                  <a:extLst>
                    <a:ext uri="{FF2B5EF4-FFF2-40B4-BE49-F238E27FC236}">
                      <a16:creationId xmlns:a16="http://schemas.microsoft.com/office/drawing/2014/main" id="{C4156C8F-EEC1-4A49-A24C-1364FA0C1199}"/>
                    </a:ext>
                  </a:extLst>
                </p:cNvPr>
                <p:cNvGrpSpPr/>
                <p:nvPr/>
              </p:nvGrpSpPr>
              <p:grpSpPr>
                <a:xfrm>
                  <a:off x="4093053" y="2564288"/>
                  <a:ext cx="1213636" cy="1850906"/>
                  <a:chOff x="4093053" y="2564288"/>
                  <a:chExt cx="1213636" cy="1850906"/>
                </a:xfrm>
              </p:grpSpPr>
              <p:sp>
                <p:nvSpPr>
                  <p:cNvPr id="34" name="Rectangle 33">
                    <a:extLst>
                      <a:ext uri="{FF2B5EF4-FFF2-40B4-BE49-F238E27FC236}">
                        <a16:creationId xmlns:a16="http://schemas.microsoft.com/office/drawing/2014/main" id="{E4DD72EA-912F-417F-A140-7B7235A81947}"/>
                      </a:ext>
                    </a:extLst>
                  </p:cNvPr>
                  <p:cNvSpPr/>
                  <p:nvPr/>
                </p:nvSpPr>
                <p:spPr>
                  <a:xfrm>
                    <a:off x="4097365" y="2736765"/>
                    <a:ext cx="200737" cy="11094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dirty="0"/>
                  </a:p>
                </p:txBody>
              </p:sp>
              <p:grpSp>
                <p:nvGrpSpPr>
                  <p:cNvPr id="24" name="Group 23">
                    <a:extLst>
                      <a:ext uri="{FF2B5EF4-FFF2-40B4-BE49-F238E27FC236}">
                        <a16:creationId xmlns:a16="http://schemas.microsoft.com/office/drawing/2014/main" id="{13B2F436-0C8C-401E-BE0C-CB89C63719CB}"/>
                      </a:ext>
                    </a:extLst>
                  </p:cNvPr>
                  <p:cNvGrpSpPr/>
                  <p:nvPr/>
                </p:nvGrpSpPr>
                <p:grpSpPr>
                  <a:xfrm flipH="1">
                    <a:off x="4093053" y="2564288"/>
                    <a:ext cx="1213636" cy="1850906"/>
                    <a:chOff x="5967199" y="2567142"/>
                    <a:chExt cx="1213636" cy="1850906"/>
                  </a:xfrm>
                </p:grpSpPr>
                <p:sp>
                  <p:nvSpPr>
                    <p:cNvPr id="25" name="L-Shape 24">
                      <a:extLst>
                        <a:ext uri="{FF2B5EF4-FFF2-40B4-BE49-F238E27FC236}">
                          <a16:creationId xmlns:a16="http://schemas.microsoft.com/office/drawing/2014/main" id="{9472E2C3-EAA4-4CCF-AA23-AD98D9F5F444}"/>
                        </a:ext>
                      </a:extLst>
                    </p:cNvPr>
                    <p:cNvSpPr/>
                    <p:nvPr/>
                  </p:nvSpPr>
                  <p:spPr>
                    <a:xfrm flipH="1">
                      <a:off x="6774276" y="3727440"/>
                      <a:ext cx="406559" cy="687001"/>
                    </a:xfrm>
                    <a:prstGeom prst="corne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dirty="0"/>
                    </a:p>
                  </p:txBody>
                </p:sp>
                <p:sp>
                  <p:nvSpPr>
                    <p:cNvPr id="26" name="Flowchart: Magnetic Disk 25">
                      <a:extLst>
                        <a:ext uri="{FF2B5EF4-FFF2-40B4-BE49-F238E27FC236}">
                          <a16:creationId xmlns:a16="http://schemas.microsoft.com/office/drawing/2014/main" id="{5BFAEA0F-A030-48DF-B16A-A2E52A831612}"/>
                        </a:ext>
                      </a:extLst>
                    </p:cNvPr>
                    <p:cNvSpPr/>
                    <p:nvPr/>
                  </p:nvSpPr>
                  <p:spPr>
                    <a:xfrm>
                      <a:off x="6975240" y="3700156"/>
                      <a:ext cx="200737" cy="27868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33" name="Flowchart: Magnetic Disk 32">
                      <a:extLst>
                        <a:ext uri="{FF2B5EF4-FFF2-40B4-BE49-F238E27FC236}">
                          <a16:creationId xmlns:a16="http://schemas.microsoft.com/office/drawing/2014/main" id="{3D8D2745-8991-4363-AD7E-6DAAC020FD5E}"/>
                        </a:ext>
                      </a:extLst>
                    </p:cNvPr>
                    <p:cNvSpPr/>
                    <p:nvPr/>
                  </p:nvSpPr>
                  <p:spPr>
                    <a:xfrm>
                      <a:off x="6974603" y="2567142"/>
                      <a:ext cx="200738" cy="27868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dirty="0"/>
                    </a:p>
                  </p:txBody>
                </p:sp>
                <p:sp>
                  <p:nvSpPr>
                    <p:cNvPr id="108" name="L-Shape 107">
                      <a:extLst>
                        <a:ext uri="{FF2B5EF4-FFF2-40B4-BE49-F238E27FC236}">
                          <a16:creationId xmlns:a16="http://schemas.microsoft.com/office/drawing/2014/main" id="{802BC7DF-D9E8-4596-9762-C54F40FC45A4}"/>
                        </a:ext>
                      </a:extLst>
                    </p:cNvPr>
                    <p:cNvSpPr/>
                    <p:nvPr/>
                  </p:nvSpPr>
                  <p:spPr>
                    <a:xfrm>
                      <a:off x="5967199" y="3877329"/>
                      <a:ext cx="763516" cy="540719"/>
                    </a:xfrm>
                    <a:prstGeom prst="corner">
                      <a:avLst>
                        <a:gd name="adj1" fmla="val 50000"/>
                        <a:gd name="adj2" fmla="val 4440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dirty="0"/>
                    </a:p>
                  </p:txBody>
                </p:sp>
                <p:sp>
                  <p:nvSpPr>
                    <p:cNvPr id="103" name="Flowchart: Magnetic Disk 102">
                      <a:extLst>
                        <a:ext uri="{FF2B5EF4-FFF2-40B4-BE49-F238E27FC236}">
                          <a16:creationId xmlns:a16="http://schemas.microsoft.com/office/drawing/2014/main" id="{5FA46820-D691-4A0E-B5C6-CCCA0D7F45A8}"/>
                        </a:ext>
                      </a:extLst>
                    </p:cNvPr>
                    <p:cNvSpPr/>
                    <p:nvPr/>
                  </p:nvSpPr>
                  <p:spPr>
                    <a:xfrm>
                      <a:off x="5968117" y="3810226"/>
                      <a:ext cx="183622" cy="27868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dirty="0"/>
                    </a:p>
                  </p:txBody>
                </p:sp>
                <p:sp>
                  <p:nvSpPr>
                    <p:cNvPr id="27" name="Flowchart: Magnetic Disk 26">
                      <a:extLst>
                        <a:ext uri="{FF2B5EF4-FFF2-40B4-BE49-F238E27FC236}">
                          <a16:creationId xmlns:a16="http://schemas.microsoft.com/office/drawing/2014/main" id="{B798891A-DED5-48E7-B537-42E48D5425AB}"/>
                        </a:ext>
                      </a:extLst>
                    </p:cNvPr>
                    <p:cNvSpPr/>
                    <p:nvPr/>
                  </p:nvSpPr>
                  <p:spPr>
                    <a:xfrm rot="5400000">
                      <a:off x="6600843" y="4142118"/>
                      <a:ext cx="265953" cy="27868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grpSp>
            </p:grpSp>
            <p:grpSp>
              <p:nvGrpSpPr>
                <p:cNvPr id="41" name="Group 40">
                  <a:extLst>
                    <a:ext uri="{FF2B5EF4-FFF2-40B4-BE49-F238E27FC236}">
                      <a16:creationId xmlns:a16="http://schemas.microsoft.com/office/drawing/2014/main" id="{67061EA9-5166-4E35-A6BE-7C0550744AFE}"/>
                    </a:ext>
                  </a:extLst>
                </p:cNvPr>
                <p:cNvGrpSpPr/>
                <p:nvPr/>
              </p:nvGrpSpPr>
              <p:grpSpPr>
                <a:xfrm>
                  <a:off x="6594475" y="2352550"/>
                  <a:ext cx="907269" cy="2191616"/>
                  <a:chOff x="6594475" y="2263650"/>
                  <a:chExt cx="907269" cy="2191616"/>
                </a:xfrm>
              </p:grpSpPr>
              <p:sp>
                <p:nvSpPr>
                  <p:cNvPr id="36" name="Rectangle 35">
                    <a:extLst>
                      <a:ext uri="{FF2B5EF4-FFF2-40B4-BE49-F238E27FC236}">
                        <a16:creationId xmlns:a16="http://schemas.microsoft.com/office/drawing/2014/main" id="{CED26FBC-609B-4C00-A8E0-2451F9A78CAF}"/>
                      </a:ext>
                    </a:extLst>
                  </p:cNvPr>
                  <p:cNvSpPr/>
                  <p:nvPr/>
                </p:nvSpPr>
                <p:spPr>
                  <a:xfrm>
                    <a:off x="6978755" y="2792379"/>
                    <a:ext cx="201140" cy="11094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dirty="0"/>
                  </a:p>
                </p:txBody>
              </p:sp>
              <p:grpSp>
                <p:nvGrpSpPr>
                  <p:cNvPr id="28" name="Group 27">
                    <a:extLst>
                      <a:ext uri="{FF2B5EF4-FFF2-40B4-BE49-F238E27FC236}">
                        <a16:creationId xmlns:a16="http://schemas.microsoft.com/office/drawing/2014/main" id="{C7C154BE-38A5-4142-BFEF-7309320F1CB0}"/>
                      </a:ext>
                    </a:extLst>
                  </p:cNvPr>
                  <p:cNvGrpSpPr/>
                  <p:nvPr/>
                </p:nvGrpSpPr>
                <p:grpSpPr>
                  <a:xfrm rot="10800000">
                    <a:off x="6978755" y="2263650"/>
                    <a:ext cx="522989" cy="661033"/>
                    <a:chOff x="6594475" y="3819525"/>
                    <a:chExt cx="522989" cy="661033"/>
                  </a:xfrm>
                </p:grpSpPr>
                <p:sp>
                  <p:nvSpPr>
                    <p:cNvPr id="29" name="L-Shape 28">
                      <a:extLst>
                        <a:ext uri="{FF2B5EF4-FFF2-40B4-BE49-F238E27FC236}">
                          <a16:creationId xmlns:a16="http://schemas.microsoft.com/office/drawing/2014/main" id="{64828ED8-0B34-4C56-9EB9-7E780E7E901E}"/>
                        </a:ext>
                      </a:extLst>
                    </p:cNvPr>
                    <p:cNvSpPr/>
                    <p:nvPr/>
                  </p:nvSpPr>
                  <p:spPr>
                    <a:xfrm flipH="1">
                      <a:off x="6673407" y="3968681"/>
                      <a:ext cx="444057" cy="511877"/>
                    </a:xfrm>
                    <a:prstGeom prst="corner">
                      <a:avLst>
                        <a:gd name="adj1" fmla="val 50796"/>
                        <a:gd name="adj2" fmla="val 5024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dirty="0"/>
                    </a:p>
                  </p:txBody>
                </p:sp>
                <p:sp>
                  <p:nvSpPr>
                    <p:cNvPr id="30" name="Flowchart: Magnetic Disk 29">
                      <a:extLst>
                        <a:ext uri="{FF2B5EF4-FFF2-40B4-BE49-F238E27FC236}">
                          <a16:creationId xmlns:a16="http://schemas.microsoft.com/office/drawing/2014/main" id="{E7193F31-82D8-4177-B3A0-0C35712355B0}"/>
                        </a:ext>
                      </a:extLst>
                    </p:cNvPr>
                    <p:cNvSpPr/>
                    <p:nvPr/>
                  </p:nvSpPr>
                  <p:spPr>
                    <a:xfrm>
                      <a:off x="6916324" y="3819525"/>
                      <a:ext cx="201140" cy="27868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31" name="Flowchart: Magnetic Disk 30">
                      <a:extLst>
                        <a:ext uri="{FF2B5EF4-FFF2-40B4-BE49-F238E27FC236}">
                          <a16:creationId xmlns:a16="http://schemas.microsoft.com/office/drawing/2014/main" id="{271A2357-E761-451D-8048-5F2449A57483}"/>
                        </a:ext>
                      </a:extLst>
                    </p:cNvPr>
                    <p:cNvSpPr/>
                    <p:nvPr/>
                  </p:nvSpPr>
                  <p:spPr>
                    <a:xfrm rot="5400000">
                      <a:off x="6600843" y="4208235"/>
                      <a:ext cx="265953" cy="27868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grpSp>
              <p:grpSp>
                <p:nvGrpSpPr>
                  <p:cNvPr id="37" name="Group 36">
                    <a:extLst>
                      <a:ext uri="{FF2B5EF4-FFF2-40B4-BE49-F238E27FC236}">
                        <a16:creationId xmlns:a16="http://schemas.microsoft.com/office/drawing/2014/main" id="{4BDB8585-F860-4DA0-AD86-0047332C532A}"/>
                      </a:ext>
                    </a:extLst>
                  </p:cNvPr>
                  <p:cNvGrpSpPr/>
                  <p:nvPr/>
                </p:nvGrpSpPr>
                <p:grpSpPr>
                  <a:xfrm>
                    <a:off x="6594475" y="3794235"/>
                    <a:ext cx="587802" cy="661031"/>
                    <a:chOff x="6594475" y="3819525"/>
                    <a:chExt cx="587802" cy="661031"/>
                  </a:xfrm>
                </p:grpSpPr>
                <p:sp>
                  <p:nvSpPr>
                    <p:cNvPr id="38" name="L-Shape 37">
                      <a:extLst>
                        <a:ext uri="{FF2B5EF4-FFF2-40B4-BE49-F238E27FC236}">
                          <a16:creationId xmlns:a16="http://schemas.microsoft.com/office/drawing/2014/main" id="{21C0D56B-7694-43B5-8C05-48961B5A8FC5}"/>
                        </a:ext>
                      </a:extLst>
                    </p:cNvPr>
                    <p:cNvSpPr/>
                    <p:nvPr/>
                  </p:nvSpPr>
                  <p:spPr>
                    <a:xfrm flipH="1">
                      <a:off x="6647050" y="3943926"/>
                      <a:ext cx="533785" cy="536630"/>
                    </a:xfrm>
                    <a:prstGeom prst="corne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39" name="Flowchart: Magnetic Disk 38">
                      <a:extLst>
                        <a:ext uri="{FF2B5EF4-FFF2-40B4-BE49-F238E27FC236}">
                          <a16:creationId xmlns:a16="http://schemas.microsoft.com/office/drawing/2014/main" id="{BB37FE98-A380-4AC9-954C-8D9331396249}"/>
                        </a:ext>
                      </a:extLst>
                    </p:cNvPr>
                    <p:cNvSpPr/>
                    <p:nvPr/>
                  </p:nvSpPr>
                  <p:spPr>
                    <a:xfrm>
                      <a:off x="6972199" y="3819525"/>
                      <a:ext cx="210078" cy="27868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40" name="Flowchart: Magnetic Disk 39">
                      <a:extLst>
                        <a:ext uri="{FF2B5EF4-FFF2-40B4-BE49-F238E27FC236}">
                          <a16:creationId xmlns:a16="http://schemas.microsoft.com/office/drawing/2014/main" id="{7A82808C-B2E1-4C58-A8B1-9842EFB7BA79}"/>
                        </a:ext>
                      </a:extLst>
                    </p:cNvPr>
                    <p:cNvSpPr/>
                    <p:nvPr/>
                  </p:nvSpPr>
                  <p:spPr>
                    <a:xfrm rot="5400000">
                      <a:off x="6600843" y="4208235"/>
                      <a:ext cx="265953" cy="27868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grpSp>
            </p:grpSp>
          </p:grpSp>
          <p:grpSp>
            <p:nvGrpSpPr>
              <p:cNvPr id="123" name="Group 122">
                <a:extLst>
                  <a:ext uri="{FF2B5EF4-FFF2-40B4-BE49-F238E27FC236}">
                    <a16:creationId xmlns:a16="http://schemas.microsoft.com/office/drawing/2014/main" id="{29467852-DF70-4C4D-959F-9E259DE2A6C4}"/>
                  </a:ext>
                </a:extLst>
              </p:cNvPr>
              <p:cNvGrpSpPr/>
              <p:nvPr/>
            </p:nvGrpSpPr>
            <p:grpSpPr>
              <a:xfrm>
                <a:off x="5350395" y="942346"/>
                <a:ext cx="3953629" cy="1045829"/>
                <a:chOff x="5350395" y="942346"/>
                <a:chExt cx="3953629" cy="1045829"/>
              </a:xfrm>
            </p:grpSpPr>
            <p:sp>
              <p:nvSpPr>
                <p:cNvPr id="93" name="Rectangle 92">
                  <a:extLst>
                    <a:ext uri="{FF2B5EF4-FFF2-40B4-BE49-F238E27FC236}">
                      <a16:creationId xmlns:a16="http://schemas.microsoft.com/office/drawing/2014/main" id="{73A25E93-14B2-4B5D-94CC-DFE3230E183C}"/>
                    </a:ext>
                  </a:extLst>
                </p:cNvPr>
                <p:cNvSpPr/>
                <p:nvPr/>
              </p:nvSpPr>
              <p:spPr>
                <a:xfrm>
                  <a:off x="5560604" y="1482720"/>
                  <a:ext cx="119959" cy="391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pic>
              <p:nvPicPr>
                <p:cNvPr id="92" name="Picture 91">
                  <a:extLst>
                    <a:ext uri="{FF2B5EF4-FFF2-40B4-BE49-F238E27FC236}">
                      <a16:creationId xmlns:a16="http://schemas.microsoft.com/office/drawing/2014/main" id="{F7E79891-E0B3-4B30-B12C-D34EF629F2F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5350395" y="1011413"/>
                  <a:ext cx="591605" cy="591605"/>
                </a:xfrm>
                <a:prstGeom prst="rect">
                  <a:avLst/>
                </a:prstGeom>
              </p:spPr>
            </p:pic>
            <p:sp>
              <p:nvSpPr>
                <p:cNvPr id="95" name="Freeform: Shape 94">
                  <a:extLst>
                    <a:ext uri="{FF2B5EF4-FFF2-40B4-BE49-F238E27FC236}">
                      <a16:creationId xmlns:a16="http://schemas.microsoft.com/office/drawing/2014/main" id="{76C9EA1D-11C0-4811-99B9-C7225BD7B1BE}"/>
                    </a:ext>
                  </a:extLst>
                </p:cNvPr>
                <p:cNvSpPr/>
                <p:nvPr/>
              </p:nvSpPr>
              <p:spPr>
                <a:xfrm>
                  <a:off x="5753364" y="942346"/>
                  <a:ext cx="3550660" cy="1045829"/>
                </a:xfrm>
                <a:custGeom>
                  <a:avLst/>
                  <a:gdLst>
                    <a:gd name="connsiteX0" fmla="*/ 0 w 4838700"/>
                    <a:gd name="connsiteY0" fmla="*/ 777843 h 1004020"/>
                    <a:gd name="connsiteX1" fmla="*/ 1155700 w 4838700"/>
                    <a:gd name="connsiteY1" fmla="*/ 955643 h 1004020"/>
                    <a:gd name="connsiteX2" fmla="*/ 3048000 w 4838700"/>
                    <a:gd name="connsiteY2" fmla="*/ 3143 h 1004020"/>
                    <a:gd name="connsiteX3" fmla="*/ 4076700 w 4838700"/>
                    <a:gd name="connsiteY3" fmla="*/ 650843 h 1004020"/>
                    <a:gd name="connsiteX4" fmla="*/ 4648200 w 4838700"/>
                    <a:gd name="connsiteY4" fmla="*/ 714343 h 1004020"/>
                    <a:gd name="connsiteX5" fmla="*/ 4838700 w 4838700"/>
                    <a:gd name="connsiteY5" fmla="*/ 701643 h 1004020"/>
                    <a:gd name="connsiteX0" fmla="*/ 0 w 4846320"/>
                    <a:gd name="connsiteY0" fmla="*/ 739743 h 995612"/>
                    <a:gd name="connsiteX1" fmla="*/ 1163320 w 4846320"/>
                    <a:gd name="connsiteY1" fmla="*/ 955643 h 995612"/>
                    <a:gd name="connsiteX2" fmla="*/ 3055620 w 4846320"/>
                    <a:gd name="connsiteY2" fmla="*/ 3143 h 995612"/>
                    <a:gd name="connsiteX3" fmla="*/ 4084320 w 4846320"/>
                    <a:gd name="connsiteY3" fmla="*/ 650843 h 995612"/>
                    <a:gd name="connsiteX4" fmla="*/ 4655820 w 4846320"/>
                    <a:gd name="connsiteY4" fmla="*/ 714343 h 995612"/>
                    <a:gd name="connsiteX5" fmla="*/ 4846320 w 4846320"/>
                    <a:gd name="connsiteY5" fmla="*/ 701643 h 995612"/>
                    <a:gd name="connsiteX0" fmla="*/ 0 w 4846320"/>
                    <a:gd name="connsiteY0" fmla="*/ 739743 h 982517"/>
                    <a:gd name="connsiteX1" fmla="*/ 1163320 w 4846320"/>
                    <a:gd name="connsiteY1" fmla="*/ 955643 h 982517"/>
                    <a:gd name="connsiteX2" fmla="*/ 3055620 w 4846320"/>
                    <a:gd name="connsiteY2" fmla="*/ 3143 h 982517"/>
                    <a:gd name="connsiteX3" fmla="*/ 4084320 w 4846320"/>
                    <a:gd name="connsiteY3" fmla="*/ 650843 h 982517"/>
                    <a:gd name="connsiteX4" fmla="*/ 4655820 w 4846320"/>
                    <a:gd name="connsiteY4" fmla="*/ 714343 h 982517"/>
                    <a:gd name="connsiteX5" fmla="*/ 4846320 w 4846320"/>
                    <a:gd name="connsiteY5" fmla="*/ 701643 h 982517"/>
                    <a:gd name="connsiteX0" fmla="*/ 0 w 4869180"/>
                    <a:gd name="connsiteY0" fmla="*/ 716883 h 979928"/>
                    <a:gd name="connsiteX1" fmla="*/ 1186180 w 4869180"/>
                    <a:gd name="connsiteY1" fmla="*/ 955643 h 979928"/>
                    <a:gd name="connsiteX2" fmla="*/ 3078480 w 4869180"/>
                    <a:gd name="connsiteY2" fmla="*/ 3143 h 979928"/>
                    <a:gd name="connsiteX3" fmla="*/ 4107180 w 4869180"/>
                    <a:gd name="connsiteY3" fmla="*/ 650843 h 979928"/>
                    <a:gd name="connsiteX4" fmla="*/ 4678680 w 4869180"/>
                    <a:gd name="connsiteY4" fmla="*/ 714343 h 979928"/>
                    <a:gd name="connsiteX5" fmla="*/ 4869180 w 4869180"/>
                    <a:gd name="connsiteY5" fmla="*/ 701643 h 979928"/>
                    <a:gd name="connsiteX0" fmla="*/ 0 w 4888230"/>
                    <a:gd name="connsiteY0" fmla="*/ 721645 h 980447"/>
                    <a:gd name="connsiteX1" fmla="*/ 1205230 w 4888230"/>
                    <a:gd name="connsiteY1" fmla="*/ 955643 h 980447"/>
                    <a:gd name="connsiteX2" fmla="*/ 3097530 w 4888230"/>
                    <a:gd name="connsiteY2" fmla="*/ 3143 h 980447"/>
                    <a:gd name="connsiteX3" fmla="*/ 4126230 w 4888230"/>
                    <a:gd name="connsiteY3" fmla="*/ 650843 h 980447"/>
                    <a:gd name="connsiteX4" fmla="*/ 4697730 w 4888230"/>
                    <a:gd name="connsiteY4" fmla="*/ 714343 h 980447"/>
                    <a:gd name="connsiteX5" fmla="*/ 4888230 w 4888230"/>
                    <a:gd name="connsiteY5" fmla="*/ 701643 h 980447"/>
                    <a:gd name="connsiteX0" fmla="*/ 0 w 4873942"/>
                    <a:gd name="connsiteY0" fmla="*/ 735933 h 982068"/>
                    <a:gd name="connsiteX1" fmla="*/ 1190942 w 4873942"/>
                    <a:gd name="connsiteY1" fmla="*/ 955643 h 982068"/>
                    <a:gd name="connsiteX2" fmla="*/ 3083242 w 4873942"/>
                    <a:gd name="connsiteY2" fmla="*/ 3143 h 982068"/>
                    <a:gd name="connsiteX3" fmla="*/ 4111942 w 4873942"/>
                    <a:gd name="connsiteY3" fmla="*/ 650843 h 982068"/>
                    <a:gd name="connsiteX4" fmla="*/ 4683442 w 4873942"/>
                    <a:gd name="connsiteY4" fmla="*/ 714343 h 982068"/>
                    <a:gd name="connsiteX5" fmla="*/ 4873942 w 4873942"/>
                    <a:gd name="connsiteY5" fmla="*/ 701643 h 982068"/>
                    <a:gd name="connsiteX0" fmla="*/ 0 w 4696706"/>
                    <a:gd name="connsiteY0" fmla="*/ 735933 h 1543764"/>
                    <a:gd name="connsiteX1" fmla="*/ 1190942 w 4696706"/>
                    <a:gd name="connsiteY1" fmla="*/ 955643 h 1543764"/>
                    <a:gd name="connsiteX2" fmla="*/ 3083242 w 4696706"/>
                    <a:gd name="connsiteY2" fmla="*/ 3143 h 1543764"/>
                    <a:gd name="connsiteX3" fmla="*/ 4111942 w 4696706"/>
                    <a:gd name="connsiteY3" fmla="*/ 650843 h 1543764"/>
                    <a:gd name="connsiteX4" fmla="*/ 4683442 w 4696706"/>
                    <a:gd name="connsiteY4" fmla="*/ 714343 h 1543764"/>
                    <a:gd name="connsiteX5" fmla="*/ 3567119 w 4696706"/>
                    <a:gd name="connsiteY5" fmla="*/ 1543644 h 1543764"/>
                    <a:gd name="connsiteX0" fmla="*/ 0 w 4120515"/>
                    <a:gd name="connsiteY0" fmla="*/ 736817 h 1544528"/>
                    <a:gd name="connsiteX1" fmla="*/ 1190942 w 4120515"/>
                    <a:gd name="connsiteY1" fmla="*/ 956527 h 1544528"/>
                    <a:gd name="connsiteX2" fmla="*/ 3083242 w 4120515"/>
                    <a:gd name="connsiteY2" fmla="*/ 4027 h 1544528"/>
                    <a:gd name="connsiteX3" fmla="*/ 4111942 w 4120515"/>
                    <a:gd name="connsiteY3" fmla="*/ 651727 h 1544528"/>
                    <a:gd name="connsiteX4" fmla="*/ 3567119 w 4120515"/>
                    <a:gd name="connsiteY4" fmla="*/ 1544528 h 1544528"/>
                    <a:gd name="connsiteX0" fmla="*/ 0 w 3567119"/>
                    <a:gd name="connsiteY0" fmla="*/ 740021 h 1547732"/>
                    <a:gd name="connsiteX1" fmla="*/ 1190942 w 3567119"/>
                    <a:gd name="connsiteY1" fmla="*/ 959731 h 1547732"/>
                    <a:gd name="connsiteX2" fmla="*/ 3083242 w 3567119"/>
                    <a:gd name="connsiteY2" fmla="*/ 7231 h 1547732"/>
                    <a:gd name="connsiteX3" fmla="*/ 3567119 w 3567119"/>
                    <a:gd name="connsiteY3" fmla="*/ 1547732 h 1547732"/>
                    <a:gd name="connsiteX0" fmla="*/ 0 w 3567119"/>
                    <a:gd name="connsiteY0" fmla="*/ 119713 h 927424"/>
                    <a:gd name="connsiteX1" fmla="*/ 1190942 w 3567119"/>
                    <a:gd name="connsiteY1" fmla="*/ 339423 h 927424"/>
                    <a:gd name="connsiteX2" fmla="*/ 2385615 w 3567119"/>
                    <a:gd name="connsiteY2" fmla="*/ 15282 h 927424"/>
                    <a:gd name="connsiteX3" fmla="*/ 3567119 w 3567119"/>
                    <a:gd name="connsiteY3" fmla="*/ 927424 h 927424"/>
                    <a:gd name="connsiteX0" fmla="*/ 0 w 3567119"/>
                    <a:gd name="connsiteY0" fmla="*/ 465723 h 1273434"/>
                    <a:gd name="connsiteX1" fmla="*/ 1190942 w 3567119"/>
                    <a:gd name="connsiteY1" fmla="*/ 685433 h 1273434"/>
                    <a:gd name="connsiteX2" fmla="*/ 2307009 w 3567119"/>
                    <a:gd name="connsiteY2" fmla="*/ 9410 h 1273434"/>
                    <a:gd name="connsiteX3" fmla="*/ 3567119 w 3567119"/>
                    <a:gd name="connsiteY3" fmla="*/ 1273434 h 1273434"/>
                    <a:gd name="connsiteX0" fmla="*/ 0 w 3567119"/>
                    <a:gd name="connsiteY0" fmla="*/ 456545 h 1264256"/>
                    <a:gd name="connsiteX1" fmla="*/ 1190942 w 3567119"/>
                    <a:gd name="connsiteY1" fmla="*/ 676255 h 1264256"/>
                    <a:gd name="connsiteX2" fmla="*/ 2307009 w 3567119"/>
                    <a:gd name="connsiteY2" fmla="*/ 232 h 1264256"/>
                    <a:gd name="connsiteX3" fmla="*/ 3105312 w 3567119"/>
                    <a:gd name="connsiteY3" fmla="*/ 608209 h 1264256"/>
                    <a:gd name="connsiteX4" fmla="*/ 3567119 w 3567119"/>
                    <a:gd name="connsiteY4" fmla="*/ 1264256 h 1264256"/>
                    <a:gd name="connsiteX0" fmla="*/ 0 w 3567119"/>
                    <a:gd name="connsiteY0" fmla="*/ 459664 h 1267375"/>
                    <a:gd name="connsiteX1" fmla="*/ 1190942 w 3567119"/>
                    <a:gd name="connsiteY1" fmla="*/ 679374 h 1267375"/>
                    <a:gd name="connsiteX2" fmla="*/ 2307009 w 3567119"/>
                    <a:gd name="connsiteY2" fmla="*/ 3351 h 1267375"/>
                    <a:gd name="connsiteX3" fmla="*/ 3007054 w 3567119"/>
                    <a:gd name="connsiteY3" fmla="*/ 1013477 h 1267375"/>
                    <a:gd name="connsiteX4" fmla="*/ 3567119 w 3567119"/>
                    <a:gd name="connsiteY4" fmla="*/ 1267375 h 1267375"/>
                    <a:gd name="connsiteX0" fmla="*/ 0 w 3567119"/>
                    <a:gd name="connsiteY0" fmla="*/ 459664 h 1267375"/>
                    <a:gd name="connsiteX1" fmla="*/ 1190942 w 3567119"/>
                    <a:gd name="connsiteY1" fmla="*/ 679374 h 1267375"/>
                    <a:gd name="connsiteX2" fmla="*/ 2307009 w 3567119"/>
                    <a:gd name="connsiteY2" fmla="*/ 3351 h 1267375"/>
                    <a:gd name="connsiteX3" fmla="*/ 3007054 w 3567119"/>
                    <a:gd name="connsiteY3" fmla="*/ 1013477 h 1267375"/>
                    <a:gd name="connsiteX4" fmla="*/ 3567119 w 3567119"/>
                    <a:gd name="connsiteY4" fmla="*/ 1267375 h 1267375"/>
                    <a:gd name="connsiteX0" fmla="*/ 0 w 3567119"/>
                    <a:gd name="connsiteY0" fmla="*/ 458613 h 1266324"/>
                    <a:gd name="connsiteX1" fmla="*/ 1014079 w 3567119"/>
                    <a:gd name="connsiteY1" fmla="*/ 728591 h 1266324"/>
                    <a:gd name="connsiteX2" fmla="*/ 2307009 w 3567119"/>
                    <a:gd name="connsiteY2" fmla="*/ 2300 h 1266324"/>
                    <a:gd name="connsiteX3" fmla="*/ 3007054 w 3567119"/>
                    <a:gd name="connsiteY3" fmla="*/ 1012426 h 1266324"/>
                    <a:gd name="connsiteX4" fmla="*/ 3567119 w 3567119"/>
                    <a:gd name="connsiteY4" fmla="*/ 1266324 h 1266324"/>
                    <a:gd name="connsiteX0" fmla="*/ 0 w 3567119"/>
                    <a:gd name="connsiteY0" fmla="*/ 458613 h 1266324"/>
                    <a:gd name="connsiteX1" fmla="*/ 1014079 w 3567119"/>
                    <a:gd name="connsiteY1" fmla="*/ 728591 h 1266324"/>
                    <a:gd name="connsiteX2" fmla="*/ 1796071 w 3567119"/>
                    <a:gd name="connsiteY2" fmla="*/ 2300 h 1266324"/>
                    <a:gd name="connsiteX3" fmla="*/ 3007054 w 3567119"/>
                    <a:gd name="connsiteY3" fmla="*/ 1012426 h 1266324"/>
                    <a:gd name="connsiteX4" fmla="*/ 3567119 w 3567119"/>
                    <a:gd name="connsiteY4" fmla="*/ 1266324 h 1266324"/>
                    <a:gd name="connsiteX0" fmla="*/ 0 w 3567119"/>
                    <a:gd name="connsiteY0" fmla="*/ 458791 h 1266502"/>
                    <a:gd name="connsiteX1" fmla="*/ 1014079 w 3567119"/>
                    <a:gd name="connsiteY1" fmla="*/ 728769 h 1266502"/>
                    <a:gd name="connsiteX2" fmla="*/ 1796071 w 3567119"/>
                    <a:gd name="connsiteY2" fmla="*/ 2478 h 1266502"/>
                    <a:gd name="connsiteX3" fmla="*/ 2535419 w 3567119"/>
                    <a:gd name="connsiteY3" fmla="*/ 509916 h 1266502"/>
                    <a:gd name="connsiteX4" fmla="*/ 3007054 w 3567119"/>
                    <a:gd name="connsiteY4" fmla="*/ 1012604 h 1266502"/>
                    <a:gd name="connsiteX5" fmla="*/ 3567119 w 3567119"/>
                    <a:gd name="connsiteY5" fmla="*/ 1266502 h 1266502"/>
                    <a:gd name="connsiteX0" fmla="*/ 0 w 3567119"/>
                    <a:gd name="connsiteY0" fmla="*/ 456326 h 1264037"/>
                    <a:gd name="connsiteX1" fmla="*/ 1014079 w 3567119"/>
                    <a:gd name="connsiteY1" fmla="*/ 726304 h 1264037"/>
                    <a:gd name="connsiteX2" fmla="*/ 1796071 w 3567119"/>
                    <a:gd name="connsiteY2" fmla="*/ 13 h 1264037"/>
                    <a:gd name="connsiteX3" fmla="*/ 2368382 w 3567119"/>
                    <a:gd name="connsiteY3" fmla="*/ 746227 h 1264037"/>
                    <a:gd name="connsiteX4" fmla="*/ 3007054 w 3567119"/>
                    <a:gd name="connsiteY4" fmla="*/ 1010139 h 1264037"/>
                    <a:gd name="connsiteX5" fmla="*/ 3567119 w 3567119"/>
                    <a:gd name="connsiteY5" fmla="*/ 1264037 h 1264037"/>
                    <a:gd name="connsiteX0" fmla="*/ 0 w 3567119"/>
                    <a:gd name="connsiteY0" fmla="*/ 456326 h 1264037"/>
                    <a:gd name="connsiteX1" fmla="*/ 1014079 w 3567119"/>
                    <a:gd name="connsiteY1" fmla="*/ 726304 h 1264037"/>
                    <a:gd name="connsiteX2" fmla="*/ 1796071 w 3567119"/>
                    <a:gd name="connsiteY2" fmla="*/ 13 h 1264037"/>
                    <a:gd name="connsiteX3" fmla="*/ 2368382 w 3567119"/>
                    <a:gd name="connsiteY3" fmla="*/ 746227 h 1264037"/>
                    <a:gd name="connsiteX4" fmla="*/ 3007054 w 3567119"/>
                    <a:gd name="connsiteY4" fmla="*/ 771363 h 1264037"/>
                    <a:gd name="connsiteX5" fmla="*/ 3567119 w 3567119"/>
                    <a:gd name="connsiteY5" fmla="*/ 1264037 h 1264037"/>
                    <a:gd name="connsiteX0" fmla="*/ 0 w 3567119"/>
                    <a:gd name="connsiteY0" fmla="*/ 456315 h 1264026"/>
                    <a:gd name="connsiteX1" fmla="*/ 1014079 w 3567119"/>
                    <a:gd name="connsiteY1" fmla="*/ 726293 h 1264026"/>
                    <a:gd name="connsiteX2" fmla="*/ 1796071 w 3567119"/>
                    <a:gd name="connsiteY2" fmla="*/ 2 h 1264026"/>
                    <a:gd name="connsiteX3" fmla="*/ 2260299 w 3567119"/>
                    <a:gd name="connsiteY3" fmla="*/ 721082 h 1264026"/>
                    <a:gd name="connsiteX4" fmla="*/ 3007054 w 3567119"/>
                    <a:gd name="connsiteY4" fmla="*/ 771352 h 1264026"/>
                    <a:gd name="connsiteX5" fmla="*/ 3567119 w 3567119"/>
                    <a:gd name="connsiteY5" fmla="*/ 1264026 h 1264026"/>
                    <a:gd name="connsiteX0" fmla="*/ 0 w 3545175"/>
                    <a:gd name="connsiteY0" fmla="*/ 299399 h 1264026"/>
                    <a:gd name="connsiteX1" fmla="*/ 992135 w 3545175"/>
                    <a:gd name="connsiteY1" fmla="*/ 726293 h 1264026"/>
                    <a:gd name="connsiteX2" fmla="*/ 1774127 w 3545175"/>
                    <a:gd name="connsiteY2" fmla="*/ 2 h 1264026"/>
                    <a:gd name="connsiteX3" fmla="*/ 2238355 w 3545175"/>
                    <a:gd name="connsiteY3" fmla="*/ 721082 h 1264026"/>
                    <a:gd name="connsiteX4" fmla="*/ 2985110 w 3545175"/>
                    <a:gd name="connsiteY4" fmla="*/ 771352 h 1264026"/>
                    <a:gd name="connsiteX5" fmla="*/ 3545175 w 3545175"/>
                    <a:gd name="connsiteY5" fmla="*/ 1264026 h 1264026"/>
                    <a:gd name="connsiteX0" fmla="*/ 0 w 3550661"/>
                    <a:gd name="connsiteY0" fmla="*/ 290681 h 1264026"/>
                    <a:gd name="connsiteX1" fmla="*/ 997621 w 3550661"/>
                    <a:gd name="connsiteY1" fmla="*/ 726293 h 1264026"/>
                    <a:gd name="connsiteX2" fmla="*/ 1779613 w 3550661"/>
                    <a:gd name="connsiteY2" fmla="*/ 2 h 1264026"/>
                    <a:gd name="connsiteX3" fmla="*/ 2243841 w 3550661"/>
                    <a:gd name="connsiteY3" fmla="*/ 721082 h 1264026"/>
                    <a:gd name="connsiteX4" fmla="*/ 2990596 w 3550661"/>
                    <a:gd name="connsiteY4" fmla="*/ 771352 h 1264026"/>
                    <a:gd name="connsiteX5" fmla="*/ 3550661 w 3550661"/>
                    <a:gd name="connsiteY5" fmla="*/ 1264026 h 126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0661" h="1264026">
                      <a:moveTo>
                        <a:pt x="0" y="290681"/>
                      </a:moveTo>
                      <a:cubicBezTo>
                        <a:pt x="567690" y="291739"/>
                        <a:pt x="701019" y="774739"/>
                        <a:pt x="997621" y="726293"/>
                      </a:cubicBezTo>
                      <a:cubicBezTo>
                        <a:pt x="1294223" y="677847"/>
                        <a:pt x="1571910" y="870"/>
                        <a:pt x="1779613" y="2"/>
                      </a:cubicBezTo>
                      <a:cubicBezTo>
                        <a:pt x="1987316" y="-866"/>
                        <a:pt x="2042011" y="552728"/>
                        <a:pt x="2243841" y="721082"/>
                      </a:cubicBezTo>
                      <a:cubicBezTo>
                        <a:pt x="2445671" y="889436"/>
                        <a:pt x="2818646" y="645254"/>
                        <a:pt x="2990596" y="771352"/>
                      </a:cubicBezTo>
                      <a:cubicBezTo>
                        <a:pt x="3200614" y="982023"/>
                        <a:pt x="3051186" y="1154685"/>
                        <a:pt x="3550661" y="1264026"/>
                      </a:cubicBezTo>
                    </a:path>
                  </a:pathLst>
                </a:custGeom>
                <a:noFill/>
                <a:ln w="762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dirty="0"/>
                </a:p>
              </p:txBody>
            </p:sp>
          </p:grpSp>
          <p:cxnSp>
            <p:nvCxnSpPr>
              <p:cNvPr id="97" name="Straight Arrow Connector 96">
                <a:extLst>
                  <a:ext uri="{FF2B5EF4-FFF2-40B4-BE49-F238E27FC236}">
                    <a16:creationId xmlns:a16="http://schemas.microsoft.com/office/drawing/2014/main" id="{56C20BFB-446E-4894-A554-D5C54F518790}"/>
                  </a:ext>
                </a:extLst>
              </p:cNvPr>
              <p:cNvCxnSpPr>
                <a:cxnSpLocks/>
              </p:cNvCxnSpPr>
              <p:nvPr/>
            </p:nvCxnSpPr>
            <p:spPr>
              <a:xfrm>
                <a:off x="4224587" y="3037517"/>
                <a:ext cx="0" cy="659141"/>
              </a:xfrm>
              <a:prstGeom prst="straightConnector1">
                <a:avLst/>
              </a:prstGeom>
              <a:ln w="19050">
                <a:solidFill>
                  <a:srgbClr val="FFFF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0" name="Connector: Elbow 99">
                <a:extLst>
                  <a:ext uri="{FF2B5EF4-FFF2-40B4-BE49-F238E27FC236}">
                    <a16:creationId xmlns:a16="http://schemas.microsoft.com/office/drawing/2014/main" id="{BEC13D2E-2F01-4383-9BF0-AC7F879F1B79}"/>
                  </a:ext>
                </a:extLst>
              </p:cNvPr>
              <p:cNvCxnSpPr>
                <a:cxnSpLocks/>
              </p:cNvCxnSpPr>
              <p:nvPr/>
            </p:nvCxnSpPr>
            <p:spPr>
              <a:xfrm>
                <a:off x="4223609" y="4103607"/>
                <a:ext cx="606329" cy="212177"/>
              </a:xfrm>
              <a:prstGeom prst="bentConnector3">
                <a:avLst>
                  <a:gd name="adj1" fmla="val -270"/>
                </a:avLst>
              </a:prstGeom>
              <a:ln w="19050">
                <a:solidFill>
                  <a:srgbClr val="FFFF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FCBFC249-5D7C-488D-8D4D-2FF5E5C07722}"/>
                  </a:ext>
                </a:extLst>
              </p:cNvPr>
              <p:cNvCxnSpPr>
                <a:cxnSpLocks/>
              </p:cNvCxnSpPr>
              <p:nvPr/>
            </p:nvCxnSpPr>
            <p:spPr>
              <a:xfrm flipV="1">
                <a:off x="7046918" y="3153493"/>
                <a:ext cx="0" cy="609926"/>
              </a:xfrm>
              <a:prstGeom prst="straightConnector1">
                <a:avLst/>
              </a:prstGeom>
              <a:ln w="19050">
                <a:solidFill>
                  <a:srgbClr val="FFFF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7" name="Connector: Elbow 106">
                <a:extLst>
                  <a:ext uri="{FF2B5EF4-FFF2-40B4-BE49-F238E27FC236}">
                    <a16:creationId xmlns:a16="http://schemas.microsoft.com/office/drawing/2014/main" id="{2A711B26-E122-475D-B58D-4379CFCD03D6}"/>
                  </a:ext>
                </a:extLst>
              </p:cNvPr>
              <p:cNvCxnSpPr>
                <a:cxnSpLocks/>
              </p:cNvCxnSpPr>
              <p:nvPr/>
            </p:nvCxnSpPr>
            <p:spPr>
              <a:xfrm flipV="1">
                <a:off x="6443159" y="4222818"/>
                <a:ext cx="603759" cy="188372"/>
              </a:xfrm>
              <a:prstGeom prst="bentConnector3">
                <a:avLst>
                  <a:gd name="adj1" fmla="val 100484"/>
                </a:avLst>
              </a:prstGeom>
              <a:ln w="19050">
                <a:solidFill>
                  <a:srgbClr val="FFFF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6" name="Connector: Elbow 115">
                <a:extLst>
                  <a:ext uri="{FF2B5EF4-FFF2-40B4-BE49-F238E27FC236}">
                    <a16:creationId xmlns:a16="http://schemas.microsoft.com/office/drawing/2014/main" id="{6DD8E28E-7FDA-43D9-A4CA-4CC878A2A75A}"/>
                  </a:ext>
                </a:extLst>
              </p:cNvPr>
              <p:cNvCxnSpPr>
                <a:cxnSpLocks/>
                <a:stCxn id="30" idx="3"/>
              </p:cNvCxnSpPr>
              <p:nvPr/>
            </p:nvCxnSpPr>
            <p:spPr>
              <a:xfrm rot="5400000" flipH="1" flipV="1">
                <a:off x="7257530" y="2312433"/>
                <a:ext cx="244256" cy="600665"/>
              </a:xfrm>
              <a:prstGeom prst="bentConnector2">
                <a:avLst/>
              </a:prstGeom>
              <a:ln w="19050">
                <a:solidFill>
                  <a:srgbClr val="FFFF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29" name="Picture 128">
                <a:extLst>
                  <a:ext uri="{FF2B5EF4-FFF2-40B4-BE49-F238E27FC236}">
                    <a16:creationId xmlns:a16="http://schemas.microsoft.com/office/drawing/2014/main" id="{E701B008-C291-4238-9BF9-BCF132863A6E}"/>
                  </a:ext>
                </a:extLst>
              </p:cNvPr>
              <p:cNvPicPr>
                <a:picLocks noChangeAspect="1"/>
              </p:cNvPicPr>
              <p:nvPr/>
            </p:nvPicPr>
            <p:blipFill rotWithShape="1">
              <a:blip r:embed="rId6">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25423" t="7609" r="28525" b="14373"/>
              <a:stretch/>
            </p:blipFill>
            <p:spPr>
              <a:xfrm>
                <a:off x="7412539" y="2554137"/>
                <a:ext cx="187220" cy="327142"/>
              </a:xfrm>
              <a:prstGeom prst="rect">
                <a:avLst/>
              </a:prstGeom>
            </p:spPr>
          </p:pic>
          <p:pic>
            <p:nvPicPr>
              <p:cNvPr id="130" name="Picture 129">
                <a:extLst>
                  <a:ext uri="{FF2B5EF4-FFF2-40B4-BE49-F238E27FC236}">
                    <a16:creationId xmlns:a16="http://schemas.microsoft.com/office/drawing/2014/main" id="{A5A20DF7-8A8E-4D15-8466-79D1405EB92E}"/>
                  </a:ext>
                </a:extLst>
              </p:cNvPr>
              <p:cNvPicPr>
                <a:picLocks noChangeAspect="1"/>
              </p:cNvPicPr>
              <p:nvPr/>
            </p:nvPicPr>
            <p:blipFill rotWithShape="1">
              <a:blip r:embed="rId6">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25423" t="7609" r="28525" b="14373"/>
              <a:stretch/>
            </p:blipFill>
            <p:spPr>
              <a:xfrm>
                <a:off x="7474924" y="2494232"/>
                <a:ext cx="152955" cy="267268"/>
              </a:xfrm>
              <a:prstGeom prst="rect">
                <a:avLst/>
              </a:prstGeom>
            </p:spPr>
          </p:pic>
          <p:pic>
            <p:nvPicPr>
              <p:cNvPr id="131" name="Picture 130">
                <a:extLst>
                  <a:ext uri="{FF2B5EF4-FFF2-40B4-BE49-F238E27FC236}">
                    <a16:creationId xmlns:a16="http://schemas.microsoft.com/office/drawing/2014/main" id="{C932EB22-4A23-47AD-9D79-CFD8D617BB25}"/>
                  </a:ext>
                </a:extLst>
              </p:cNvPr>
              <p:cNvPicPr>
                <a:picLocks noChangeAspect="1"/>
              </p:cNvPicPr>
              <p:nvPr/>
            </p:nvPicPr>
            <p:blipFill rotWithShape="1">
              <a:blip r:embed="rId6">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25423" t="7609" r="28525" b="14373"/>
              <a:stretch/>
            </p:blipFill>
            <p:spPr>
              <a:xfrm>
                <a:off x="7458238" y="2896464"/>
                <a:ext cx="187220" cy="327142"/>
              </a:xfrm>
              <a:prstGeom prst="rect">
                <a:avLst/>
              </a:prstGeom>
            </p:spPr>
          </p:pic>
          <p:cxnSp>
            <p:nvCxnSpPr>
              <p:cNvPr id="178" name="Straight Arrow Connector 177">
                <a:extLst>
                  <a:ext uri="{FF2B5EF4-FFF2-40B4-BE49-F238E27FC236}">
                    <a16:creationId xmlns:a16="http://schemas.microsoft.com/office/drawing/2014/main" id="{F4246734-F0F8-4FB9-ACFF-2EB27183F169}"/>
                  </a:ext>
                </a:extLst>
              </p:cNvPr>
              <p:cNvCxnSpPr>
                <a:cxnSpLocks/>
                <a:stCxn id="177" idx="0"/>
              </p:cNvCxnSpPr>
              <p:nvPr/>
            </p:nvCxnSpPr>
            <p:spPr>
              <a:xfrm flipV="1">
                <a:off x="5703362" y="1579009"/>
                <a:ext cx="10594" cy="944312"/>
              </a:xfrm>
              <a:prstGeom prst="straightConnector1">
                <a:avLst/>
              </a:prstGeom>
              <a:ln w="19050">
                <a:solidFill>
                  <a:srgbClr val="FFFF00"/>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279A591-6BBB-4AEE-A743-DC41BAB92F0E}"/>
                </a:ext>
              </a:extLst>
            </p:cNvPr>
            <p:cNvGrpSpPr/>
            <p:nvPr/>
          </p:nvGrpSpPr>
          <p:grpSpPr>
            <a:xfrm>
              <a:off x="4761242" y="2413480"/>
              <a:ext cx="1793531" cy="2263300"/>
              <a:chOff x="4761242" y="2413480"/>
              <a:chExt cx="1793531" cy="2263300"/>
            </a:xfrm>
          </p:grpSpPr>
          <p:sp>
            <p:nvSpPr>
              <p:cNvPr id="49" name="Freeform: Shape 48">
                <a:extLst>
                  <a:ext uri="{FF2B5EF4-FFF2-40B4-BE49-F238E27FC236}">
                    <a16:creationId xmlns:a16="http://schemas.microsoft.com/office/drawing/2014/main" id="{DF728C03-659C-49F6-A1A5-2884461CB972}"/>
                  </a:ext>
                </a:extLst>
              </p:cNvPr>
              <p:cNvSpPr/>
              <p:nvPr/>
            </p:nvSpPr>
            <p:spPr>
              <a:xfrm>
                <a:off x="4960665" y="2841356"/>
                <a:ext cx="168275" cy="471487"/>
              </a:xfrm>
              <a:custGeom>
                <a:avLst/>
                <a:gdLst>
                  <a:gd name="connsiteX0" fmla="*/ 76200 w 190500"/>
                  <a:gd name="connsiteY0" fmla="*/ 471487 h 471487"/>
                  <a:gd name="connsiteX1" fmla="*/ 76200 w 190500"/>
                  <a:gd name="connsiteY1" fmla="*/ 471487 h 471487"/>
                  <a:gd name="connsiteX2" fmla="*/ 76200 w 190500"/>
                  <a:gd name="connsiteY2" fmla="*/ 409575 h 471487"/>
                  <a:gd name="connsiteX3" fmla="*/ 90487 w 190500"/>
                  <a:gd name="connsiteY3" fmla="*/ 395287 h 471487"/>
                  <a:gd name="connsiteX4" fmla="*/ 114300 w 190500"/>
                  <a:gd name="connsiteY4" fmla="*/ 357187 h 471487"/>
                  <a:gd name="connsiteX5" fmla="*/ 114300 w 190500"/>
                  <a:gd name="connsiteY5" fmla="*/ 300037 h 471487"/>
                  <a:gd name="connsiteX6" fmla="*/ 85725 w 190500"/>
                  <a:gd name="connsiteY6" fmla="*/ 285750 h 471487"/>
                  <a:gd name="connsiteX7" fmla="*/ 76200 w 190500"/>
                  <a:gd name="connsiteY7" fmla="*/ 190500 h 471487"/>
                  <a:gd name="connsiteX8" fmla="*/ 95250 w 190500"/>
                  <a:gd name="connsiteY8" fmla="*/ 176212 h 471487"/>
                  <a:gd name="connsiteX9" fmla="*/ 100012 w 190500"/>
                  <a:gd name="connsiteY9" fmla="*/ 157162 h 471487"/>
                  <a:gd name="connsiteX10" fmla="*/ 90487 w 190500"/>
                  <a:gd name="connsiteY10" fmla="*/ 80962 h 471487"/>
                  <a:gd name="connsiteX11" fmla="*/ 100012 w 190500"/>
                  <a:gd name="connsiteY11" fmla="*/ 61912 h 471487"/>
                  <a:gd name="connsiteX12" fmla="*/ 104775 w 190500"/>
                  <a:gd name="connsiteY12" fmla="*/ 47625 h 471487"/>
                  <a:gd name="connsiteX13" fmla="*/ 0 w 190500"/>
                  <a:gd name="connsiteY13" fmla="*/ 123825 h 471487"/>
                  <a:gd name="connsiteX14" fmla="*/ 109537 w 190500"/>
                  <a:gd name="connsiteY14" fmla="*/ 0 h 471487"/>
                  <a:gd name="connsiteX15" fmla="*/ 190500 w 190500"/>
                  <a:gd name="connsiteY15" fmla="*/ 100012 h 471487"/>
                  <a:gd name="connsiteX16" fmla="*/ 114300 w 190500"/>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77787 w 168275"/>
                  <a:gd name="connsiteY9" fmla="*/ 1571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9693 w 168275"/>
                  <a:gd name="connsiteY9" fmla="*/ 1444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80168 w 168275"/>
                  <a:gd name="connsiteY6" fmla="*/ 283369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68262 w 168275"/>
                  <a:gd name="connsiteY2" fmla="*/ 395287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103981 w 168275"/>
                  <a:gd name="connsiteY4" fmla="*/ 321468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75" h="471487">
                    <a:moveTo>
                      <a:pt x="53975" y="471487"/>
                    </a:moveTo>
                    <a:lnTo>
                      <a:pt x="53975" y="471487"/>
                    </a:lnTo>
                    <a:cubicBezTo>
                      <a:pt x="57547" y="459978"/>
                      <a:pt x="69056" y="421481"/>
                      <a:pt x="75406" y="402431"/>
                    </a:cubicBezTo>
                    <a:cubicBezTo>
                      <a:pt x="81756" y="383381"/>
                      <a:pt x="87313" y="370681"/>
                      <a:pt x="92075" y="357187"/>
                    </a:cubicBezTo>
                    <a:cubicBezTo>
                      <a:pt x="96837" y="343693"/>
                      <a:pt x="105966" y="333771"/>
                      <a:pt x="103981" y="321468"/>
                    </a:cubicBezTo>
                    <a:cubicBezTo>
                      <a:pt x="101997" y="309165"/>
                      <a:pt x="86508" y="285482"/>
                      <a:pt x="80168" y="283369"/>
                    </a:cubicBezTo>
                    <a:cubicBezTo>
                      <a:pt x="54507" y="249156"/>
                      <a:pt x="45640" y="253603"/>
                      <a:pt x="44450" y="235744"/>
                    </a:cubicBezTo>
                    <a:cubicBezTo>
                      <a:pt x="43260" y="217885"/>
                      <a:pt x="66675" y="180975"/>
                      <a:pt x="73025" y="176212"/>
                    </a:cubicBezTo>
                    <a:cubicBezTo>
                      <a:pt x="74612" y="169862"/>
                      <a:pt x="94456" y="148625"/>
                      <a:pt x="94456" y="142080"/>
                    </a:cubicBezTo>
                    <a:cubicBezTo>
                      <a:pt x="94456" y="90602"/>
                      <a:pt x="78322" y="111141"/>
                      <a:pt x="68262" y="80962"/>
                    </a:cubicBezTo>
                    <a:cubicBezTo>
                      <a:pt x="71437" y="74612"/>
                      <a:pt x="74990" y="68437"/>
                      <a:pt x="77787" y="61912"/>
                    </a:cubicBezTo>
                    <a:cubicBezTo>
                      <a:pt x="79765" y="57298"/>
                      <a:pt x="95515" y="41010"/>
                      <a:pt x="82550" y="47625"/>
                    </a:cubicBezTo>
                    <a:cubicBezTo>
                      <a:pt x="69585" y="54240"/>
                      <a:pt x="27517" y="83608"/>
                      <a:pt x="0" y="101600"/>
                    </a:cubicBezTo>
                    <a:lnTo>
                      <a:pt x="87312" y="0"/>
                    </a:lnTo>
                    <a:lnTo>
                      <a:pt x="168275" y="100012"/>
                    </a:lnTo>
                    <a:lnTo>
                      <a:pt x="92075" y="66675"/>
                    </a:lnTo>
                  </a:path>
                </a:pathLst>
              </a:cu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50" name="Freeform: Shape 49">
                <a:extLst>
                  <a:ext uri="{FF2B5EF4-FFF2-40B4-BE49-F238E27FC236}">
                    <a16:creationId xmlns:a16="http://schemas.microsoft.com/office/drawing/2014/main" id="{4A02945A-DA9C-466C-B484-5E94141B00CF}"/>
                  </a:ext>
                </a:extLst>
              </p:cNvPr>
              <p:cNvSpPr/>
              <p:nvPr/>
            </p:nvSpPr>
            <p:spPr>
              <a:xfrm>
                <a:off x="5629257" y="2906315"/>
                <a:ext cx="168275" cy="471487"/>
              </a:xfrm>
              <a:custGeom>
                <a:avLst/>
                <a:gdLst>
                  <a:gd name="connsiteX0" fmla="*/ 76200 w 190500"/>
                  <a:gd name="connsiteY0" fmla="*/ 471487 h 471487"/>
                  <a:gd name="connsiteX1" fmla="*/ 76200 w 190500"/>
                  <a:gd name="connsiteY1" fmla="*/ 471487 h 471487"/>
                  <a:gd name="connsiteX2" fmla="*/ 76200 w 190500"/>
                  <a:gd name="connsiteY2" fmla="*/ 409575 h 471487"/>
                  <a:gd name="connsiteX3" fmla="*/ 90487 w 190500"/>
                  <a:gd name="connsiteY3" fmla="*/ 395287 h 471487"/>
                  <a:gd name="connsiteX4" fmla="*/ 114300 w 190500"/>
                  <a:gd name="connsiteY4" fmla="*/ 357187 h 471487"/>
                  <a:gd name="connsiteX5" fmla="*/ 114300 w 190500"/>
                  <a:gd name="connsiteY5" fmla="*/ 300037 h 471487"/>
                  <a:gd name="connsiteX6" fmla="*/ 85725 w 190500"/>
                  <a:gd name="connsiteY6" fmla="*/ 285750 h 471487"/>
                  <a:gd name="connsiteX7" fmla="*/ 76200 w 190500"/>
                  <a:gd name="connsiteY7" fmla="*/ 190500 h 471487"/>
                  <a:gd name="connsiteX8" fmla="*/ 95250 w 190500"/>
                  <a:gd name="connsiteY8" fmla="*/ 176212 h 471487"/>
                  <a:gd name="connsiteX9" fmla="*/ 100012 w 190500"/>
                  <a:gd name="connsiteY9" fmla="*/ 157162 h 471487"/>
                  <a:gd name="connsiteX10" fmla="*/ 90487 w 190500"/>
                  <a:gd name="connsiteY10" fmla="*/ 80962 h 471487"/>
                  <a:gd name="connsiteX11" fmla="*/ 100012 w 190500"/>
                  <a:gd name="connsiteY11" fmla="*/ 61912 h 471487"/>
                  <a:gd name="connsiteX12" fmla="*/ 104775 w 190500"/>
                  <a:gd name="connsiteY12" fmla="*/ 47625 h 471487"/>
                  <a:gd name="connsiteX13" fmla="*/ 0 w 190500"/>
                  <a:gd name="connsiteY13" fmla="*/ 123825 h 471487"/>
                  <a:gd name="connsiteX14" fmla="*/ 109537 w 190500"/>
                  <a:gd name="connsiteY14" fmla="*/ 0 h 471487"/>
                  <a:gd name="connsiteX15" fmla="*/ 190500 w 190500"/>
                  <a:gd name="connsiteY15" fmla="*/ 100012 h 471487"/>
                  <a:gd name="connsiteX16" fmla="*/ 114300 w 190500"/>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77787 w 168275"/>
                  <a:gd name="connsiteY9" fmla="*/ 1571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9693 w 168275"/>
                  <a:gd name="connsiteY9" fmla="*/ 1444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80168 w 168275"/>
                  <a:gd name="connsiteY6" fmla="*/ 283369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68262 w 168275"/>
                  <a:gd name="connsiteY2" fmla="*/ 395287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103981 w 168275"/>
                  <a:gd name="connsiteY4" fmla="*/ 321468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75" h="471487">
                    <a:moveTo>
                      <a:pt x="53975" y="471487"/>
                    </a:moveTo>
                    <a:lnTo>
                      <a:pt x="53975" y="471487"/>
                    </a:lnTo>
                    <a:cubicBezTo>
                      <a:pt x="57547" y="459978"/>
                      <a:pt x="69056" y="421481"/>
                      <a:pt x="75406" y="402431"/>
                    </a:cubicBezTo>
                    <a:cubicBezTo>
                      <a:pt x="81756" y="383381"/>
                      <a:pt x="87313" y="370681"/>
                      <a:pt x="92075" y="357187"/>
                    </a:cubicBezTo>
                    <a:cubicBezTo>
                      <a:pt x="96837" y="343693"/>
                      <a:pt x="105966" y="333771"/>
                      <a:pt x="103981" y="321468"/>
                    </a:cubicBezTo>
                    <a:cubicBezTo>
                      <a:pt x="101997" y="309165"/>
                      <a:pt x="86508" y="285482"/>
                      <a:pt x="80168" y="283369"/>
                    </a:cubicBezTo>
                    <a:cubicBezTo>
                      <a:pt x="54507" y="249156"/>
                      <a:pt x="45640" y="253603"/>
                      <a:pt x="44450" y="235744"/>
                    </a:cubicBezTo>
                    <a:cubicBezTo>
                      <a:pt x="43260" y="217885"/>
                      <a:pt x="66675" y="180975"/>
                      <a:pt x="73025" y="176212"/>
                    </a:cubicBezTo>
                    <a:cubicBezTo>
                      <a:pt x="74612" y="169862"/>
                      <a:pt x="94456" y="148625"/>
                      <a:pt x="94456" y="142080"/>
                    </a:cubicBezTo>
                    <a:cubicBezTo>
                      <a:pt x="94456" y="90602"/>
                      <a:pt x="78322" y="111141"/>
                      <a:pt x="68262" y="80962"/>
                    </a:cubicBezTo>
                    <a:cubicBezTo>
                      <a:pt x="71437" y="74612"/>
                      <a:pt x="74990" y="68437"/>
                      <a:pt x="77787" y="61912"/>
                    </a:cubicBezTo>
                    <a:cubicBezTo>
                      <a:pt x="79765" y="57298"/>
                      <a:pt x="95515" y="41010"/>
                      <a:pt x="82550" y="47625"/>
                    </a:cubicBezTo>
                    <a:cubicBezTo>
                      <a:pt x="69585" y="54240"/>
                      <a:pt x="27517" y="83608"/>
                      <a:pt x="0" y="101600"/>
                    </a:cubicBezTo>
                    <a:lnTo>
                      <a:pt x="87312" y="0"/>
                    </a:lnTo>
                    <a:lnTo>
                      <a:pt x="168275" y="100012"/>
                    </a:lnTo>
                    <a:lnTo>
                      <a:pt x="92075" y="66675"/>
                    </a:lnTo>
                  </a:path>
                </a:pathLst>
              </a:cu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51" name="Freeform: Shape 50">
                <a:extLst>
                  <a:ext uri="{FF2B5EF4-FFF2-40B4-BE49-F238E27FC236}">
                    <a16:creationId xmlns:a16="http://schemas.microsoft.com/office/drawing/2014/main" id="{A268AD1A-6823-437F-977A-7BC37ED0B0CF}"/>
                  </a:ext>
                </a:extLst>
              </p:cNvPr>
              <p:cNvSpPr/>
              <p:nvPr/>
            </p:nvSpPr>
            <p:spPr>
              <a:xfrm>
                <a:off x="5262353" y="3036251"/>
                <a:ext cx="168275" cy="471487"/>
              </a:xfrm>
              <a:custGeom>
                <a:avLst/>
                <a:gdLst>
                  <a:gd name="connsiteX0" fmla="*/ 76200 w 190500"/>
                  <a:gd name="connsiteY0" fmla="*/ 471487 h 471487"/>
                  <a:gd name="connsiteX1" fmla="*/ 76200 w 190500"/>
                  <a:gd name="connsiteY1" fmla="*/ 471487 h 471487"/>
                  <a:gd name="connsiteX2" fmla="*/ 76200 w 190500"/>
                  <a:gd name="connsiteY2" fmla="*/ 409575 h 471487"/>
                  <a:gd name="connsiteX3" fmla="*/ 90487 w 190500"/>
                  <a:gd name="connsiteY3" fmla="*/ 395287 h 471487"/>
                  <a:gd name="connsiteX4" fmla="*/ 114300 w 190500"/>
                  <a:gd name="connsiteY4" fmla="*/ 357187 h 471487"/>
                  <a:gd name="connsiteX5" fmla="*/ 114300 w 190500"/>
                  <a:gd name="connsiteY5" fmla="*/ 300037 h 471487"/>
                  <a:gd name="connsiteX6" fmla="*/ 85725 w 190500"/>
                  <a:gd name="connsiteY6" fmla="*/ 285750 h 471487"/>
                  <a:gd name="connsiteX7" fmla="*/ 76200 w 190500"/>
                  <a:gd name="connsiteY7" fmla="*/ 190500 h 471487"/>
                  <a:gd name="connsiteX8" fmla="*/ 95250 w 190500"/>
                  <a:gd name="connsiteY8" fmla="*/ 176212 h 471487"/>
                  <a:gd name="connsiteX9" fmla="*/ 100012 w 190500"/>
                  <a:gd name="connsiteY9" fmla="*/ 157162 h 471487"/>
                  <a:gd name="connsiteX10" fmla="*/ 90487 w 190500"/>
                  <a:gd name="connsiteY10" fmla="*/ 80962 h 471487"/>
                  <a:gd name="connsiteX11" fmla="*/ 100012 w 190500"/>
                  <a:gd name="connsiteY11" fmla="*/ 61912 h 471487"/>
                  <a:gd name="connsiteX12" fmla="*/ 104775 w 190500"/>
                  <a:gd name="connsiteY12" fmla="*/ 47625 h 471487"/>
                  <a:gd name="connsiteX13" fmla="*/ 0 w 190500"/>
                  <a:gd name="connsiteY13" fmla="*/ 123825 h 471487"/>
                  <a:gd name="connsiteX14" fmla="*/ 109537 w 190500"/>
                  <a:gd name="connsiteY14" fmla="*/ 0 h 471487"/>
                  <a:gd name="connsiteX15" fmla="*/ 190500 w 190500"/>
                  <a:gd name="connsiteY15" fmla="*/ 100012 h 471487"/>
                  <a:gd name="connsiteX16" fmla="*/ 114300 w 190500"/>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77787 w 168275"/>
                  <a:gd name="connsiteY9" fmla="*/ 1571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9693 w 168275"/>
                  <a:gd name="connsiteY9" fmla="*/ 1444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80168 w 168275"/>
                  <a:gd name="connsiteY6" fmla="*/ 283369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68262 w 168275"/>
                  <a:gd name="connsiteY2" fmla="*/ 395287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103981 w 168275"/>
                  <a:gd name="connsiteY4" fmla="*/ 321468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75" h="471487">
                    <a:moveTo>
                      <a:pt x="53975" y="471487"/>
                    </a:moveTo>
                    <a:lnTo>
                      <a:pt x="53975" y="471487"/>
                    </a:lnTo>
                    <a:cubicBezTo>
                      <a:pt x="57547" y="459978"/>
                      <a:pt x="69056" y="421481"/>
                      <a:pt x="75406" y="402431"/>
                    </a:cubicBezTo>
                    <a:cubicBezTo>
                      <a:pt x="81756" y="383381"/>
                      <a:pt x="87313" y="370681"/>
                      <a:pt x="92075" y="357187"/>
                    </a:cubicBezTo>
                    <a:cubicBezTo>
                      <a:pt x="96837" y="343693"/>
                      <a:pt x="105966" y="333771"/>
                      <a:pt x="103981" y="321468"/>
                    </a:cubicBezTo>
                    <a:cubicBezTo>
                      <a:pt x="101997" y="309165"/>
                      <a:pt x="86508" y="285482"/>
                      <a:pt x="80168" y="283369"/>
                    </a:cubicBezTo>
                    <a:cubicBezTo>
                      <a:pt x="54507" y="249156"/>
                      <a:pt x="45640" y="253603"/>
                      <a:pt x="44450" y="235744"/>
                    </a:cubicBezTo>
                    <a:cubicBezTo>
                      <a:pt x="43260" y="217885"/>
                      <a:pt x="66675" y="180975"/>
                      <a:pt x="73025" y="176212"/>
                    </a:cubicBezTo>
                    <a:cubicBezTo>
                      <a:pt x="74612" y="169862"/>
                      <a:pt x="94456" y="148625"/>
                      <a:pt x="94456" y="142080"/>
                    </a:cubicBezTo>
                    <a:cubicBezTo>
                      <a:pt x="94456" y="90602"/>
                      <a:pt x="78322" y="111141"/>
                      <a:pt x="68262" y="80962"/>
                    </a:cubicBezTo>
                    <a:cubicBezTo>
                      <a:pt x="71437" y="74612"/>
                      <a:pt x="74990" y="68437"/>
                      <a:pt x="77787" y="61912"/>
                    </a:cubicBezTo>
                    <a:cubicBezTo>
                      <a:pt x="79765" y="57298"/>
                      <a:pt x="95515" y="41010"/>
                      <a:pt x="82550" y="47625"/>
                    </a:cubicBezTo>
                    <a:cubicBezTo>
                      <a:pt x="69585" y="54240"/>
                      <a:pt x="27517" y="83608"/>
                      <a:pt x="0" y="101600"/>
                    </a:cubicBezTo>
                    <a:lnTo>
                      <a:pt x="87312" y="0"/>
                    </a:lnTo>
                    <a:lnTo>
                      <a:pt x="168275" y="100012"/>
                    </a:lnTo>
                    <a:lnTo>
                      <a:pt x="92075" y="66675"/>
                    </a:lnTo>
                  </a:path>
                </a:pathLst>
              </a:cu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dirty="0"/>
              </a:p>
            </p:txBody>
          </p:sp>
          <p:sp>
            <p:nvSpPr>
              <p:cNvPr id="52" name="Freeform: Shape 51">
                <a:extLst>
                  <a:ext uri="{FF2B5EF4-FFF2-40B4-BE49-F238E27FC236}">
                    <a16:creationId xmlns:a16="http://schemas.microsoft.com/office/drawing/2014/main" id="{7F93950B-9944-4936-94AD-4BCD0FA43B11}"/>
                  </a:ext>
                </a:extLst>
              </p:cNvPr>
              <p:cNvSpPr/>
              <p:nvPr/>
            </p:nvSpPr>
            <p:spPr>
              <a:xfrm>
                <a:off x="6173885" y="2829504"/>
                <a:ext cx="168275" cy="471487"/>
              </a:xfrm>
              <a:custGeom>
                <a:avLst/>
                <a:gdLst>
                  <a:gd name="connsiteX0" fmla="*/ 76200 w 190500"/>
                  <a:gd name="connsiteY0" fmla="*/ 471487 h 471487"/>
                  <a:gd name="connsiteX1" fmla="*/ 76200 w 190500"/>
                  <a:gd name="connsiteY1" fmla="*/ 471487 h 471487"/>
                  <a:gd name="connsiteX2" fmla="*/ 76200 w 190500"/>
                  <a:gd name="connsiteY2" fmla="*/ 409575 h 471487"/>
                  <a:gd name="connsiteX3" fmla="*/ 90487 w 190500"/>
                  <a:gd name="connsiteY3" fmla="*/ 395287 h 471487"/>
                  <a:gd name="connsiteX4" fmla="*/ 114300 w 190500"/>
                  <a:gd name="connsiteY4" fmla="*/ 357187 h 471487"/>
                  <a:gd name="connsiteX5" fmla="*/ 114300 w 190500"/>
                  <a:gd name="connsiteY5" fmla="*/ 300037 h 471487"/>
                  <a:gd name="connsiteX6" fmla="*/ 85725 w 190500"/>
                  <a:gd name="connsiteY6" fmla="*/ 285750 h 471487"/>
                  <a:gd name="connsiteX7" fmla="*/ 76200 w 190500"/>
                  <a:gd name="connsiteY7" fmla="*/ 190500 h 471487"/>
                  <a:gd name="connsiteX8" fmla="*/ 95250 w 190500"/>
                  <a:gd name="connsiteY8" fmla="*/ 176212 h 471487"/>
                  <a:gd name="connsiteX9" fmla="*/ 100012 w 190500"/>
                  <a:gd name="connsiteY9" fmla="*/ 157162 h 471487"/>
                  <a:gd name="connsiteX10" fmla="*/ 90487 w 190500"/>
                  <a:gd name="connsiteY10" fmla="*/ 80962 h 471487"/>
                  <a:gd name="connsiteX11" fmla="*/ 100012 w 190500"/>
                  <a:gd name="connsiteY11" fmla="*/ 61912 h 471487"/>
                  <a:gd name="connsiteX12" fmla="*/ 104775 w 190500"/>
                  <a:gd name="connsiteY12" fmla="*/ 47625 h 471487"/>
                  <a:gd name="connsiteX13" fmla="*/ 0 w 190500"/>
                  <a:gd name="connsiteY13" fmla="*/ 123825 h 471487"/>
                  <a:gd name="connsiteX14" fmla="*/ 109537 w 190500"/>
                  <a:gd name="connsiteY14" fmla="*/ 0 h 471487"/>
                  <a:gd name="connsiteX15" fmla="*/ 190500 w 190500"/>
                  <a:gd name="connsiteY15" fmla="*/ 100012 h 471487"/>
                  <a:gd name="connsiteX16" fmla="*/ 114300 w 190500"/>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77787 w 168275"/>
                  <a:gd name="connsiteY9" fmla="*/ 1571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9693 w 168275"/>
                  <a:gd name="connsiteY9" fmla="*/ 1444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80168 w 168275"/>
                  <a:gd name="connsiteY6" fmla="*/ 283369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68262 w 168275"/>
                  <a:gd name="connsiteY2" fmla="*/ 395287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103981 w 168275"/>
                  <a:gd name="connsiteY4" fmla="*/ 321468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75" h="471487">
                    <a:moveTo>
                      <a:pt x="53975" y="471487"/>
                    </a:moveTo>
                    <a:lnTo>
                      <a:pt x="53975" y="471487"/>
                    </a:lnTo>
                    <a:cubicBezTo>
                      <a:pt x="57547" y="459978"/>
                      <a:pt x="69056" y="421481"/>
                      <a:pt x="75406" y="402431"/>
                    </a:cubicBezTo>
                    <a:cubicBezTo>
                      <a:pt x="81756" y="383381"/>
                      <a:pt x="87313" y="370681"/>
                      <a:pt x="92075" y="357187"/>
                    </a:cubicBezTo>
                    <a:cubicBezTo>
                      <a:pt x="96837" y="343693"/>
                      <a:pt x="105966" y="333771"/>
                      <a:pt x="103981" y="321468"/>
                    </a:cubicBezTo>
                    <a:cubicBezTo>
                      <a:pt x="101997" y="309165"/>
                      <a:pt x="86508" y="285482"/>
                      <a:pt x="80168" y="283369"/>
                    </a:cubicBezTo>
                    <a:cubicBezTo>
                      <a:pt x="54507" y="249156"/>
                      <a:pt x="45640" y="253603"/>
                      <a:pt x="44450" y="235744"/>
                    </a:cubicBezTo>
                    <a:cubicBezTo>
                      <a:pt x="43260" y="217885"/>
                      <a:pt x="66675" y="180975"/>
                      <a:pt x="73025" y="176212"/>
                    </a:cubicBezTo>
                    <a:cubicBezTo>
                      <a:pt x="74612" y="169862"/>
                      <a:pt x="94456" y="148625"/>
                      <a:pt x="94456" y="142080"/>
                    </a:cubicBezTo>
                    <a:cubicBezTo>
                      <a:pt x="94456" y="90602"/>
                      <a:pt x="78322" y="111141"/>
                      <a:pt x="68262" y="80962"/>
                    </a:cubicBezTo>
                    <a:cubicBezTo>
                      <a:pt x="71437" y="74612"/>
                      <a:pt x="74990" y="68437"/>
                      <a:pt x="77787" y="61912"/>
                    </a:cubicBezTo>
                    <a:cubicBezTo>
                      <a:pt x="79765" y="57298"/>
                      <a:pt x="95515" y="41010"/>
                      <a:pt x="82550" y="47625"/>
                    </a:cubicBezTo>
                    <a:cubicBezTo>
                      <a:pt x="69585" y="54240"/>
                      <a:pt x="27517" y="83608"/>
                      <a:pt x="0" y="101600"/>
                    </a:cubicBezTo>
                    <a:lnTo>
                      <a:pt x="87312" y="0"/>
                    </a:lnTo>
                    <a:lnTo>
                      <a:pt x="168275" y="100012"/>
                    </a:lnTo>
                    <a:lnTo>
                      <a:pt x="92075" y="66675"/>
                    </a:lnTo>
                  </a:path>
                </a:pathLst>
              </a:custGeom>
              <a:no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53" name="Freeform: Shape 52">
                <a:extLst>
                  <a:ext uri="{FF2B5EF4-FFF2-40B4-BE49-F238E27FC236}">
                    <a16:creationId xmlns:a16="http://schemas.microsoft.com/office/drawing/2014/main" id="{F1AB3808-98AF-4B84-88AC-B657CF7F14B1}"/>
                  </a:ext>
                </a:extLst>
              </p:cNvPr>
              <p:cNvSpPr/>
              <p:nvPr/>
            </p:nvSpPr>
            <p:spPr>
              <a:xfrm>
                <a:off x="5915673" y="3036250"/>
                <a:ext cx="168275" cy="471487"/>
              </a:xfrm>
              <a:custGeom>
                <a:avLst/>
                <a:gdLst>
                  <a:gd name="connsiteX0" fmla="*/ 76200 w 190500"/>
                  <a:gd name="connsiteY0" fmla="*/ 471487 h 471487"/>
                  <a:gd name="connsiteX1" fmla="*/ 76200 w 190500"/>
                  <a:gd name="connsiteY1" fmla="*/ 471487 h 471487"/>
                  <a:gd name="connsiteX2" fmla="*/ 76200 w 190500"/>
                  <a:gd name="connsiteY2" fmla="*/ 409575 h 471487"/>
                  <a:gd name="connsiteX3" fmla="*/ 90487 w 190500"/>
                  <a:gd name="connsiteY3" fmla="*/ 395287 h 471487"/>
                  <a:gd name="connsiteX4" fmla="*/ 114300 w 190500"/>
                  <a:gd name="connsiteY4" fmla="*/ 357187 h 471487"/>
                  <a:gd name="connsiteX5" fmla="*/ 114300 w 190500"/>
                  <a:gd name="connsiteY5" fmla="*/ 300037 h 471487"/>
                  <a:gd name="connsiteX6" fmla="*/ 85725 w 190500"/>
                  <a:gd name="connsiteY6" fmla="*/ 285750 h 471487"/>
                  <a:gd name="connsiteX7" fmla="*/ 76200 w 190500"/>
                  <a:gd name="connsiteY7" fmla="*/ 190500 h 471487"/>
                  <a:gd name="connsiteX8" fmla="*/ 95250 w 190500"/>
                  <a:gd name="connsiteY8" fmla="*/ 176212 h 471487"/>
                  <a:gd name="connsiteX9" fmla="*/ 100012 w 190500"/>
                  <a:gd name="connsiteY9" fmla="*/ 157162 h 471487"/>
                  <a:gd name="connsiteX10" fmla="*/ 90487 w 190500"/>
                  <a:gd name="connsiteY10" fmla="*/ 80962 h 471487"/>
                  <a:gd name="connsiteX11" fmla="*/ 100012 w 190500"/>
                  <a:gd name="connsiteY11" fmla="*/ 61912 h 471487"/>
                  <a:gd name="connsiteX12" fmla="*/ 104775 w 190500"/>
                  <a:gd name="connsiteY12" fmla="*/ 47625 h 471487"/>
                  <a:gd name="connsiteX13" fmla="*/ 0 w 190500"/>
                  <a:gd name="connsiteY13" fmla="*/ 123825 h 471487"/>
                  <a:gd name="connsiteX14" fmla="*/ 109537 w 190500"/>
                  <a:gd name="connsiteY14" fmla="*/ 0 h 471487"/>
                  <a:gd name="connsiteX15" fmla="*/ 190500 w 190500"/>
                  <a:gd name="connsiteY15" fmla="*/ 100012 h 471487"/>
                  <a:gd name="connsiteX16" fmla="*/ 114300 w 190500"/>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77787 w 168275"/>
                  <a:gd name="connsiteY9" fmla="*/ 1571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9693 w 168275"/>
                  <a:gd name="connsiteY9" fmla="*/ 1444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80168 w 168275"/>
                  <a:gd name="connsiteY6" fmla="*/ 283369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68262 w 168275"/>
                  <a:gd name="connsiteY2" fmla="*/ 395287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103981 w 168275"/>
                  <a:gd name="connsiteY4" fmla="*/ 321468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75" h="471487">
                    <a:moveTo>
                      <a:pt x="53975" y="471487"/>
                    </a:moveTo>
                    <a:lnTo>
                      <a:pt x="53975" y="471487"/>
                    </a:lnTo>
                    <a:cubicBezTo>
                      <a:pt x="57547" y="459978"/>
                      <a:pt x="69056" y="421481"/>
                      <a:pt x="75406" y="402431"/>
                    </a:cubicBezTo>
                    <a:cubicBezTo>
                      <a:pt x="81756" y="383381"/>
                      <a:pt x="87313" y="370681"/>
                      <a:pt x="92075" y="357187"/>
                    </a:cubicBezTo>
                    <a:cubicBezTo>
                      <a:pt x="96837" y="343693"/>
                      <a:pt x="105966" y="333771"/>
                      <a:pt x="103981" y="321468"/>
                    </a:cubicBezTo>
                    <a:cubicBezTo>
                      <a:pt x="101997" y="309165"/>
                      <a:pt x="86508" y="285482"/>
                      <a:pt x="80168" y="283369"/>
                    </a:cubicBezTo>
                    <a:cubicBezTo>
                      <a:pt x="54507" y="249156"/>
                      <a:pt x="45640" y="253603"/>
                      <a:pt x="44450" y="235744"/>
                    </a:cubicBezTo>
                    <a:cubicBezTo>
                      <a:pt x="43260" y="217885"/>
                      <a:pt x="66675" y="180975"/>
                      <a:pt x="73025" y="176212"/>
                    </a:cubicBezTo>
                    <a:cubicBezTo>
                      <a:pt x="74612" y="169862"/>
                      <a:pt x="94456" y="148625"/>
                      <a:pt x="94456" y="142080"/>
                    </a:cubicBezTo>
                    <a:cubicBezTo>
                      <a:pt x="94456" y="90602"/>
                      <a:pt x="78322" y="111141"/>
                      <a:pt x="68262" y="80962"/>
                    </a:cubicBezTo>
                    <a:cubicBezTo>
                      <a:pt x="71437" y="74612"/>
                      <a:pt x="74990" y="68437"/>
                      <a:pt x="77787" y="61912"/>
                    </a:cubicBezTo>
                    <a:cubicBezTo>
                      <a:pt x="79765" y="57298"/>
                      <a:pt x="95515" y="41010"/>
                      <a:pt x="82550" y="47625"/>
                    </a:cubicBezTo>
                    <a:cubicBezTo>
                      <a:pt x="69585" y="54240"/>
                      <a:pt x="27517" y="83608"/>
                      <a:pt x="0" y="101600"/>
                    </a:cubicBezTo>
                    <a:lnTo>
                      <a:pt x="87312" y="0"/>
                    </a:lnTo>
                    <a:lnTo>
                      <a:pt x="168275" y="100012"/>
                    </a:lnTo>
                    <a:lnTo>
                      <a:pt x="92075" y="66675"/>
                    </a:lnTo>
                  </a:path>
                </a:pathLst>
              </a:cu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54" name="Freeform: Shape 53">
                <a:extLst>
                  <a:ext uri="{FF2B5EF4-FFF2-40B4-BE49-F238E27FC236}">
                    <a16:creationId xmlns:a16="http://schemas.microsoft.com/office/drawing/2014/main" id="{E07F9BA8-50E2-4338-8707-391E4026CEAB}"/>
                  </a:ext>
                </a:extLst>
              </p:cNvPr>
              <p:cNvSpPr/>
              <p:nvPr/>
            </p:nvSpPr>
            <p:spPr>
              <a:xfrm>
                <a:off x="4761242" y="3131345"/>
                <a:ext cx="168275" cy="471487"/>
              </a:xfrm>
              <a:custGeom>
                <a:avLst/>
                <a:gdLst>
                  <a:gd name="connsiteX0" fmla="*/ 76200 w 190500"/>
                  <a:gd name="connsiteY0" fmla="*/ 471487 h 471487"/>
                  <a:gd name="connsiteX1" fmla="*/ 76200 w 190500"/>
                  <a:gd name="connsiteY1" fmla="*/ 471487 h 471487"/>
                  <a:gd name="connsiteX2" fmla="*/ 76200 w 190500"/>
                  <a:gd name="connsiteY2" fmla="*/ 409575 h 471487"/>
                  <a:gd name="connsiteX3" fmla="*/ 90487 w 190500"/>
                  <a:gd name="connsiteY3" fmla="*/ 395287 h 471487"/>
                  <a:gd name="connsiteX4" fmla="*/ 114300 w 190500"/>
                  <a:gd name="connsiteY4" fmla="*/ 357187 h 471487"/>
                  <a:gd name="connsiteX5" fmla="*/ 114300 w 190500"/>
                  <a:gd name="connsiteY5" fmla="*/ 300037 h 471487"/>
                  <a:gd name="connsiteX6" fmla="*/ 85725 w 190500"/>
                  <a:gd name="connsiteY6" fmla="*/ 285750 h 471487"/>
                  <a:gd name="connsiteX7" fmla="*/ 76200 w 190500"/>
                  <a:gd name="connsiteY7" fmla="*/ 190500 h 471487"/>
                  <a:gd name="connsiteX8" fmla="*/ 95250 w 190500"/>
                  <a:gd name="connsiteY8" fmla="*/ 176212 h 471487"/>
                  <a:gd name="connsiteX9" fmla="*/ 100012 w 190500"/>
                  <a:gd name="connsiteY9" fmla="*/ 157162 h 471487"/>
                  <a:gd name="connsiteX10" fmla="*/ 90487 w 190500"/>
                  <a:gd name="connsiteY10" fmla="*/ 80962 h 471487"/>
                  <a:gd name="connsiteX11" fmla="*/ 100012 w 190500"/>
                  <a:gd name="connsiteY11" fmla="*/ 61912 h 471487"/>
                  <a:gd name="connsiteX12" fmla="*/ 104775 w 190500"/>
                  <a:gd name="connsiteY12" fmla="*/ 47625 h 471487"/>
                  <a:gd name="connsiteX13" fmla="*/ 0 w 190500"/>
                  <a:gd name="connsiteY13" fmla="*/ 123825 h 471487"/>
                  <a:gd name="connsiteX14" fmla="*/ 109537 w 190500"/>
                  <a:gd name="connsiteY14" fmla="*/ 0 h 471487"/>
                  <a:gd name="connsiteX15" fmla="*/ 190500 w 190500"/>
                  <a:gd name="connsiteY15" fmla="*/ 100012 h 471487"/>
                  <a:gd name="connsiteX16" fmla="*/ 114300 w 190500"/>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77787 w 168275"/>
                  <a:gd name="connsiteY9" fmla="*/ 1571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9693 w 168275"/>
                  <a:gd name="connsiteY9" fmla="*/ 1444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80168 w 168275"/>
                  <a:gd name="connsiteY6" fmla="*/ 283369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68262 w 168275"/>
                  <a:gd name="connsiteY2" fmla="*/ 395287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103981 w 168275"/>
                  <a:gd name="connsiteY4" fmla="*/ 321468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75" h="471487">
                    <a:moveTo>
                      <a:pt x="53975" y="471487"/>
                    </a:moveTo>
                    <a:lnTo>
                      <a:pt x="53975" y="471487"/>
                    </a:lnTo>
                    <a:cubicBezTo>
                      <a:pt x="57547" y="459978"/>
                      <a:pt x="69056" y="421481"/>
                      <a:pt x="75406" y="402431"/>
                    </a:cubicBezTo>
                    <a:cubicBezTo>
                      <a:pt x="81756" y="383381"/>
                      <a:pt x="87313" y="370681"/>
                      <a:pt x="92075" y="357187"/>
                    </a:cubicBezTo>
                    <a:cubicBezTo>
                      <a:pt x="96837" y="343693"/>
                      <a:pt x="105966" y="333771"/>
                      <a:pt x="103981" y="321468"/>
                    </a:cubicBezTo>
                    <a:cubicBezTo>
                      <a:pt x="101997" y="309165"/>
                      <a:pt x="86508" y="285482"/>
                      <a:pt x="80168" y="283369"/>
                    </a:cubicBezTo>
                    <a:cubicBezTo>
                      <a:pt x="54507" y="249156"/>
                      <a:pt x="45640" y="253603"/>
                      <a:pt x="44450" y="235744"/>
                    </a:cubicBezTo>
                    <a:cubicBezTo>
                      <a:pt x="43260" y="217885"/>
                      <a:pt x="66675" y="180975"/>
                      <a:pt x="73025" y="176212"/>
                    </a:cubicBezTo>
                    <a:cubicBezTo>
                      <a:pt x="74612" y="169862"/>
                      <a:pt x="94456" y="148625"/>
                      <a:pt x="94456" y="142080"/>
                    </a:cubicBezTo>
                    <a:cubicBezTo>
                      <a:pt x="94456" y="90602"/>
                      <a:pt x="78322" y="111141"/>
                      <a:pt x="68262" y="80962"/>
                    </a:cubicBezTo>
                    <a:cubicBezTo>
                      <a:pt x="71437" y="74612"/>
                      <a:pt x="74990" y="68437"/>
                      <a:pt x="77787" y="61912"/>
                    </a:cubicBezTo>
                    <a:cubicBezTo>
                      <a:pt x="79765" y="57298"/>
                      <a:pt x="95515" y="41010"/>
                      <a:pt x="82550" y="47625"/>
                    </a:cubicBezTo>
                    <a:cubicBezTo>
                      <a:pt x="69585" y="54240"/>
                      <a:pt x="27517" y="83608"/>
                      <a:pt x="0" y="101600"/>
                    </a:cubicBezTo>
                    <a:lnTo>
                      <a:pt x="87312" y="0"/>
                    </a:lnTo>
                    <a:lnTo>
                      <a:pt x="168275" y="100012"/>
                    </a:lnTo>
                    <a:lnTo>
                      <a:pt x="92075" y="66675"/>
                    </a:lnTo>
                  </a:path>
                </a:pathLst>
              </a:cu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55" name="Freeform: Shape 54">
                <a:extLst>
                  <a:ext uri="{FF2B5EF4-FFF2-40B4-BE49-F238E27FC236}">
                    <a16:creationId xmlns:a16="http://schemas.microsoft.com/office/drawing/2014/main" id="{C85A06D1-8FED-46B4-BB38-5B94966E8873}"/>
                  </a:ext>
                </a:extLst>
              </p:cNvPr>
              <p:cNvSpPr/>
              <p:nvPr/>
            </p:nvSpPr>
            <p:spPr>
              <a:xfrm>
                <a:off x="5481808" y="3272580"/>
                <a:ext cx="168275" cy="471487"/>
              </a:xfrm>
              <a:custGeom>
                <a:avLst/>
                <a:gdLst>
                  <a:gd name="connsiteX0" fmla="*/ 76200 w 190500"/>
                  <a:gd name="connsiteY0" fmla="*/ 471487 h 471487"/>
                  <a:gd name="connsiteX1" fmla="*/ 76200 w 190500"/>
                  <a:gd name="connsiteY1" fmla="*/ 471487 h 471487"/>
                  <a:gd name="connsiteX2" fmla="*/ 76200 w 190500"/>
                  <a:gd name="connsiteY2" fmla="*/ 409575 h 471487"/>
                  <a:gd name="connsiteX3" fmla="*/ 90487 w 190500"/>
                  <a:gd name="connsiteY3" fmla="*/ 395287 h 471487"/>
                  <a:gd name="connsiteX4" fmla="*/ 114300 w 190500"/>
                  <a:gd name="connsiteY4" fmla="*/ 357187 h 471487"/>
                  <a:gd name="connsiteX5" fmla="*/ 114300 w 190500"/>
                  <a:gd name="connsiteY5" fmla="*/ 300037 h 471487"/>
                  <a:gd name="connsiteX6" fmla="*/ 85725 w 190500"/>
                  <a:gd name="connsiteY6" fmla="*/ 285750 h 471487"/>
                  <a:gd name="connsiteX7" fmla="*/ 76200 w 190500"/>
                  <a:gd name="connsiteY7" fmla="*/ 190500 h 471487"/>
                  <a:gd name="connsiteX8" fmla="*/ 95250 w 190500"/>
                  <a:gd name="connsiteY8" fmla="*/ 176212 h 471487"/>
                  <a:gd name="connsiteX9" fmla="*/ 100012 w 190500"/>
                  <a:gd name="connsiteY9" fmla="*/ 157162 h 471487"/>
                  <a:gd name="connsiteX10" fmla="*/ 90487 w 190500"/>
                  <a:gd name="connsiteY10" fmla="*/ 80962 h 471487"/>
                  <a:gd name="connsiteX11" fmla="*/ 100012 w 190500"/>
                  <a:gd name="connsiteY11" fmla="*/ 61912 h 471487"/>
                  <a:gd name="connsiteX12" fmla="*/ 104775 w 190500"/>
                  <a:gd name="connsiteY12" fmla="*/ 47625 h 471487"/>
                  <a:gd name="connsiteX13" fmla="*/ 0 w 190500"/>
                  <a:gd name="connsiteY13" fmla="*/ 123825 h 471487"/>
                  <a:gd name="connsiteX14" fmla="*/ 109537 w 190500"/>
                  <a:gd name="connsiteY14" fmla="*/ 0 h 471487"/>
                  <a:gd name="connsiteX15" fmla="*/ 190500 w 190500"/>
                  <a:gd name="connsiteY15" fmla="*/ 100012 h 471487"/>
                  <a:gd name="connsiteX16" fmla="*/ 114300 w 190500"/>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77787 w 168275"/>
                  <a:gd name="connsiteY9" fmla="*/ 1571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9693 w 168275"/>
                  <a:gd name="connsiteY9" fmla="*/ 1444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80168 w 168275"/>
                  <a:gd name="connsiteY6" fmla="*/ 283369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68262 w 168275"/>
                  <a:gd name="connsiteY2" fmla="*/ 395287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103981 w 168275"/>
                  <a:gd name="connsiteY4" fmla="*/ 321468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75" h="471487">
                    <a:moveTo>
                      <a:pt x="53975" y="471487"/>
                    </a:moveTo>
                    <a:lnTo>
                      <a:pt x="53975" y="471487"/>
                    </a:lnTo>
                    <a:cubicBezTo>
                      <a:pt x="57547" y="459978"/>
                      <a:pt x="69056" y="421481"/>
                      <a:pt x="75406" y="402431"/>
                    </a:cubicBezTo>
                    <a:cubicBezTo>
                      <a:pt x="81756" y="383381"/>
                      <a:pt x="87313" y="370681"/>
                      <a:pt x="92075" y="357187"/>
                    </a:cubicBezTo>
                    <a:cubicBezTo>
                      <a:pt x="96837" y="343693"/>
                      <a:pt x="105966" y="333771"/>
                      <a:pt x="103981" y="321468"/>
                    </a:cubicBezTo>
                    <a:cubicBezTo>
                      <a:pt x="101997" y="309165"/>
                      <a:pt x="86508" y="285482"/>
                      <a:pt x="80168" y="283369"/>
                    </a:cubicBezTo>
                    <a:cubicBezTo>
                      <a:pt x="54507" y="249156"/>
                      <a:pt x="45640" y="253603"/>
                      <a:pt x="44450" y="235744"/>
                    </a:cubicBezTo>
                    <a:cubicBezTo>
                      <a:pt x="43260" y="217885"/>
                      <a:pt x="66675" y="180975"/>
                      <a:pt x="73025" y="176212"/>
                    </a:cubicBezTo>
                    <a:cubicBezTo>
                      <a:pt x="74612" y="169862"/>
                      <a:pt x="94456" y="148625"/>
                      <a:pt x="94456" y="142080"/>
                    </a:cubicBezTo>
                    <a:cubicBezTo>
                      <a:pt x="94456" y="90602"/>
                      <a:pt x="78322" y="111141"/>
                      <a:pt x="68262" y="80962"/>
                    </a:cubicBezTo>
                    <a:cubicBezTo>
                      <a:pt x="71437" y="74612"/>
                      <a:pt x="74990" y="68437"/>
                      <a:pt x="77787" y="61912"/>
                    </a:cubicBezTo>
                    <a:cubicBezTo>
                      <a:pt x="79765" y="57298"/>
                      <a:pt x="95515" y="41010"/>
                      <a:pt x="82550" y="47625"/>
                    </a:cubicBezTo>
                    <a:cubicBezTo>
                      <a:pt x="69585" y="54240"/>
                      <a:pt x="27517" y="83608"/>
                      <a:pt x="0" y="101600"/>
                    </a:cubicBezTo>
                    <a:lnTo>
                      <a:pt x="87312" y="0"/>
                    </a:lnTo>
                    <a:lnTo>
                      <a:pt x="168275" y="100012"/>
                    </a:lnTo>
                    <a:lnTo>
                      <a:pt x="92075" y="66675"/>
                    </a:lnTo>
                  </a:path>
                </a:pathLst>
              </a:custGeom>
              <a:no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56" name="Freeform: Shape 55">
                <a:extLst>
                  <a:ext uri="{FF2B5EF4-FFF2-40B4-BE49-F238E27FC236}">
                    <a16:creationId xmlns:a16="http://schemas.microsoft.com/office/drawing/2014/main" id="{F29496BA-D321-4DCF-AEDB-B2E813B2771D}"/>
                  </a:ext>
                </a:extLst>
              </p:cNvPr>
              <p:cNvSpPr/>
              <p:nvPr/>
            </p:nvSpPr>
            <p:spPr>
              <a:xfrm>
                <a:off x="5114904" y="3402516"/>
                <a:ext cx="168275" cy="471487"/>
              </a:xfrm>
              <a:custGeom>
                <a:avLst/>
                <a:gdLst>
                  <a:gd name="connsiteX0" fmla="*/ 76200 w 190500"/>
                  <a:gd name="connsiteY0" fmla="*/ 471487 h 471487"/>
                  <a:gd name="connsiteX1" fmla="*/ 76200 w 190500"/>
                  <a:gd name="connsiteY1" fmla="*/ 471487 h 471487"/>
                  <a:gd name="connsiteX2" fmla="*/ 76200 w 190500"/>
                  <a:gd name="connsiteY2" fmla="*/ 409575 h 471487"/>
                  <a:gd name="connsiteX3" fmla="*/ 90487 w 190500"/>
                  <a:gd name="connsiteY3" fmla="*/ 395287 h 471487"/>
                  <a:gd name="connsiteX4" fmla="*/ 114300 w 190500"/>
                  <a:gd name="connsiteY4" fmla="*/ 357187 h 471487"/>
                  <a:gd name="connsiteX5" fmla="*/ 114300 w 190500"/>
                  <a:gd name="connsiteY5" fmla="*/ 300037 h 471487"/>
                  <a:gd name="connsiteX6" fmla="*/ 85725 w 190500"/>
                  <a:gd name="connsiteY6" fmla="*/ 285750 h 471487"/>
                  <a:gd name="connsiteX7" fmla="*/ 76200 w 190500"/>
                  <a:gd name="connsiteY7" fmla="*/ 190500 h 471487"/>
                  <a:gd name="connsiteX8" fmla="*/ 95250 w 190500"/>
                  <a:gd name="connsiteY8" fmla="*/ 176212 h 471487"/>
                  <a:gd name="connsiteX9" fmla="*/ 100012 w 190500"/>
                  <a:gd name="connsiteY9" fmla="*/ 157162 h 471487"/>
                  <a:gd name="connsiteX10" fmla="*/ 90487 w 190500"/>
                  <a:gd name="connsiteY10" fmla="*/ 80962 h 471487"/>
                  <a:gd name="connsiteX11" fmla="*/ 100012 w 190500"/>
                  <a:gd name="connsiteY11" fmla="*/ 61912 h 471487"/>
                  <a:gd name="connsiteX12" fmla="*/ 104775 w 190500"/>
                  <a:gd name="connsiteY12" fmla="*/ 47625 h 471487"/>
                  <a:gd name="connsiteX13" fmla="*/ 0 w 190500"/>
                  <a:gd name="connsiteY13" fmla="*/ 123825 h 471487"/>
                  <a:gd name="connsiteX14" fmla="*/ 109537 w 190500"/>
                  <a:gd name="connsiteY14" fmla="*/ 0 h 471487"/>
                  <a:gd name="connsiteX15" fmla="*/ 190500 w 190500"/>
                  <a:gd name="connsiteY15" fmla="*/ 100012 h 471487"/>
                  <a:gd name="connsiteX16" fmla="*/ 114300 w 190500"/>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77787 w 168275"/>
                  <a:gd name="connsiteY9" fmla="*/ 1571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9693 w 168275"/>
                  <a:gd name="connsiteY9" fmla="*/ 1444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80168 w 168275"/>
                  <a:gd name="connsiteY6" fmla="*/ 283369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68262 w 168275"/>
                  <a:gd name="connsiteY2" fmla="*/ 395287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103981 w 168275"/>
                  <a:gd name="connsiteY4" fmla="*/ 321468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75" h="471487">
                    <a:moveTo>
                      <a:pt x="53975" y="471487"/>
                    </a:moveTo>
                    <a:lnTo>
                      <a:pt x="53975" y="471487"/>
                    </a:lnTo>
                    <a:cubicBezTo>
                      <a:pt x="57547" y="459978"/>
                      <a:pt x="69056" y="421481"/>
                      <a:pt x="75406" y="402431"/>
                    </a:cubicBezTo>
                    <a:cubicBezTo>
                      <a:pt x="81756" y="383381"/>
                      <a:pt x="87313" y="370681"/>
                      <a:pt x="92075" y="357187"/>
                    </a:cubicBezTo>
                    <a:cubicBezTo>
                      <a:pt x="96837" y="343693"/>
                      <a:pt x="105966" y="333771"/>
                      <a:pt x="103981" y="321468"/>
                    </a:cubicBezTo>
                    <a:cubicBezTo>
                      <a:pt x="101997" y="309165"/>
                      <a:pt x="86508" y="285482"/>
                      <a:pt x="80168" y="283369"/>
                    </a:cubicBezTo>
                    <a:cubicBezTo>
                      <a:pt x="54507" y="249156"/>
                      <a:pt x="45640" y="253603"/>
                      <a:pt x="44450" y="235744"/>
                    </a:cubicBezTo>
                    <a:cubicBezTo>
                      <a:pt x="43260" y="217885"/>
                      <a:pt x="66675" y="180975"/>
                      <a:pt x="73025" y="176212"/>
                    </a:cubicBezTo>
                    <a:cubicBezTo>
                      <a:pt x="74612" y="169862"/>
                      <a:pt x="94456" y="148625"/>
                      <a:pt x="94456" y="142080"/>
                    </a:cubicBezTo>
                    <a:cubicBezTo>
                      <a:pt x="94456" y="90602"/>
                      <a:pt x="78322" y="111141"/>
                      <a:pt x="68262" y="80962"/>
                    </a:cubicBezTo>
                    <a:cubicBezTo>
                      <a:pt x="71437" y="74612"/>
                      <a:pt x="74990" y="68437"/>
                      <a:pt x="77787" y="61912"/>
                    </a:cubicBezTo>
                    <a:cubicBezTo>
                      <a:pt x="79765" y="57298"/>
                      <a:pt x="95515" y="41010"/>
                      <a:pt x="82550" y="47625"/>
                    </a:cubicBezTo>
                    <a:cubicBezTo>
                      <a:pt x="69585" y="54240"/>
                      <a:pt x="27517" y="83608"/>
                      <a:pt x="0" y="101600"/>
                    </a:cubicBezTo>
                    <a:lnTo>
                      <a:pt x="87312" y="0"/>
                    </a:lnTo>
                    <a:lnTo>
                      <a:pt x="168275" y="100012"/>
                    </a:lnTo>
                    <a:lnTo>
                      <a:pt x="92075" y="66675"/>
                    </a:lnTo>
                  </a:path>
                </a:pathLst>
              </a:cu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dirty="0"/>
              </a:p>
            </p:txBody>
          </p:sp>
          <p:sp>
            <p:nvSpPr>
              <p:cNvPr id="57" name="Freeform: Shape 56">
                <a:extLst>
                  <a:ext uri="{FF2B5EF4-FFF2-40B4-BE49-F238E27FC236}">
                    <a16:creationId xmlns:a16="http://schemas.microsoft.com/office/drawing/2014/main" id="{9F6FDC5F-1FFC-41FC-8DC8-759BC8196384}"/>
                  </a:ext>
                </a:extLst>
              </p:cNvPr>
              <p:cNvSpPr/>
              <p:nvPr/>
            </p:nvSpPr>
            <p:spPr>
              <a:xfrm>
                <a:off x="6363274" y="3117908"/>
                <a:ext cx="168275" cy="514407"/>
              </a:xfrm>
              <a:custGeom>
                <a:avLst/>
                <a:gdLst>
                  <a:gd name="connsiteX0" fmla="*/ 76200 w 190500"/>
                  <a:gd name="connsiteY0" fmla="*/ 471487 h 471487"/>
                  <a:gd name="connsiteX1" fmla="*/ 76200 w 190500"/>
                  <a:gd name="connsiteY1" fmla="*/ 471487 h 471487"/>
                  <a:gd name="connsiteX2" fmla="*/ 76200 w 190500"/>
                  <a:gd name="connsiteY2" fmla="*/ 409575 h 471487"/>
                  <a:gd name="connsiteX3" fmla="*/ 90487 w 190500"/>
                  <a:gd name="connsiteY3" fmla="*/ 395287 h 471487"/>
                  <a:gd name="connsiteX4" fmla="*/ 114300 w 190500"/>
                  <a:gd name="connsiteY4" fmla="*/ 357187 h 471487"/>
                  <a:gd name="connsiteX5" fmla="*/ 114300 w 190500"/>
                  <a:gd name="connsiteY5" fmla="*/ 300037 h 471487"/>
                  <a:gd name="connsiteX6" fmla="*/ 85725 w 190500"/>
                  <a:gd name="connsiteY6" fmla="*/ 285750 h 471487"/>
                  <a:gd name="connsiteX7" fmla="*/ 76200 w 190500"/>
                  <a:gd name="connsiteY7" fmla="*/ 190500 h 471487"/>
                  <a:gd name="connsiteX8" fmla="*/ 95250 w 190500"/>
                  <a:gd name="connsiteY8" fmla="*/ 176212 h 471487"/>
                  <a:gd name="connsiteX9" fmla="*/ 100012 w 190500"/>
                  <a:gd name="connsiteY9" fmla="*/ 157162 h 471487"/>
                  <a:gd name="connsiteX10" fmla="*/ 90487 w 190500"/>
                  <a:gd name="connsiteY10" fmla="*/ 80962 h 471487"/>
                  <a:gd name="connsiteX11" fmla="*/ 100012 w 190500"/>
                  <a:gd name="connsiteY11" fmla="*/ 61912 h 471487"/>
                  <a:gd name="connsiteX12" fmla="*/ 104775 w 190500"/>
                  <a:gd name="connsiteY12" fmla="*/ 47625 h 471487"/>
                  <a:gd name="connsiteX13" fmla="*/ 0 w 190500"/>
                  <a:gd name="connsiteY13" fmla="*/ 123825 h 471487"/>
                  <a:gd name="connsiteX14" fmla="*/ 109537 w 190500"/>
                  <a:gd name="connsiteY14" fmla="*/ 0 h 471487"/>
                  <a:gd name="connsiteX15" fmla="*/ 190500 w 190500"/>
                  <a:gd name="connsiteY15" fmla="*/ 100012 h 471487"/>
                  <a:gd name="connsiteX16" fmla="*/ 114300 w 190500"/>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77787 w 168275"/>
                  <a:gd name="connsiteY9" fmla="*/ 1571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9693 w 168275"/>
                  <a:gd name="connsiteY9" fmla="*/ 1444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80168 w 168275"/>
                  <a:gd name="connsiteY6" fmla="*/ 283369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68262 w 168275"/>
                  <a:gd name="connsiteY2" fmla="*/ 395287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103981 w 168275"/>
                  <a:gd name="connsiteY4" fmla="*/ 321468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75" h="471487">
                    <a:moveTo>
                      <a:pt x="53975" y="471487"/>
                    </a:moveTo>
                    <a:lnTo>
                      <a:pt x="53975" y="471487"/>
                    </a:lnTo>
                    <a:cubicBezTo>
                      <a:pt x="57547" y="459978"/>
                      <a:pt x="69056" y="421481"/>
                      <a:pt x="75406" y="402431"/>
                    </a:cubicBezTo>
                    <a:cubicBezTo>
                      <a:pt x="81756" y="383381"/>
                      <a:pt x="87313" y="370681"/>
                      <a:pt x="92075" y="357187"/>
                    </a:cubicBezTo>
                    <a:cubicBezTo>
                      <a:pt x="96837" y="343693"/>
                      <a:pt x="105966" y="333771"/>
                      <a:pt x="103981" y="321468"/>
                    </a:cubicBezTo>
                    <a:cubicBezTo>
                      <a:pt x="101997" y="309165"/>
                      <a:pt x="86508" y="285482"/>
                      <a:pt x="80168" y="283369"/>
                    </a:cubicBezTo>
                    <a:cubicBezTo>
                      <a:pt x="54507" y="249156"/>
                      <a:pt x="45640" y="253603"/>
                      <a:pt x="44450" y="235744"/>
                    </a:cubicBezTo>
                    <a:cubicBezTo>
                      <a:pt x="43260" y="217885"/>
                      <a:pt x="66675" y="180975"/>
                      <a:pt x="73025" y="176212"/>
                    </a:cubicBezTo>
                    <a:cubicBezTo>
                      <a:pt x="74612" y="169862"/>
                      <a:pt x="94456" y="148625"/>
                      <a:pt x="94456" y="142080"/>
                    </a:cubicBezTo>
                    <a:cubicBezTo>
                      <a:pt x="94456" y="90602"/>
                      <a:pt x="78322" y="111141"/>
                      <a:pt x="68262" y="80962"/>
                    </a:cubicBezTo>
                    <a:cubicBezTo>
                      <a:pt x="71437" y="74612"/>
                      <a:pt x="74990" y="68437"/>
                      <a:pt x="77787" y="61912"/>
                    </a:cubicBezTo>
                    <a:cubicBezTo>
                      <a:pt x="79765" y="57298"/>
                      <a:pt x="95515" y="41010"/>
                      <a:pt x="82550" y="47625"/>
                    </a:cubicBezTo>
                    <a:cubicBezTo>
                      <a:pt x="69585" y="54240"/>
                      <a:pt x="27517" y="83608"/>
                      <a:pt x="0" y="101600"/>
                    </a:cubicBezTo>
                    <a:lnTo>
                      <a:pt x="87312" y="0"/>
                    </a:lnTo>
                    <a:lnTo>
                      <a:pt x="168275" y="100012"/>
                    </a:lnTo>
                    <a:lnTo>
                      <a:pt x="92075" y="66675"/>
                    </a:lnTo>
                  </a:path>
                </a:pathLst>
              </a:cu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58" name="Freeform: Shape 57">
                <a:extLst>
                  <a:ext uri="{FF2B5EF4-FFF2-40B4-BE49-F238E27FC236}">
                    <a16:creationId xmlns:a16="http://schemas.microsoft.com/office/drawing/2014/main" id="{ED20D743-19F0-4944-8F10-A59540B6F9DC}"/>
                  </a:ext>
                </a:extLst>
              </p:cNvPr>
              <p:cNvSpPr/>
              <p:nvPr/>
            </p:nvSpPr>
            <p:spPr>
              <a:xfrm>
                <a:off x="5768224" y="3402515"/>
                <a:ext cx="168275" cy="471487"/>
              </a:xfrm>
              <a:custGeom>
                <a:avLst/>
                <a:gdLst>
                  <a:gd name="connsiteX0" fmla="*/ 76200 w 190500"/>
                  <a:gd name="connsiteY0" fmla="*/ 471487 h 471487"/>
                  <a:gd name="connsiteX1" fmla="*/ 76200 w 190500"/>
                  <a:gd name="connsiteY1" fmla="*/ 471487 h 471487"/>
                  <a:gd name="connsiteX2" fmla="*/ 76200 w 190500"/>
                  <a:gd name="connsiteY2" fmla="*/ 409575 h 471487"/>
                  <a:gd name="connsiteX3" fmla="*/ 90487 w 190500"/>
                  <a:gd name="connsiteY3" fmla="*/ 395287 h 471487"/>
                  <a:gd name="connsiteX4" fmla="*/ 114300 w 190500"/>
                  <a:gd name="connsiteY4" fmla="*/ 357187 h 471487"/>
                  <a:gd name="connsiteX5" fmla="*/ 114300 w 190500"/>
                  <a:gd name="connsiteY5" fmla="*/ 300037 h 471487"/>
                  <a:gd name="connsiteX6" fmla="*/ 85725 w 190500"/>
                  <a:gd name="connsiteY6" fmla="*/ 285750 h 471487"/>
                  <a:gd name="connsiteX7" fmla="*/ 76200 w 190500"/>
                  <a:gd name="connsiteY7" fmla="*/ 190500 h 471487"/>
                  <a:gd name="connsiteX8" fmla="*/ 95250 w 190500"/>
                  <a:gd name="connsiteY8" fmla="*/ 176212 h 471487"/>
                  <a:gd name="connsiteX9" fmla="*/ 100012 w 190500"/>
                  <a:gd name="connsiteY9" fmla="*/ 157162 h 471487"/>
                  <a:gd name="connsiteX10" fmla="*/ 90487 w 190500"/>
                  <a:gd name="connsiteY10" fmla="*/ 80962 h 471487"/>
                  <a:gd name="connsiteX11" fmla="*/ 100012 w 190500"/>
                  <a:gd name="connsiteY11" fmla="*/ 61912 h 471487"/>
                  <a:gd name="connsiteX12" fmla="*/ 104775 w 190500"/>
                  <a:gd name="connsiteY12" fmla="*/ 47625 h 471487"/>
                  <a:gd name="connsiteX13" fmla="*/ 0 w 190500"/>
                  <a:gd name="connsiteY13" fmla="*/ 123825 h 471487"/>
                  <a:gd name="connsiteX14" fmla="*/ 109537 w 190500"/>
                  <a:gd name="connsiteY14" fmla="*/ 0 h 471487"/>
                  <a:gd name="connsiteX15" fmla="*/ 190500 w 190500"/>
                  <a:gd name="connsiteY15" fmla="*/ 100012 h 471487"/>
                  <a:gd name="connsiteX16" fmla="*/ 114300 w 190500"/>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77787 w 168275"/>
                  <a:gd name="connsiteY9" fmla="*/ 1571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9693 w 168275"/>
                  <a:gd name="connsiteY9" fmla="*/ 1444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80168 w 168275"/>
                  <a:gd name="connsiteY6" fmla="*/ 283369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68262 w 168275"/>
                  <a:gd name="connsiteY2" fmla="*/ 395287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103981 w 168275"/>
                  <a:gd name="connsiteY4" fmla="*/ 321468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75" h="471487">
                    <a:moveTo>
                      <a:pt x="53975" y="471487"/>
                    </a:moveTo>
                    <a:lnTo>
                      <a:pt x="53975" y="471487"/>
                    </a:lnTo>
                    <a:cubicBezTo>
                      <a:pt x="57547" y="459978"/>
                      <a:pt x="69056" y="421481"/>
                      <a:pt x="75406" y="402431"/>
                    </a:cubicBezTo>
                    <a:cubicBezTo>
                      <a:pt x="81756" y="383381"/>
                      <a:pt x="87313" y="370681"/>
                      <a:pt x="92075" y="357187"/>
                    </a:cubicBezTo>
                    <a:cubicBezTo>
                      <a:pt x="96837" y="343693"/>
                      <a:pt x="105966" y="333771"/>
                      <a:pt x="103981" y="321468"/>
                    </a:cubicBezTo>
                    <a:cubicBezTo>
                      <a:pt x="101997" y="309165"/>
                      <a:pt x="86508" y="285482"/>
                      <a:pt x="80168" y="283369"/>
                    </a:cubicBezTo>
                    <a:cubicBezTo>
                      <a:pt x="54507" y="249156"/>
                      <a:pt x="45640" y="253603"/>
                      <a:pt x="44450" y="235744"/>
                    </a:cubicBezTo>
                    <a:cubicBezTo>
                      <a:pt x="43260" y="217885"/>
                      <a:pt x="66675" y="180975"/>
                      <a:pt x="73025" y="176212"/>
                    </a:cubicBezTo>
                    <a:cubicBezTo>
                      <a:pt x="74612" y="169862"/>
                      <a:pt x="94456" y="148625"/>
                      <a:pt x="94456" y="142080"/>
                    </a:cubicBezTo>
                    <a:cubicBezTo>
                      <a:pt x="94456" y="90602"/>
                      <a:pt x="78322" y="111141"/>
                      <a:pt x="68262" y="80962"/>
                    </a:cubicBezTo>
                    <a:cubicBezTo>
                      <a:pt x="71437" y="74612"/>
                      <a:pt x="74990" y="68437"/>
                      <a:pt x="77787" y="61912"/>
                    </a:cubicBezTo>
                    <a:cubicBezTo>
                      <a:pt x="79765" y="57298"/>
                      <a:pt x="95515" y="41010"/>
                      <a:pt x="82550" y="47625"/>
                    </a:cubicBezTo>
                    <a:cubicBezTo>
                      <a:pt x="69585" y="54240"/>
                      <a:pt x="27517" y="83608"/>
                      <a:pt x="0" y="101600"/>
                    </a:cubicBezTo>
                    <a:lnTo>
                      <a:pt x="87312" y="0"/>
                    </a:lnTo>
                    <a:lnTo>
                      <a:pt x="168275" y="100012"/>
                    </a:lnTo>
                    <a:lnTo>
                      <a:pt x="92075" y="66675"/>
                    </a:lnTo>
                  </a:path>
                </a:pathLst>
              </a:cu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44" name="Freeform: Shape 43">
                <a:extLst>
                  <a:ext uri="{FF2B5EF4-FFF2-40B4-BE49-F238E27FC236}">
                    <a16:creationId xmlns:a16="http://schemas.microsoft.com/office/drawing/2014/main" id="{78A00868-C272-441C-9542-593FAE87F909}"/>
                  </a:ext>
                </a:extLst>
              </p:cNvPr>
              <p:cNvSpPr/>
              <p:nvPr/>
            </p:nvSpPr>
            <p:spPr>
              <a:xfrm>
                <a:off x="4933192" y="4201025"/>
                <a:ext cx="168275" cy="321282"/>
              </a:xfrm>
              <a:custGeom>
                <a:avLst/>
                <a:gdLst>
                  <a:gd name="connsiteX0" fmla="*/ 76200 w 190500"/>
                  <a:gd name="connsiteY0" fmla="*/ 471487 h 471487"/>
                  <a:gd name="connsiteX1" fmla="*/ 76200 w 190500"/>
                  <a:gd name="connsiteY1" fmla="*/ 471487 h 471487"/>
                  <a:gd name="connsiteX2" fmla="*/ 76200 w 190500"/>
                  <a:gd name="connsiteY2" fmla="*/ 409575 h 471487"/>
                  <a:gd name="connsiteX3" fmla="*/ 90487 w 190500"/>
                  <a:gd name="connsiteY3" fmla="*/ 395287 h 471487"/>
                  <a:gd name="connsiteX4" fmla="*/ 114300 w 190500"/>
                  <a:gd name="connsiteY4" fmla="*/ 357187 h 471487"/>
                  <a:gd name="connsiteX5" fmla="*/ 114300 w 190500"/>
                  <a:gd name="connsiteY5" fmla="*/ 300037 h 471487"/>
                  <a:gd name="connsiteX6" fmla="*/ 85725 w 190500"/>
                  <a:gd name="connsiteY6" fmla="*/ 285750 h 471487"/>
                  <a:gd name="connsiteX7" fmla="*/ 76200 w 190500"/>
                  <a:gd name="connsiteY7" fmla="*/ 190500 h 471487"/>
                  <a:gd name="connsiteX8" fmla="*/ 95250 w 190500"/>
                  <a:gd name="connsiteY8" fmla="*/ 176212 h 471487"/>
                  <a:gd name="connsiteX9" fmla="*/ 100012 w 190500"/>
                  <a:gd name="connsiteY9" fmla="*/ 157162 h 471487"/>
                  <a:gd name="connsiteX10" fmla="*/ 90487 w 190500"/>
                  <a:gd name="connsiteY10" fmla="*/ 80962 h 471487"/>
                  <a:gd name="connsiteX11" fmla="*/ 100012 w 190500"/>
                  <a:gd name="connsiteY11" fmla="*/ 61912 h 471487"/>
                  <a:gd name="connsiteX12" fmla="*/ 104775 w 190500"/>
                  <a:gd name="connsiteY12" fmla="*/ 47625 h 471487"/>
                  <a:gd name="connsiteX13" fmla="*/ 0 w 190500"/>
                  <a:gd name="connsiteY13" fmla="*/ 123825 h 471487"/>
                  <a:gd name="connsiteX14" fmla="*/ 109537 w 190500"/>
                  <a:gd name="connsiteY14" fmla="*/ 0 h 471487"/>
                  <a:gd name="connsiteX15" fmla="*/ 190500 w 190500"/>
                  <a:gd name="connsiteY15" fmla="*/ 100012 h 471487"/>
                  <a:gd name="connsiteX16" fmla="*/ 114300 w 190500"/>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77787 w 168275"/>
                  <a:gd name="connsiteY9" fmla="*/ 1571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9693 w 168275"/>
                  <a:gd name="connsiteY9" fmla="*/ 1444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80168 w 168275"/>
                  <a:gd name="connsiteY6" fmla="*/ 283369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68262 w 168275"/>
                  <a:gd name="connsiteY2" fmla="*/ 395287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103981 w 168275"/>
                  <a:gd name="connsiteY4" fmla="*/ 321468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75" h="471487">
                    <a:moveTo>
                      <a:pt x="53975" y="471487"/>
                    </a:moveTo>
                    <a:lnTo>
                      <a:pt x="53975" y="471487"/>
                    </a:lnTo>
                    <a:cubicBezTo>
                      <a:pt x="57547" y="459978"/>
                      <a:pt x="69056" y="421481"/>
                      <a:pt x="75406" y="402431"/>
                    </a:cubicBezTo>
                    <a:cubicBezTo>
                      <a:pt x="81756" y="383381"/>
                      <a:pt x="87313" y="370681"/>
                      <a:pt x="92075" y="357187"/>
                    </a:cubicBezTo>
                    <a:cubicBezTo>
                      <a:pt x="96837" y="343693"/>
                      <a:pt x="105966" y="333771"/>
                      <a:pt x="103981" y="321468"/>
                    </a:cubicBezTo>
                    <a:cubicBezTo>
                      <a:pt x="101997" y="309165"/>
                      <a:pt x="86508" y="285482"/>
                      <a:pt x="80168" y="283369"/>
                    </a:cubicBezTo>
                    <a:cubicBezTo>
                      <a:pt x="54507" y="249156"/>
                      <a:pt x="45640" y="253603"/>
                      <a:pt x="44450" y="235744"/>
                    </a:cubicBezTo>
                    <a:cubicBezTo>
                      <a:pt x="43260" y="217885"/>
                      <a:pt x="66675" y="180975"/>
                      <a:pt x="73025" y="176212"/>
                    </a:cubicBezTo>
                    <a:cubicBezTo>
                      <a:pt x="74612" y="169862"/>
                      <a:pt x="94456" y="148625"/>
                      <a:pt x="94456" y="142080"/>
                    </a:cubicBezTo>
                    <a:cubicBezTo>
                      <a:pt x="94456" y="90602"/>
                      <a:pt x="78322" y="111141"/>
                      <a:pt x="68262" y="80962"/>
                    </a:cubicBezTo>
                    <a:cubicBezTo>
                      <a:pt x="71437" y="74612"/>
                      <a:pt x="74990" y="68437"/>
                      <a:pt x="77787" y="61912"/>
                    </a:cubicBezTo>
                    <a:cubicBezTo>
                      <a:pt x="79765" y="57298"/>
                      <a:pt x="95515" y="41010"/>
                      <a:pt x="82550" y="47625"/>
                    </a:cubicBezTo>
                    <a:cubicBezTo>
                      <a:pt x="69585" y="54240"/>
                      <a:pt x="27517" y="83608"/>
                      <a:pt x="0" y="101600"/>
                    </a:cubicBezTo>
                    <a:lnTo>
                      <a:pt x="87312" y="0"/>
                    </a:lnTo>
                    <a:lnTo>
                      <a:pt x="168275" y="100012"/>
                    </a:lnTo>
                    <a:lnTo>
                      <a:pt x="92075" y="66675"/>
                    </a:ln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45" name="Freeform: Shape 44">
                <a:extLst>
                  <a:ext uri="{FF2B5EF4-FFF2-40B4-BE49-F238E27FC236}">
                    <a16:creationId xmlns:a16="http://schemas.microsoft.com/office/drawing/2014/main" id="{A08D84DA-0C5D-4B3A-BD2A-5FAD13E4B878}"/>
                  </a:ext>
                </a:extLst>
              </p:cNvPr>
              <p:cNvSpPr/>
              <p:nvPr/>
            </p:nvSpPr>
            <p:spPr>
              <a:xfrm>
                <a:off x="5595079" y="4355498"/>
                <a:ext cx="168275" cy="321282"/>
              </a:xfrm>
              <a:custGeom>
                <a:avLst/>
                <a:gdLst>
                  <a:gd name="connsiteX0" fmla="*/ 76200 w 190500"/>
                  <a:gd name="connsiteY0" fmla="*/ 471487 h 471487"/>
                  <a:gd name="connsiteX1" fmla="*/ 76200 w 190500"/>
                  <a:gd name="connsiteY1" fmla="*/ 471487 h 471487"/>
                  <a:gd name="connsiteX2" fmla="*/ 76200 w 190500"/>
                  <a:gd name="connsiteY2" fmla="*/ 409575 h 471487"/>
                  <a:gd name="connsiteX3" fmla="*/ 90487 w 190500"/>
                  <a:gd name="connsiteY3" fmla="*/ 395287 h 471487"/>
                  <a:gd name="connsiteX4" fmla="*/ 114300 w 190500"/>
                  <a:gd name="connsiteY4" fmla="*/ 357187 h 471487"/>
                  <a:gd name="connsiteX5" fmla="*/ 114300 w 190500"/>
                  <a:gd name="connsiteY5" fmla="*/ 300037 h 471487"/>
                  <a:gd name="connsiteX6" fmla="*/ 85725 w 190500"/>
                  <a:gd name="connsiteY6" fmla="*/ 285750 h 471487"/>
                  <a:gd name="connsiteX7" fmla="*/ 76200 w 190500"/>
                  <a:gd name="connsiteY7" fmla="*/ 190500 h 471487"/>
                  <a:gd name="connsiteX8" fmla="*/ 95250 w 190500"/>
                  <a:gd name="connsiteY8" fmla="*/ 176212 h 471487"/>
                  <a:gd name="connsiteX9" fmla="*/ 100012 w 190500"/>
                  <a:gd name="connsiteY9" fmla="*/ 157162 h 471487"/>
                  <a:gd name="connsiteX10" fmla="*/ 90487 w 190500"/>
                  <a:gd name="connsiteY10" fmla="*/ 80962 h 471487"/>
                  <a:gd name="connsiteX11" fmla="*/ 100012 w 190500"/>
                  <a:gd name="connsiteY11" fmla="*/ 61912 h 471487"/>
                  <a:gd name="connsiteX12" fmla="*/ 104775 w 190500"/>
                  <a:gd name="connsiteY12" fmla="*/ 47625 h 471487"/>
                  <a:gd name="connsiteX13" fmla="*/ 0 w 190500"/>
                  <a:gd name="connsiteY13" fmla="*/ 123825 h 471487"/>
                  <a:gd name="connsiteX14" fmla="*/ 109537 w 190500"/>
                  <a:gd name="connsiteY14" fmla="*/ 0 h 471487"/>
                  <a:gd name="connsiteX15" fmla="*/ 190500 w 190500"/>
                  <a:gd name="connsiteY15" fmla="*/ 100012 h 471487"/>
                  <a:gd name="connsiteX16" fmla="*/ 114300 w 190500"/>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77787 w 168275"/>
                  <a:gd name="connsiteY9" fmla="*/ 1571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9693 w 168275"/>
                  <a:gd name="connsiteY9" fmla="*/ 1444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80168 w 168275"/>
                  <a:gd name="connsiteY6" fmla="*/ 283369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68262 w 168275"/>
                  <a:gd name="connsiteY2" fmla="*/ 395287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103981 w 168275"/>
                  <a:gd name="connsiteY4" fmla="*/ 321468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75" h="471487">
                    <a:moveTo>
                      <a:pt x="53975" y="471487"/>
                    </a:moveTo>
                    <a:lnTo>
                      <a:pt x="53975" y="471487"/>
                    </a:lnTo>
                    <a:cubicBezTo>
                      <a:pt x="57547" y="459978"/>
                      <a:pt x="69056" y="421481"/>
                      <a:pt x="75406" y="402431"/>
                    </a:cubicBezTo>
                    <a:cubicBezTo>
                      <a:pt x="81756" y="383381"/>
                      <a:pt x="87313" y="370681"/>
                      <a:pt x="92075" y="357187"/>
                    </a:cubicBezTo>
                    <a:cubicBezTo>
                      <a:pt x="96837" y="343693"/>
                      <a:pt x="105966" y="333771"/>
                      <a:pt x="103981" y="321468"/>
                    </a:cubicBezTo>
                    <a:cubicBezTo>
                      <a:pt x="101997" y="309165"/>
                      <a:pt x="86508" y="285482"/>
                      <a:pt x="80168" y="283369"/>
                    </a:cubicBezTo>
                    <a:cubicBezTo>
                      <a:pt x="54507" y="249156"/>
                      <a:pt x="45640" y="253603"/>
                      <a:pt x="44450" y="235744"/>
                    </a:cubicBezTo>
                    <a:cubicBezTo>
                      <a:pt x="43260" y="217885"/>
                      <a:pt x="66675" y="180975"/>
                      <a:pt x="73025" y="176212"/>
                    </a:cubicBezTo>
                    <a:cubicBezTo>
                      <a:pt x="74612" y="169862"/>
                      <a:pt x="94456" y="148625"/>
                      <a:pt x="94456" y="142080"/>
                    </a:cubicBezTo>
                    <a:cubicBezTo>
                      <a:pt x="94456" y="90602"/>
                      <a:pt x="78322" y="111141"/>
                      <a:pt x="68262" y="80962"/>
                    </a:cubicBezTo>
                    <a:cubicBezTo>
                      <a:pt x="71437" y="74612"/>
                      <a:pt x="74990" y="68437"/>
                      <a:pt x="77787" y="61912"/>
                    </a:cubicBezTo>
                    <a:cubicBezTo>
                      <a:pt x="79765" y="57298"/>
                      <a:pt x="95515" y="41010"/>
                      <a:pt x="82550" y="47625"/>
                    </a:cubicBezTo>
                    <a:cubicBezTo>
                      <a:pt x="69585" y="54240"/>
                      <a:pt x="27517" y="83608"/>
                      <a:pt x="0" y="101600"/>
                    </a:cubicBezTo>
                    <a:lnTo>
                      <a:pt x="87312" y="0"/>
                    </a:lnTo>
                    <a:lnTo>
                      <a:pt x="168275" y="100012"/>
                    </a:lnTo>
                    <a:lnTo>
                      <a:pt x="92075" y="66675"/>
                    </a:ln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46" name="Freeform: Shape 45">
                <a:extLst>
                  <a:ext uri="{FF2B5EF4-FFF2-40B4-BE49-F238E27FC236}">
                    <a16:creationId xmlns:a16="http://schemas.microsoft.com/office/drawing/2014/main" id="{6A4B6453-146C-4C91-AD32-ACAFAA6BA94E}"/>
                  </a:ext>
                </a:extLst>
              </p:cNvPr>
              <p:cNvSpPr/>
              <p:nvPr/>
            </p:nvSpPr>
            <p:spPr>
              <a:xfrm>
                <a:off x="5203275" y="4299213"/>
                <a:ext cx="168275" cy="321282"/>
              </a:xfrm>
              <a:custGeom>
                <a:avLst/>
                <a:gdLst>
                  <a:gd name="connsiteX0" fmla="*/ 76200 w 190500"/>
                  <a:gd name="connsiteY0" fmla="*/ 471487 h 471487"/>
                  <a:gd name="connsiteX1" fmla="*/ 76200 w 190500"/>
                  <a:gd name="connsiteY1" fmla="*/ 471487 h 471487"/>
                  <a:gd name="connsiteX2" fmla="*/ 76200 w 190500"/>
                  <a:gd name="connsiteY2" fmla="*/ 409575 h 471487"/>
                  <a:gd name="connsiteX3" fmla="*/ 90487 w 190500"/>
                  <a:gd name="connsiteY3" fmla="*/ 395287 h 471487"/>
                  <a:gd name="connsiteX4" fmla="*/ 114300 w 190500"/>
                  <a:gd name="connsiteY4" fmla="*/ 357187 h 471487"/>
                  <a:gd name="connsiteX5" fmla="*/ 114300 w 190500"/>
                  <a:gd name="connsiteY5" fmla="*/ 300037 h 471487"/>
                  <a:gd name="connsiteX6" fmla="*/ 85725 w 190500"/>
                  <a:gd name="connsiteY6" fmla="*/ 285750 h 471487"/>
                  <a:gd name="connsiteX7" fmla="*/ 76200 w 190500"/>
                  <a:gd name="connsiteY7" fmla="*/ 190500 h 471487"/>
                  <a:gd name="connsiteX8" fmla="*/ 95250 w 190500"/>
                  <a:gd name="connsiteY8" fmla="*/ 176212 h 471487"/>
                  <a:gd name="connsiteX9" fmla="*/ 100012 w 190500"/>
                  <a:gd name="connsiteY9" fmla="*/ 157162 h 471487"/>
                  <a:gd name="connsiteX10" fmla="*/ 90487 w 190500"/>
                  <a:gd name="connsiteY10" fmla="*/ 80962 h 471487"/>
                  <a:gd name="connsiteX11" fmla="*/ 100012 w 190500"/>
                  <a:gd name="connsiteY11" fmla="*/ 61912 h 471487"/>
                  <a:gd name="connsiteX12" fmla="*/ 104775 w 190500"/>
                  <a:gd name="connsiteY12" fmla="*/ 47625 h 471487"/>
                  <a:gd name="connsiteX13" fmla="*/ 0 w 190500"/>
                  <a:gd name="connsiteY13" fmla="*/ 123825 h 471487"/>
                  <a:gd name="connsiteX14" fmla="*/ 109537 w 190500"/>
                  <a:gd name="connsiteY14" fmla="*/ 0 h 471487"/>
                  <a:gd name="connsiteX15" fmla="*/ 190500 w 190500"/>
                  <a:gd name="connsiteY15" fmla="*/ 100012 h 471487"/>
                  <a:gd name="connsiteX16" fmla="*/ 114300 w 190500"/>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77787 w 168275"/>
                  <a:gd name="connsiteY9" fmla="*/ 1571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9693 w 168275"/>
                  <a:gd name="connsiteY9" fmla="*/ 1444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80168 w 168275"/>
                  <a:gd name="connsiteY6" fmla="*/ 283369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68262 w 168275"/>
                  <a:gd name="connsiteY2" fmla="*/ 395287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103981 w 168275"/>
                  <a:gd name="connsiteY4" fmla="*/ 321468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75" h="471487">
                    <a:moveTo>
                      <a:pt x="53975" y="471487"/>
                    </a:moveTo>
                    <a:lnTo>
                      <a:pt x="53975" y="471487"/>
                    </a:lnTo>
                    <a:cubicBezTo>
                      <a:pt x="57547" y="459978"/>
                      <a:pt x="69056" y="421481"/>
                      <a:pt x="75406" y="402431"/>
                    </a:cubicBezTo>
                    <a:cubicBezTo>
                      <a:pt x="81756" y="383381"/>
                      <a:pt x="87313" y="370681"/>
                      <a:pt x="92075" y="357187"/>
                    </a:cubicBezTo>
                    <a:cubicBezTo>
                      <a:pt x="96837" y="343693"/>
                      <a:pt x="105966" y="333771"/>
                      <a:pt x="103981" y="321468"/>
                    </a:cubicBezTo>
                    <a:cubicBezTo>
                      <a:pt x="101997" y="309165"/>
                      <a:pt x="86508" y="285482"/>
                      <a:pt x="80168" y="283369"/>
                    </a:cubicBezTo>
                    <a:cubicBezTo>
                      <a:pt x="54507" y="249156"/>
                      <a:pt x="45640" y="253603"/>
                      <a:pt x="44450" y="235744"/>
                    </a:cubicBezTo>
                    <a:cubicBezTo>
                      <a:pt x="43260" y="217885"/>
                      <a:pt x="66675" y="180975"/>
                      <a:pt x="73025" y="176212"/>
                    </a:cubicBezTo>
                    <a:cubicBezTo>
                      <a:pt x="74612" y="169862"/>
                      <a:pt x="94456" y="148625"/>
                      <a:pt x="94456" y="142080"/>
                    </a:cubicBezTo>
                    <a:cubicBezTo>
                      <a:pt x="94456" y="90602"/>
                      <a:pt x="78322" y="111141"/>
                      <a:pt x="68262" y="80962"/>
                    </a:cubicBezTo>
                    <a:cubicBezTo>
                      <a:pt x="71437" y="74612"/>
                      <a:pt x="74990" y="68437"/>
                      <a:pt x="77787" y="61912"/>
                    </a:cubicBezTo>
                    <a:cubicBezTo>
                      <a:pt x="79765" y="57298"/>
                      <a:pt x="95515" y="41010"/>
                      <a:pt x="82550" y="47625"/>
                    </a:cubicBezTo>
                    <a:cubicBezTo>
                      <a:pt x="69585" y="54240"/>
                      <a:pt x="27517" y="83608"/>
                      <a:pt x="0" y="101600"/>
                    </a:cubicBezTo>
                    <a:lnTo>
                      <a:pt x="87312" y="0"/>
                    </a:lnTo>
                    <a:lnTo>
                      <a:pt x="168275" y="100012"/>
                    </a:lnTo>
                    <a:lnTo>
                      <a:pt x="92075" y="66675"/>
                    </a:ln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dirty="0"/>
              </a:p>
            </p:txBody>
          </p:sp>
          <p:sp>
            <p:nvSpPr>
              <p:cNvPr id="47" name="Freeform: Shape 46">
                <a:extLst>
                  <a:ext uri="{FF2B5EF4-FFF2-40B4-BE49-F238E27FC236}">
                    <a16:creationId xmlns:a16="http://schemas.microsoft.com/office/drawing/2014/main" id="{29C68EE9-B6EA-4164-BB97-B715A1A16CAE}"/>
                  </a:ext>
                </a:extLst>
              </p:cNvPr>
              <p:cNvSpPr/>
              <p:nvPr/>
            </p:nvSpPr>
            <p:spPr>
              <a:xfrm>
                <a:off x="6323715" y="4131507"/>
                <a:ext cx="168275" cy="321282"/>
              </a:xfrm>
              <a:custGeom>
                <a:avLst/>
                <a:gdLst>
                  <a:gd name="connsiteX0" fmla="*/ 76200 w 190500"/>
                  <a:gd name="connsiteY0" fmla="*/ 471487 h 471487"/>
                  <a:gd name="connsiteX1" fmla="*/ 76200 w 190500"/>
                  <a:gd name="connsiteY1" fmla="*/ 471487 h 471487"/>
                  <a:gd name="connsiteX2" fmla="*/ 76200 w 190500"/>
                  <a:gd name="connsiteY2" fmla="*/ 409575 h 471487"/>
                  <a:gd name="connsiteX3" fmla="*/ 90487 w 190500"/>
                  <a:gd name="connsiteY3" fmla="*/ 395287 h 471487"/>
                  <a:gd name="connsiteX4" fmla="*/ 114300 w 190500"/>
                  <a:gd name="connsiteY4" fmla="*/ 357187 h 471487"/>
                  <a:gd name="connsiteX5" fmla="*/ 114300 w 190500"/>
                  <a:gd name="connsiteY5" fmla="*/ 300037 h 471487"/>
                  <a:gd name="connsiteX6" fmla="*/ 85725 w 190500"/>
                  <a:gd name="connsiteY6" fmla="*/ 285750 h 471487"/>
                  <a:gd name="connsiteX7" fmla="*/ 76200 w 190500"/>
                  <a:gd name="connsiteY7" fmla="*/ 190500 h 471487"/>
                  <a:gd name="connsiteX8" fmla="*/ 95250 w 190500"/>
                  <a:gd name="connsiteY8" fmla="*/ 176212 h 471487"/>
                  <a:gd name="connsiteX9" fmla="*/ 100012 w 190500"/>
                  <a:gd name="connsiteY9" fmla="*/ 157162 h 471487"/>
                  <a:gd name="connsiteX10" fmla="*/ 90487 w 190500"/>
                  <a:gd name="connsiteY10" fmla="*/ 80962 h 471487"/>
                  <a:gd name="connsiteX11" fmla="*/ 100012 w 190500"/>
                  <a:gd name="connsiteY11" fmla="*/ 61912 h 471487"/>
                  <a:gd name="connsiteX12" fmla="*/ 104775 w 190500"/>
                  <a:gd name="connsiteY12" fmla="*/ 47625 h 471487"/>
                  <a:gd name="connsiteX13" fmla="*/ 0 w 190500"/>
                  <a:gd name="connsiteY13" fmla="*/ 123825 h 471487"/>
                  <a:gd name="connsiteX14" fmla="*/ 109537 w 190500"/>
                  <a:gd name="connsiteY14" fmla="*/ 0 h 471487"/>
                  <a:gd name="connsiteX15" fmla="*/ 190500 w 190500"/>
                  <a:gd name="connsiteY15" fmla="*/ 100012 h 471487"/>
                  <a:gd name="connsiteX16" fmla="*/ 114300 w 190500"/>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77787 w 168275"/>
                  <a:gd name="connsiteY9" fmla="*/ 1571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9693 w 168275"/>
                  <a:gd name="connsiteY9" fmla="*/ 1444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80168 w 168275"/>
                  <a:gd name="connsiteY6" fmla="*/ 283369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68262 w 168275"/>
                  <a:gd name="connsiteY2" fmla="*/ 395287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103981 w 168275"/>
                  <a:gd name="connsiteY4" fmla="*/ 321468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75" h="471487">
                    <a:moveTo>
                      <a:pt x="53975" y="471487"/>
                    </a:moveTo>
                    <a:lnTo>
                      <a:pt x="53975" y="471487"/>
                    </a:lnTo>
                    <a:cubicBezTo>
                      <a:pt x="57547" y="459978"/>
                      <a:pt x="69056" y="421481"/>
                      <a:pt x="75406" y="402431"/>
                    </a:cubicBezTo>
                    <a:cubicBezTo>
                      <a:pt x="81756" y="383381"/>
                      <a:pt x="87313" y="370681"/>
                      <a:pt x="92075" y="357187"/>
                    </a:cubicBezTo>
                    <a:cubicBezTo>
                      <a:pt x="96837" y="343693"/>
                      <a:pt x="105966" y="333771"/>
                      <a:pt x="103981" y="321468"/>
                    </a:cubicBezTo>
                    <a:cubicBezTo>
                      <a:pt x="101997" y="309165"/>
                      <a:pt x="86508" y="285482"/>
                      <a:pt x="80168" y="283369"/>
                    </a:cubicBezTo>
                    <a:cubicBezTo>
                      <a:pt x="54507" y="249156"/>
                      <a:pt x="45640" y="253603"/>
                      <a:pt x="44450" y="235744"/>
                    </a:cubicBezTo>
                    <a:cubicBezTo>
                      <a:pt x="43260" y="217885"/>
                      <a:pt x="66675" y="180975"/>
                      <a:pt x="73025" y="176212"/>
                    </a:cubicBezTo>
                    <a:cubicBezTo>
                      <a:pt x="74612" y="169862"/>
                      <a:pt x="94456" y="148625"/>
                      <a:pt x="94456" y="142080"/>
                    </a:cubicBezTo>
                    <a:cubicBezTo>
                      <a:pt x="94456" y="90602"/>
                      <a:pt x="78322" y="111141"/>
                      <a:pt x="68262" y="80962"/>
                    </a:cubicBezTo>
                    <a:cubicBezTo>
                      <a:pt x="71437" y="74612"/>
                      <a:pt x="74990" y="68437"/>
                      <a:pt x="77787" y="61912"/>
                    </a:cubicBezTo>
                    <a:cubicBezTo>
                      <a:pt x="79765" y="57298"/>
                      <a:pt x="95515" y="41010"/>
                      <a:pt x="82550" y="47625"/>
                    </a:cubicBezTo>
                    <a:cubicBezTo>
                      <a:pt x="69585" y="54240"/>
                      <a:pt x="27517" y="83608"/>
                      <a:pt x="0" y="101600"/>
                    </a:cubicBezTo>
                    <a:lnTo>
                      <a:pt x="87312" y="0"/>
                    </a:lnTo>
                    <a:lnTo>
                      <a:pt x="168275" y="100012"/>
                    </a:lnTo>
                    <a:lnTo>
                      <a:pt x="92075" y="66675"/>
                    </a:ln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48" name="Freeform: Shape 47">
                <a:extLst>
                  <a:ext uri="{FF2B5EF4-FFF2-40B4-BE49-F238E27FC236}">
                    <a16:creationId xmlns:a16="http://schemas.microsoft.com/office/drawing/2014/main" id="{9F43E980-2D36-4F0B-ACF5-A955097687C6}"/>
                  </a:ext>
                </a:extLst>
              </p:cNvPr>
              <p:cNvSpPr/>
              <p:nvPr/>
            </p:nvSpPr>
            <p:spPr>
              <a:xfrm>
                <a:off x="6023194" y="4292148"/>
                <a:ext cx="168275" cy="321282"/>
              </a:xfrm>
              <a:custGeom>
                <a:avLst/>
                <a:gdLst>
                  <a:gd name="connsiteX0" fmla="*/ 76200 w 190500"/>
                  <a:gd name="connsiteY0" fmla="*/ 471487 h 471487"/>
                  <a:gd name="connsiteX1" fmla="*/ 76200 w 190500"/>
                  <a:gd name="connsiteY1" fmla="*/ 471487 h 471487"/>
                  <a:gd name="connsiteX2" fmla="*/ 76200 w 190500"/>
                  <a:gd name="connsiteY2" fmla="*/ 409575 h 471487"/>
                  <a:gd name="connsiteX3" fmla="*/ 90487 w 190500"/>
                  <a:gd name="connsiteY3" fmla="*/ 395287 h 471487"/>
                  <a:gd name="connsiteX4" fmla="*/ 114300 w 190500"/>
                  <a:gd name="connsiteY4" fmla="*/ 357187 h 471487"/>
                  <a:gd name="connsiteX5" fmla="*/ 114300 w 190500"/>
                  <a:gd name="connsiteY5" fmla="*/ 300037 h 471487"/>
                  <a:gd name="connsiteX6" fmla="*/ 85725 w 190500"/>
                  <a:gd name="connsiteY6" fmla="*/ 285750 h 471487"/>
                  <a:gd name="connsiteX7" fmla="*/ 76200 w 190500"/>
                  <a:gd name="connsiteY7" fmla="*/ 190500 h 471487"/>
                  <a:gd name="connsiteX8" fmla="*/ 95250 w 190500"/>
                  <a:gd name="connsiteY8" fmla="*/ 176212 h 471487"/>
                  <a:gd name="connsiteX9" fmla="*/ 100012 w 190500"/>
                  <a:gd name="connsiteY9" fmla="*/ 157162 h 471487"/>
                  <a:gd name="connsiteX10" fmla="*/ 90487 w 190500"/>
                  <a:gd name="connsiteY10" fmla="*/ 80962 h 471487"/>
                  <a:gd name="connsiteX11" fmla="*/ 100012 w 190500"/>
                  <a:gd name="connsiteY11" fmla="*/ 61912 h 471487"/>
                  <a:gd name="connsiteX12" fmla="*/ 104775 w 190500"/>
                  <a:gd name="connsiteY12" fmla="*/ 47625 h 471487"/>
                  <a:gd name="connsiteX13" fmla="*/ 0 w 190500"/>
                  <a:gd name="connsiteY13" fmla="*/ 123825 h 471487"/>
                  <a:gd name="connsiteX14" fmla="*/ 109537 w 190500"/>
                  <a:gd name="connsiteY14" fmla="*/ 0 h 471487"/>
                  <a:gd name="connsiteX15" fmla="*/ 190500 w 190500"/>
                  <a:gd name="connsiteY15" fmla="*/ 100012 h 471487"/>
                  <a:gd name="connsiteX16" fmla="*/ 114300 w 190500"/>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77787 w 168275"/>
                  <a:gd name="connsiteY9" fmla="*/ 1571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9693 w 168275"/>
                  <a:gd name="connsiteY9" fmla="*/ 1444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80168 w 168275"/>
                  <a:gd name="connsiteY6" fmla="*/ 283369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68262 w 168275"/>
                  <a:gd name="connsiteY2" fmla="*/ 395287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103981 w 168275"/>
                  <a:gd name="connsiteY4" fmla="*/ 321468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75" h="471487">
                    <a:moveTo>
                      <a:pt x="53975" y="471487"/>
                    </a:moveTo>
                    <a:lnTo>
                      <a:pt x="53975" y="471487"/>
                    </a:lnTo>
                    <a:cubicBezTo>
                      <a:pt x="57547" y="459978"/>
                      <a:pt x="69056" y="421481"/>
                      <a:pt x="75406" y="402431"/>
                    </a:cubicBezTo>
                    <a:cubicBezTo>
                      <a:pt x="81756" y="383381"/>
                      <a:pt x="87313" y="370681"/>
                      <a:pt x="92075" y="357187"/>
                    </a:cubicBezTo>
                    <a:cubicBezTo>
                      <a:pt x="96837" y="343693"/>
                      <a:pt x="105966" y="333771"/>
                      <a:pt x="103981" y="321468"/>
                    </a:cubicBezTo>
                    <a:cubicBezTo>
                      <a:pt x="101997" y="309165"/>
                      <a:pt x="86508" y="285482"/>
                      <a:pt x="80168" y="283369"/>
                    </a:cubicBezTo>
                    <a:cubicBezTo>
                      <a:pt x="54507" y="249156"/>
                      <a:pt x="45640" y="253603"/>
                      <a:pt x="44450" y="235744"/>
                    </a:cubicBezTo>
                    <a:cubicBezTo>
                      <a:pt x="43260" y="217885"/>
                      <a:pt x="66675" y="180975"/>
                      <a:pt x="73025" y="176212"/>
                    </a:cubicBezTo>
                    <a:cubicBezTo>
                      <a:pt x="74612" y="169862"/>
                      <a:pt x="94456" y="148625"/>
                      <a:pt x="94456" y="142080"/>
                    </a:cubicBezTo>
                    <a:cubicBezTo>
                      <a:pt x="94456" y="90602"/>
                      <a:pt x="78322" y="111141"/>
                      <a:pt x="68262" y="80962"/>
                    </a:cubicBezTo>
                    <a:cubicBezTo>
                      <a:pt x="71437" y="74612"/>
                      <a:pt x="74990" y="68437"/>
                      <a:pt x="77787" y="61912"/>
                    </a:cubicBezTo>
                    <a:cubicBezTo>
                      <a:pt x="79765" y="57298"/>
                      <a:pt x="95515" y="41010"/>
                      <a:pt x="82550" y="47625"/>
                    </a:cubicBezTo>
                    <a:cubicBezTo>
                      <a:pt x="69585" y="54240"/>
                      <a:pt x="27517" y="83608"/>
                      <a:pt x="0" y="101600"/>
                    </a:cubicBezTo>
                    <a:lnTo>
                      <a:pt x="87312" y="0"/>
                    </a:lnTo>
                    <a:lnTo>
                      <a:pt x="168275" y="100012"/>
                    </a:lnTo>
                    <a:lnTo>
                      <a:pt x="92075" y="66675"/>
                    </a:ln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59" name="Freeform: Shape 58">
                <a:extLst>
                  <a:ext uri="{FF2B5EF4-FFF2-40B4-BE49-F238E27FC236}">
                    <a16:creationId xmlns:a16="http://schemas.microsoft.com/office/drawing/2014/main" id="{5EDDA472-C70B-431E-944C-994F1CF52B86}"/>
                  </a:ext>
                </a:extLst>
              </p:cNvPr>
              <p:cNvSpPr/>
              <p:nvPr/>
            </p:nvSpPr>
            <p:spPr>
              <a:xfrm>
                <a:off x="4792390" y="4003454"/>
                <a:ext cx="168275" cy="305096"/>
              </a:xfrm>
              <a:custGeom>
                <a:avLst/>
                <a:gdLst>
                  <a:gd name="connsiteX0" fmla="*/ 76200 w 190500"/>
                  <a:gd name="connsiteY0" fmla="*/ 471487 h 471487"/>
                  <a:gd name="connsiteX1" fmla="*/ 76200 w 190500"/>
                  <a:gd name="connsiteY1" fmla="*/ 471487 h 471487"/>
                  <a:gd name="connsiteX2" fmla="*/ 76200 w 190500"/>
                  <a:gd name="connsiteY2" fmla="*/ 409575 h 471487"/>
                  <a:gd name="connsiteX3" fmla="*/ 90487 w 190500"/>
                  <a:gd name="connsiteY3" fmla="*/ 395287 h 471487"/>
                  <a:gd name="connsiteX4" fmla="*/ 114300 w 190500"/>
                  <a:gd name="connsiteY4" fmla="*/ 357187 h 471487"/>
                  <a:gd name="connsiteX5" fmla="*/ 114300 w 190500"/>
                  <a:gd name="connsiteY5" fmla="*/ 300037 h 471487"/>
                  <a:gd name="connsiteX6" fmla="*/ 85725 w 190500"/>
                  <a:gd name="connsiteY6" fmla="*/ 285750 h 471487"/>
                  <a:gd name="connsiteX7" fmla="*/ 76200 w 190500"/>
                  <a:gd name="connsiteY7" fmla="*/ 190500 h 471487"/>
                  <a:gd name="connsiteX8" fmla="*/ 95250 w 190500"/>
                  <a:gd name="connsiteY8" fmla="*/ 176212 h 471487"/>
                  <a:gd name="connsiteX9" fmla="*/ 100012 w 190500"/>
                  <a:gd name="connsiteY9" fmla="*/ 157162 h 471487"/>
                  <a:gd name="connsiteX10" fmla="*/ 90487 w 190500"/>
                  <a:gd name="connsiteY10" fmla="*/ 80962 h 471487"/>
                  <a:gd name="connsiteX11" fmla="*/ 100012 w 190500"/>
                  <a:gd name="connsiteY11" fmla="*/ 61912 h 471487"/>
                  <a:gd name="connsiteX12" fmla="*/ 104775 w 190500"/>
                  <a:gd name="connsiteY12" fmla="*/ 47625 h 471487"/>
                  <a:gd name="connsiteX13" fmla="*/ 0 w 190500"/>
                  <a:gd name="connsiteY13" fmla="*/ 123825 h 471487"/>
                  <a:gd name="connsiteX14" fmla="*/ 109537 w 190500"/>
                  <a:gd name="connsiteY14" fmla="*/ 0 h 471487"/>
                  <a:gd name="connsiteX15" fmla="*/ 190500 w 190500"/>
                  <a:gd name="connsiteY15" fmla="*/ 100012 h 471487"/>
                  <a:gd name="connsiteX16" fmla="*/ 114300 w 190500"/>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77787 w 168275"/>
                  <a:gd name="connsiteY9" fmla="*/ 1571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9693 w 168275"/>
                  <a:gd name="connsiteY9" fmla="*/ 1444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80168 w 168275"/>
                  <a:gd name="connsiteY6" fmla="*/ 283369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68262 w 168275"/>
                  <a:gd name="connsiteY2" fmla="*/ 395287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103981 w 168275"/>
                  <a:gd name="connsiteY4" fmla="*/ 321468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75" h="471487">
                    <a:moveTo>
                      <a:pt x="53975" y="471487"/>
                    </a:moveTo>
                    <a:lnTo>
                      <a:pt x="53975" y="471487"/>
                    </a:lnTo>
                    <a:cubicBezTo>
                      <a:pt x="57547" y="459978"/>
                      <a:pt x="69056" y="421481"/>
                      <a:pt x="75406" y="402431"/>
                    </a:cubicBezTo>
                    <a:cubicBezTo>
                      <a:pt x="81756" y="383381"/>
                      <a:pt x="87313" y="370681"/>
                      <a:pt x="92075" y="357187"/>
                    </a:cubicBezTo>
                    <a:cubicBezTo>
                      <a:pt x="96837" y="343693"/>
                      <a:pt x="105966" y="333771"/>
                      <a:pt x="103981" y="321468"/>
                    </a:cubicBezTo>
                    <a:cubicBezTo>
                      <a:pt x="101997" y="309165"/>
                      <a:pt x="86508" y="285482"/>
                      <a:pt x="80168" y="283369"/>
                    </a:cubicBezTo>
                    <a:cubicBezTo>
                      <a:pt x="54507" y="249156"/>
                      <a:pt x="45640" y="253603"/>
                      <a:pt x="44450" y="235744"/>
                    </a:cubicBezTo>
                    <a:cubicBezTo>
                      <a:pt x="43260" y="217885"/>
                      <a:pt x="66675" y="180975"/>
                      <a:pt x="73025" y="176212"/>
                    </a:cubicBezTo>
                    <a:cubicBezTo>
                      <a:pt x="74612" y="169862"/>
                      <a:pt x="94456" y="148625"/>
                      <a:pt x="94456" y="142080"/>
                    </a:cubicBezTo>
                    <a:cubicBezTo>
                      <a:pt x="94456" y="90602"/>
                      <a:pt x="78322" y="111141"/>
                      <a:pt x="68262" y="80962"/>
                    </a:cubicBezTo>
                    <a:cubicBezTo>
                      <a:pt x="71437" y="74612"/>
                      <a:pt x="74990" y="68437"/>
                      <a:pt x="77787" y="61912"/>
                    </a:cubicBezTo>
                    <a:cubicBezTo>
                      <a:pt x="79765" y="57298"/>
                      <a:pt x="95515" y="41010"/>
                      <a:pt x="82550" y="47625"/>
                    </a:cubicBezTo>
                    <a:cubicBezTo>
                      <a:pt x="69585" y="54240"/>
                      <a:pt x="27517" y="83608"/>
                      <a:pt x="0" y="101600"/>
                    </a:cubicBezTo>
                    <a:lnTo>
                      <a:pt x="87312" y="0"/>
                    </a:lnTo>
                    <a:lnTo>
                      <a:pt x="168275" y="100012"/>
                    </a:lnTo>
                    <a:lnTo>
                      <a:pt x="92075" y="66675"/>
                    </a:ln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60" name="Freeform: Shape 59">
                <a:extLst>
                  <a:ext uri="{FF2B5EF4-FFF2-40B4-BE49-F238E27FC236}">
                    <a16:creationId xmlns:a16="http://schemas.microsoft.com/office/drawing/2014/main" id="{78E357E8-8ADD-4224-B809-528CE657201B}"/>
                  </a:ext>
                </a:extLst>
              </p:cNvPr>
              <p:cNvSpPr/>
              <p:nvPr/>
            </p:nvSpPr>
            <p:spPr>
              <a:xfrm>
                <a:off x="5460982" y="4047718"/>
                <a:ext cx="168275" cy="321282"/>
              </a:xfrm>
              <a:custGeom>
                <a:avLst/>
                <a:gdLst>
                  <a:gd name="connsiteX0" fmla="*/ 76200 w 190500"/>
                  <a:gd name="connsiteY0" fmla="*/ 471487 h 471487"/>
                  <a:gd name="connsiteX1" fmla="*/ 76200 w 190500"/>
                  <a:gd name="connsiteY1" fmla="*/ 471487 h 471487"/>
                  <a:gd name="connsiteX2" fmla="*/ 76200 w 190500"/>
                  <a:gd name="connsiteY2" fmla="*/ 409575 h 471487"/>
                  <a:gd name="connsiteX3" fmla="*/ 90487 w 190500"/>
                  <a:gd name="connsiteY3" fmla="*/ 395287 h 471487"/>
                  <a:gd name="connsiteX4" fmla="*/ 114300 w 190500"/>
                  <a:gd name="connsiteY4" fmla="*/ 357187 h 471487"/>
                  <a:gd name="connsiteX5" fmla="*/ 114300 w 190500"/>
                  <a:gd name="connsiteY5" fmla="*/ 300037 h 471487"/>
                  <a:gd name="connsiteX6" fmla="*/ 85725 w 190500"/>
                  <a:gd name="connsiteY6" fmla="*/ 285750 h 471487"/>
                  <a:gd name="connsiteX7" fmla="*/ 76200 w 190500"/>
                  <a:gd name="connsiteY7" fmla="*/ 190500 h 471487"/>
                  <a:gd name="connsiteX8" fmla="*/ 95250 w 190500"/>
                  <a:gd name="connsiteY8" fmla="*/ 176212 h 471487"/>
                  <a:gd name="connsiteX9" fmla="*/ 100012 w 190500"/>
                  <a:gd name="connsiteY9" fmla="*/ 157162 h 471487"/>
                  <a:gd name="connsiteX10" fmla="*/ 90487 w 190500"/>
                  <a:gd name="connsiteY10" fmla="*/ 80962 h 471487"/>
                  <a:gd name="connsiteX11" fmla="*/ 100012 w 190500"/>
                  <a:gd name="connsiteY11" fmla="*/ 61912 h 471487"/>
                  <a:gd name="connsiteX12" fmla="*/ 104775 w 190500"/>
                  <a:gd name="connsiteY12" fmla="*/ 47625 h 471487"/>
                  <a:gd name="connsiteX13" fmla="*/ 0 w 190500"/>
                  <a:gd name="connsiteY13" fmla="*/ 123825 h 471487"/>
                  <a:gd name="connsiteX14" fmla="*/ 109537 w 190500"/>
                  <a:gd name="connsiteY14" fmla="*/ 0 h 471487"/>
                  <a:gd name="connsiteX15" fmla="*/ 190500 w 190500"/>
                  <a:gd name="connsiteY15" fmla="*/ 100012 h 471487"/>
                  <a:gd name="connsiteX16" fmla="*/ 114300 w 190500"/>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77787 w 168275"/>
                  <a:gd name="connsiteY9" fmla="*/ 1571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9693 w 168275"/>
                  <a:gd name="connsiteY9" fmla="*/ 1444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80168 w 168275"/>
                  <a:gd name="connsiteY6" fmla="*/ 283369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68262 w 168275"/>
                  <a:gd name="connsiteY2" fmla="*/ 395287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103981 w 168275"/>
                  <a:gd name="connsiteY4" fmla="*/ 321468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75" h="471487">
                    <a:moveTo>
                      <a:pt x="53975" y="471487"/>
                    </a:moveTo>
                    <a:lnTo>
                      <a:pt x="53975" y="471487"/>
                    </a:lnTo>
                    <a:cubicBezTo>
                      <a:pt x="57547" y="459978"/>
                      <a:pt x="69056" y="421481"/>
                      <a:pt x="75406" y="402431"/>
                    </a:cubicBezTo>
                    <a:cubicBezTo>
                      <a:pt x="81756" y="383381"/>
                      <a:pt x="87313" y="370681"/>
                      <a:pt x="92075" y="357187"/>
                    </a:cubicBezTo>
                    <a:cubicBezTo>
                      <a:pt x="96837" y="343693"/>
                      <a:pt x="105966" y="333771"/>
                      <a:pt x="103981" y="321468"/>
                    </a:cubicBezTo>
                    <a:cubicBezTo>
                      <a:pt x="101997" y="309165"/>
                      <a:pt x="86508" y="285482"/>
                      <a:pt x="80168" y="283369"/>
                    </a:cubicBezTo>
                    <a:cubicBezTo>
                      <a:pt x="54507" y="249156"/>
                      <a:pt x="45640" y="253603"/>
                      <a:pt x="44450" y="235744"/>
                    </a:cubicBezTo>
                    <a:cubicBezTo>
                      <a:pt x="43260" y="217885"/>
                      <a:pt x="66675" y="180975"/>
                      <a:pt x="73025" y="176212"/>
                    </a:cubicBezTo>
                    <a:cubicBezTo>
                      <a:pt x="74612" y="169862"/>
                      <a:pt x="94456" y="148625"/>
                      <a:pt x="94456" y="142080"/>
                    </a:cubicBezTo>
                    <a:cubicBezTo>
                      <a:pt x="94456" y="90602"/>
                      <a:pt x="78322" y="111141"/>
                      <a:pt x="68262" y="80962"/>
                    </a:cubicBezTo>
                    <a:cubicBezTo>
                      <a:pt x="71437" y="74612"/>
                      <a:pt x="74990" y="68437"/>
                      <a:pt x="77787" y="61912"/>
                    </a:cubicBezTo>
                    <a:cubicBezTo>
                      <a:pt x="79765" y="57298"/>
                      <a:pt x="95515" y="41010"/>
                      <a:pt x="82550" y="47625"/>
                    </a:cubicBezTo>
                    <a:cubicBezTo>
                      <a:pt x="69585" y="54240"/>
                      <a:pt x="27517" y="83608"/>
                      <a:pt x="0" y="101600"/>
                    </a:cubicBezTo>
                    <a:lnTo>
                      <a:pt x="87312" y="0"/>
                    </a:lnTo>
                    <a:lnTo>
                      <a:pt x="168275" y="100012"/>
                    </a:lnTo>
                    <a:lnTo>
                      <a:pt x="92075" y="66675"/>
                    </a:ln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61" name="Freeform: Shape 60">
                <a:extLst>
                  <a:ext uri="{FF2B5EF4-FFF2-40B4-BE49-F238E27FC236}">
                    <a16:creationId xmlns:a16="http://schemas.microsoft.com/office/drawing/2014/main" id="{AB2E66BB-18D6-4275-8CA6-B7A4ECF1E3B3}"/>
                  </a:ext>
                </a:extLst>
              </p:cNvPr>
              <p:cNvSpPr/>
              <p:nvPr/>
            </p:nvSpPr>
            <p:spPr>
              <a:xfrm>
                <a:off x="5131879" y="3986891"/>
                <a:ext cx="168275" cy="321282"/>
              </a:xfrm>
              <a:custGeom>
                <a:avLst/>
                <a:gdLst>
                  <a:gd name="connsiteX0" fmla="*/ 76200 w 190500"/>
                  <a:gd name="connsiteY0" fmla="*/ 471487 h 471487"/>
                  <a:gd name="connsiteX1" fmla="*/ 76200 w 190500"/>
                  <a:gd name="connsiteY1" fmla="*/ 471487 h 471487"/>
                  <a:gd name="connsiteX2" fmla="*/ 76200 w 190500"/>
                  <a:gd name="connsiteY2" fmla="*/ 409575 h 471487"/>
                  <a:gd name="connsiteX3" fmla="*/ 90487 w 190500"/>
                  <a:gd name="connsiteY3" fmla="*/ 395287 h 471487"/>
                  <a:gd name="connsiteX4" fmla="*/ 114300 w 190500"/>
                  <a:gd name="connsiteY4" fmla="*/ 357187 h 471487"/>
                  <a:gd name="connsiteX5" fmla="*/ 114300 w 190500"/>
                  <a:gd name="connsiteY5" fmla="*/ 300037 h 471487"/>
                  <a:gd name="connsiteX6" fmla="*/ 85725 w 190500"/>
                  <a:gd name="connsiteY6" fmla="*/ 285750 h 471487"/>
                  <a:gd name="connsiteX7" fmla="*/ 76200 w 190500"/>
                  <a:gd name="connsiteY7" fmla="*/ 190500 h 471487"/>
                  <a:gd name="connsiteX8" fmla="*/ 95250 w 190500"/>
                  <a:gd name="connsiteY8" fmla="*/ 176212 h 471487"/>
                  <a:gd name="connsiteX9" fmla="*/ 100012 w 190500"/>
                  <a:gd name="connsiteY9" fmla="*/ 157162 h 471487"/>
                  <a:gd name="connsiteX10" fmla="*/ 90487 w 190500"/>
                  <a:gd name="connsiteY10" fmla="*/ 80962 h 471487"/>
                  <a:gd name="connsiteX11" fmla="*/ 100012 w 190500"/>
                  <a:gd name="connsiteY11" fmla="*/ 61912 h 471487"/>
                  <a:gd name="connsiteX12" fmla="*/ 104775 w 190500"/>
                  <a:gd name="connsiteY12" fmla="*/ 47625 h 471487"/>
                  <a:gd name="connsiteX13" fmla="*/ 0 w 190500"/>
                  <a:gd name="connsiteY13" fmla="*/ 123825 h 471487"/>
                  <a:gd name="connsiteX14" fmla="*/ 109537 w 190500"/>
                  <a:gd name="connsiteY14" fmla="*/ 0 h 471487"/>
                  <a:gd name="connsiteX15" fmla="*/ 190500 w 190500"/>
                  <a:gd name="connsiteY15" fmla="*/ 100012 h 471487"/>
                  <a:gd name="connsiteX16" fmla="*/ 114300 w 190500"/>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77787 w 168275"/>
                  <a:gd name="connsiteY9" fmla="*/ 1571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9693 w 168275"/>
                  <a:gd name="connsiteY9" fmla="*/ 1444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80168 w 168275"/>
                  <a:gd name="connsiteY6" fmla="*/ 283369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68262 w 168275"/>
                  <a:gd name="connsiteY2" fmla="*/ 395287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103981 w 168275"/>
                  <a:gd name="connsiteY4" fmla="*/ 321468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75" h="471487">
                    <a:moveTo>
                      <a:pt x="53975" y="471487"/>
                    </a:moveTo>
                    <a:lnTo>
                      <a:pt x="53975" y="471487"/>
                    </a:lnTo>
                    <a:cubicBezTo>
                      <a:pt x="57547" y="459978"/>
                      <a:pt x="69056" y="421481"/>
                      <a:pt x="75406" y="402431"/>
                    </a:cubicBezTo>
                    <a:cubicBezTo>
                      <a:pt x="81756" y="383381"/>
                      <a:pt x="87313" y="370681"/>
                      <a:pt x="92075" y="357187"/>
                    </a:cubicBezTo>
                    <a:cubicBezTo>
                      <a:pt x="96837" y="343693"/>
                      <a:pt x="105966" y="333771"/>
                      <a:pt x="103981" y="321468"/>
                    </a:cubicBezTo>
                    <a:cubicBezTo>
                      <a:pt x="101997" y="309165"/>
                      <a:pt x="86508" y="285482"/>
                      <a:pt x="80168" y="283369"/>
                    </a:cubicBezTo>
                    <a:cubicBezTo>
                      <a:pt x="54507" y="249156"/>
                      <a:pt x="45640" y="253603"/>
                      <a:pt x="44450" y="235744"/>
                    </a:cubicBezTo>
                    <a:cubicBezTo>
                      <a:pt x="43260" y="217885"/>
                      <a:pt x="66675" y="180975"/>
                      <a:pt x="73025" y="176212"/>
                    </a:cubicBezTo>
                    <a:cubicBezTo>
                      <a:pt x="74612" y="169862"/>
                      <a:pt x="94456" y="148625"/>
                      <a:pt x="94456" y="142080"/>
                    </a:cubicBezTo>
                    <a:cubicBezTo>
                      <a:pt x="94456" y="90602"/>
                      <a:pt x="78322" y="111141"/>
                      <a:pt x="68262" y="80962"/>
                    </a:cubicBezTo>
                    <a:cubicBezTo>
                      <a:pt x="71437" y="74612"/>
                      <a:pt x="74990" y="68437"/>
                      <a:pt x="77787" y="61912"/>
                    </a:cubicBezTo>
                    <a:cubicBezTo>
                      <a:pt x="79765" y="57298"/>
                      <a:pt x="95515" y="41010"/>
                      <a:pt x="82550" y="47625"/>
                    </a:cubicBezTo>
                    <a:cubicBezTo>
                      <a:pt x="69585" y="54240"/>
                      <a:pt x="27517" y="83608"/>
                      <a:pt x="0" y="101600"/>
                    </a:cubicBezTo>
                    <a:lnTo>
                      <a:pt x="87312" y="0"/>
                    </a:lnTo>
                    <a:lnTo>
                      <a:pt x="168275" y="100012"/>
                    </a:lnTo>
                    <a:lnTo>
                      <a:pt x="92075" y="66675"/>
                    </a:ln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dirty="0"/>
              </a:p>
            </p:txBody>
          </p:sp>
          <p:sp>
            <p:nvSpPr>
              <p:cNvPr id="62" name="Freeform: Shape 61">
                <a:extLst>
                  <a:ext uri="{FF2B5EF4-FFF2-40B4-BE49-F238E27FC236}">
                    <a16:creationId xmlns:a16="http://schemas.microsoft.com/office/drawing/2014/main" id="{95019EC6-9421-4B4D-9654-771FBCA68E73}"/>
                  </a:ext>
                </a:extLst>
              </p:cNvPr>
              <p:cNvSpPr/>
              <p:nvPr/>
            </p:nvSpPr>
            <p:spPr>
              <a:xfrm>
                <a:off x="6124040" y="3979000"/>
                <a:ext cx="168275" cy="321282"/>
              </a:xfrm>
              <a:custGeom>
                <a:avLst/>
                <a:gdLst>
                  <a:gd name="connsiteX0" fmla="*/ 76200 w 190500"/>
                  <a:gd name="connsiteY0" fmla="*/ 471487 h 471487"/>
                  <a:gd name="connsiteX1" fmla="*/ 76200 w 190500"/>
                  <a:gd name="connsiteY1" fmla="*/ 471487 h 471487"/>
                  <a:gd name="connsiteX2" fmla="*/ 76200 w 190500"/>
                  <a:gd name="connsiteY2" fmla="*/ 409575 h 471487"/>
                  <a:gd name="connsiteX3" fmla="*/ 90487 w 190500"/>
                  <a:gd name="connsiteY3" fmla="*/ 395287 h 471487"/>
                  <a:gd name="connsiteX4" fmla="*/ 114300 w 190500"/>
                  <a:gd name="connsiteY4" fmla="*/ 357187 h 471487"/>
                  <a:gd name="connsiteX5" fmla="*/ 114300 w 190500"/>
                  <a:gd name="connsiteY5" fmla="*/ 300037 h 471487"/>
                  <a:gd name="connsiteX6" fmla="*/ 85725 w 190500"/>
                  <a:gd name="connsiteY6" fmla="*/ 285750 h 471487"/>
                  <a:gd name="connsiteX7" fmla="*/ 76200 w 190500"/>
                  <a:gd name="connsiteY7" fmla="*/ 190500 h 471487"/>
                  <a:gd name="connsiteX8" fmla="*/ 95250 w 190500"/>
                  <a:gd name="connsiteY8" fmla="*/ 176212 h 471487"/>
                  <a:gd name="connsiteX9" fmla="*/ 100012 w 190500"/>
                  <a:gd name="connsiteY9" fmla="*/ 157162 h 471487"/>
                  <a:gd name="connsiteX10" fmla="*/ 90487 w 190500"/>
                  <a:gd name="connsiteY10" fmla="*/ 80962 h 471487"/>
                  <a:gd name="connsiteX11" fmla="*/ 100012 w 190500"/>
                  <a:gd name="connsiteY11" fmla="*/ 61912 h 471487"/>
                  <a:gd name="connsiteX12" fmla="*/ 104775 w 190500"/>
                  <a:gd name="connsiteY12" fmla="*/ 47625 h 471487"/>
                  <a:gd name="connsiteX13" fmla="*/ 0 w 190500"/>
                  <a:gd name="connsiteY13" fmla="*/ 123825 h 471487"/>
                  <a:gd name="connsiteX14" fmla="*/ 109537 w 190500"/>
                  <a:gd name="connsiteY14" fmla="*/ 0 h 471487"/>
                  <a:gd name="connsiteX15" fmla="*/ 190500 w 190500"/>
                  <a:gd name="connsiteY15" fmla="*/ 100012 h 471487"/>
                  <a:gd name="connsiteX16" fmla="*/ 114300 w 190500"/>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77787 w 168275"/>
                  <a:gd name="connsiteY9" fmla="*/ 1571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9693 w 168275"/>
                  <a:gd name="connsiteY9" fmla="*/ 1444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80168 w 168275"/>
                  <a:gd name="connsiteY6" fmla="*/ 283369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68262 w 168275"/>
                  <a:gd name="connsiteY2" fmla="*/ 395287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103981 w 168275"/>
                  <a:gd name="connsiteY4" fmla="*/ 321468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75" h="471487">
                    <a:moveTo>
                      <a:pt x="53975" y="471487"/>
                    </a:moveTo>
                    <a:lnTo>
                      <a:pt x="53975" y="471487"/>
                    </a:lnTo>
                    <a:cubicBezTo>
                      <a:pt x="57547" y="459978"/>
                      <a:pt x="69056" y="421481"/>
                      <a:pt x="75406" y="402431"/>
                    </a:cubicBezTo>
                    <a:cubicBezTo>
                      <a:pt x="81756" y="383381"/>
                      <a:pt x="87313" y="370681"/>
                      <a:pt x="92075" y="357187"/>
                    </a:cubicBezTo>
                    <a:cubicBezTo>
                      <a:pt x="96837" y="343693"/>
                      <a:pt x="105966" y="333771"/>
                      <a:pt x="103981" y="321468"/>
                    </a:cubicBezTo>
                    <a:cubicBezTo>
                      <a:pt x="101997" y="309165"/>
                      <a:pt x="86508" y="285482"/>
                      <a:pt x="80168" y="283369"/>
                    </a:cubicBezTo>
                    <a:cubicBezTo>
                      <a:pt x="54507" y="249156"/>
                      <a:pt x="45640" y="253603"/>
                      <a:pt x="44450" y="235744"/>
                    </a:cubicBezTo>
                    <a:cubicBezTo>
                      <a:pt x="43260" y="217885"/>
                      <a:pt x="66675" y="180975"/>
                      <a:pt x="73025" y="176212"/>
                    </a:cubicBezTo>
                    <a:cubicBezTo>
                      <a:pt x="74612" y="169862"/>
                      <a:pt x="94456" y="148625"/>
                      <a:pt x="94456" y="142080"/>
                    </a:cubicBezTo>
                    <a:cubicBezTo>
                      <a:pt x="94456" y="90602"/>
                      <a:pt x="78322" y="111141"/>
                      <a:pt x="68262" y="80962"/>
                    </a:cubicBezTo>
                    <a:cubicBezTo>
                      <a:pt x="71437" y="74612"/>
                      <a:pt x="74990" y="68437"/>
                      <a:pt x="77787" y="61912"/>
                    </a:cubicBezTo>
                    <a:cubicBezTo>
                      <a:pt x="79765" y="57298"/>
                      <a:pt x="95515" y="41010"/>
                      <a:pt x="82550" y="47625"/>
                    </a:cubicBezTo>
                    <a:cubicBezTo>
                      <a:pt x="69585" y="54240"/>
                      <a:pt x="27517" y="83608"/>
                      <a:pt x="0" y="101600"/>
                    </a:cubicBezTo>
                    <a:lnTo>
                      <a:pt x="87312" y="0"/>
                    </a:lnTo>
                    <a:lnTo>
                      <a:pt x="168275" y="100012"/>
                    </a:lnTo>
                    <a:lnTo>
                      <a:pt x="92075" y="66675"/>
                    </a:ln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63" name="Freeform: Shape 62">
                <a:extLst>
                  <a:ext uri="{FF2B5EF4-FFF2-40B4-BE49-F238E27FC236}">
                    <a16:creationId xmlns:a16="http://schemas.microsoft.com/office/drawing/2014/main" id="{29029443-3820-440F-A675-AE023511ED88}"/>
                  </a:ext>
                </a:extLst>
              </p:cNvPr>
              <p:cNvSpPr/>
              <p:nvPr/>
            </p:nvSpPr>
            <p:spPr>
              <a:xfrm>
                <a:off x="5784468" y="4036218"/>
                <a:ext cx="168275" cy="321282"/>
              </a:xfrm>
              <a:custGeom>
                <a:avLst/>
                <a:gdLst>
                  <a:gd name="connsiteX0" fmla="*/ 76200 w 190500"/>
                  <a:gd name="connsiteY0" fmla="*/ 471487 h 471487"/>
                  <a:gd name="connsiteX1" fmla="*/ 76200 w 190500"/>
                  <a:gd name="connsiteY1" fmla="*/ 471487 h 471487"/>
                  <a:gd name="connsiteX2" fmla="*/ 76200 w 190500"/>
                  <a:gd name="connsiteY2" fmla="*/ 409575 h 471487"/>
                  <a:gd name="connsiteX3" fmla="*/ 90487 w 190500"/>
                  <a:gd name="connsiteY3" fmla="*/ 395287 h 471487"/>
                  <a:gd name="connsiteX4" fmla="*/ 114300 w 190500"/>
                  <a:gd name="connsiteY4" fmla="*/ 357187 h 471487"/>
                  <a:gd name="connsiteX5" fmla="*/ 114300 w 190500"/>
                  <a:gd name="connsiteY5" fmla="*/ 300037 h 471487"/>
                  <a:gd name="connsiteX6" fmla="*/ 85725 w 190500"/>
                  <a:gd name="connsiteY6" fmla="*/ 285750 h 471487"/>
                  <a:gd name="connsiteX7" fmla="*/ 76200 w 190500"/>
                  <a:gd name="connsiteY7" fmla="*/ 190500 h 471487"/>
                  <a:gd name="connsiteX8" fmla="*/ 95250 w 190500"/>
                  <a:gd name="connsiteY8" fmla="*/ 176212 h 471487"/>
                  <a:gd name="connsiteX9" fmla="*/ 100012 w 190500"/>
                  <a:gd name="connsiteY9" fmla="*/ 157162 h 471487"/>
                  <a:gd name="connsiteX10" fmla="*/ 90487 w 190500"/>
                  <a:gd name="connsiteY10" fmla="*/ 80962 h 471487"/>
                  <a:gd name="connsiteX11" fmla="*/ 100012 w 190500"/>
                  <a:gd name="connsiteY11" fmla="*/ 61912 h 471487"/>
                  <a:gd name="connsiteX12" fmla="*/ 104775 w 190500"/>
                  <a:gd name="connsiteY12" fmla="*/ 47625 h 471487"/>
                  <a:gd name="connsiteX13" fmla="*/ 0 w 190500"/>
                  <a:gd name="connsiteY13" fmla="*/ 123825 h 471487"/>
                  <a:gd name="connsiteX14" fmla="*/ 109537 w 190500"/>
                  <a:gd name="connsiteY14" fmla="*/ 0 h 471487"/>
                  <a:gd name="connsiteX15" fmla="*/ 190500 w 190500"/>
                  <a:gd name="connsiteY15" fmla="*/ 100012 h 471487"/>
                  <a:gd name="connsiteX16" fmla="*/ 114300 w 190500"/>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77787 w 168275"/>
                  <a:gd name="connsiteY9" fmla="*/ 1571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9693 w 168275"/>
                  <a:gd name="connsiteY9" fmla="*/ 1444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80168 w 168275"/>
                  <a:gd name="connsiteY6" fmla="*/ 283369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68262 w 168275"/>
                  <a:gd name="connsiteY2" fmla="*/ 395287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103981 w 168275"/>
                  <a:gd name="connsiteY4" fmla="*/ 321468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75" h="471487">
                    <a:moveTo>
                      <a:pt x="53975" y="471487"/>
                    </a:moveTo>
                    <a:lnTo>
                      <a:pt x="53975" y="471487"/>
                    </a:lnTo>
                    <a:cubicBezTo>
                      <a:pt x="57547" y="459978"/>
                      <a:pt x="69056" y="421481"/>
                      <a:pt x="75406" y="402431"/>
                    </a:cubicBezTo>
                    <a:cubicBezTo>
                      <a:pt x="81756" y="383381"/>
                      <a:pt x="87313" y="370681"/>
                      <a:pt x="92075" y="357187"/>
                    </a:cubicBezTo>
                    <a:cubicBezTo>
                      <a:pt x="96837" y="343693"/>
                      <a:pt x="105966" y="333771"/>
                      <a:pt x="103981" y="321468"/>
                    </a:cubicBezTo>
                    <a:cubicBezTo>
                      <a:pt x="101997" y="309165"/>
                      <a:pt x="86508" y="285482"/>
                      <a:pt x="80168" y="283369"/>
                    </a:cubicBezTo>
                    <a:cubicBezTo>
                      <a:pt x="54507" y="249156"/>
                      <a:pt x="45640" y="253603"/>
                      <a:pt x="44450" y="235744"/>
                    </a:cubicBezTo>
                    <a:cubicBezTo>
                      <a:pt x="43260" y="217885"/>
                      <a:pt x="66675" y="180975"/>
                      <a:pt x="73025" y="176212"/>
                    </a:cubicBezTo>
                    <a:cubicBezTo>
                      <a:pt x="74612" y="169862"/>
                      <a:pt x="94456" y="148625"/>
                      <a:pt x="94456" y="142080"/>
                    </a:cubicBezTo>
                    <a:cubicBezTo>
                      <a:pt x="94456" y="90602"/>
                      <a:pt x="78322" y="111141"/>
                      <a:pt x="68262" y="80962"/>
                    </a:cubicBezTo>
                    <a:cubicBezTo>
                      <a:pt x="71437" y="74612"/>
                      <a:pt x="74990" y="68437"/>
                      <a:pt x="77787" y="61912"/>
                    </a:cubicBezTo>
                    <a:cubicBezTo>
                      <a:pt x="79765" y="57298"/>
                      <a:pt x="95515" y="41010"/>
                      <a:pt x="82550" y="47625"/>
                    </a:cubicBezTo>
                    <a:cubicBezTo>
                      <a:pt x="69585" y="54240"/>
                      <a:pt x="27517" y="83608"/>
                      <a:pt x="0" y="101600"/>
                    </a:cubicBezTo>
                    <a:lnTo>
                      <a:pt x="87312" y="0"/>
                    </a:lnTo>
                    <a:lnTo>
                      <a:pt x="168275" y="100012"/>
                    </a:lnTo>
                    <a:lnTo>
                      <a:pt x="92075" y="66675"/>
                    </a:ln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64" name="Freeform: Shape 63">
                <a:extLst>
                  <a:ext uri="{FF2B5EF4-FFF2-40B4-BE49-F238E27FC236}">
                    <a16:creationId xmlns:a16="http://schemas.microsoft.com/office/drawing/2014/main" id="{C77966C8-EED4-4B9F-A339-910894C805BE}"/>
                  </a:ext>
                </a:extLst>
              </p:cNvPr>
              <p:cNvSpPr/>
              <p:nvPr/>
            </p:nvSpPr>
            <p:spPr>
              <a:xfrm>
                <a:off x="5877443" y="2499771"/>
                <a:ext cx="168275" cy="471487"/>
              </a:xfrm>
              <a:custGeom>
                <a:avLst/>
                <a:gdLst>
                  <a:gd name="connsiteX0" fmla="*/ 76200 w 190500"/>
                  <a:gd name="connsiteY0" fmla="*/ 471487 h 471487"/>
                  <a:gd name="connsiteX1" fmla="*/ 76200 w 190500"/>
                  <a:gd name="connsiteY1" fmla="*/ 471487 h 471487"/>
                  <a:gd name="connsiteX2" fmla="*/ 76200 w 190500"/>
                  <a:gd name="connsiteY2" fmla="*/ 409575 h 471487"/>
                  <a:gd name="connsiteX3" fmla="*/ 90487 w 190500"/>
                  <a:gd name="connsiteY3" fmla="*/ 395287 h 471487"/>
                  <a:gd name="connsiteX4" fmla="*/ 114300 w 190500"/>
                  <a:gd name="connsiteY4" fmla="*/ 357187 h 471487"/>
                  <a:gd name="connsiteX5" fmla="*/ 114300 w 190500"/>
                  <a:gd name="connsiteY5" fmla="*/ 300037 h 471487"/>
                  <a:gd name="connsiteX6" fmla="*/ 85725 w 190500"/>
                  <a:gd name="connsiteY6" fmla="*/ 285750 h 471487"/>
                  <a:gd name="connsiteX7" fmla="*/ 76200 w 190500"/>
                  <a:gd name="connsiteY7" fmla="*/ 190500 h 471487"/>
                  <a:gd name="connsiteX8" fmla="*/ 95250 w 190500"/>
                  <a:gd name="connsiteY8" fmla="*/ 176212 h 471487"/>
                  <a:gd name="connsiteX9" fmla="*/ 100012 w 190500"/>
                  <a:gd name="connsiteY9" fmla="*/ 157162 h 471487"/>
                  <a:gd name="connsiteX10" fmla="*/ 90487 w 190500"/>
                  <a:gd name="connsiteY10" fmla="*/ 80962 h 471487"/>
                  <a:gd name="connsiteX11" fmla="*/ 100012 w 190500"/>
                  <a:gd name="connsiteY11" fmla="*/ 61912 h 471487"/>
                  <a:gd name="connsiteX12" fmla="*/ 104775 w 190500"/>
                  <a:gd name="connsiteY12" fmla="*/ 47625 h 471487"/>
                  <a:gd name="connsiteX13" fmla="*/ 0 w 190500"/>
                  <a:gd name="connsiteY13" fmla="*/ 123825 h 471487"/>
                  <a:gd name="connsiteX14" fmla="*/ 109537 w 190500"/>
                  <a:gd name="connsiteY14" fmla="*/ 0 h 471487"/>
                  <a:gd name="connsiteX15" fmla="*/ 190500 w 190500"/>
                  <a:gd name="connsiteY15" fmla="*/ 100012 h 471487"/>
                  <a:gd name="connsiteX16" fmla="*/ 114300 w 190500"/>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77787 w 168275"/>
                  <a:gd name="connsiteY9" fmla="*/ 1571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9693 w 168275"/>
                  <a:gd name="connsiteY9" fmla="*/ 1444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80168 w 168275"/>
                  <a:gd name="connsiteY6" fmla="*/ 283369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68262 w 168275"/>
                  <a:gd name="connsiteY2" fmla="*/ 395287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103981 w 168275"/>
                  <a:gd name="connsiteY4" fmla="*/ 321468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75" h="471487">
                    <a:moveTo>
                      <a:pt x="53975" y="471487"/>
                    </a:moveTo>
                    <a:lnTo>
                      <a:pt x="53975" y="471487"/>
                    </a:lnTo>
                    <a:cubicBezTo>
                      <a:pt x="57547" y="459978"/>
                      <a:pt x="69056" y="421481"/>
                      <a:pt x="75406" y="402431"/>
                    </a:cubicBezTo>
                    <a:cubicBezTo>
                      <a:pt x="81756" y="383381"/>
                      <a:pt x="87313" y="370681"/>
                      <a:pt x="92075" y="357187"/>
                    </a:cubicBezTo>
                    <a:cubicBezTo>
                      <a:pt x="96837" y="343693"/>
                      <a:pt x="105966" y="333771"/>
                      <a:pt x="103981" y="321468"/>
                    </a:cubicBezTo>
                    <a:cubicBezTo>
                      <a:pt x="101997" y="309165"/>
                      <a:pt x="86508" y="285482"/>
                      <a:pt x="80168" y="283369"/>
                    </a:cubicBezTo>
                    <a:cubicBezTo>
                      <a:pt x="54507" y="249156"/>
                      <a:pt x="45640" y="253603"/>
                      <a:pt x="44450" y="235744"/>
                    </a:cubicBezTo>
                    <a:cubicBezTo>
                      <a:pt x="43260" y="217885"/>
                      <a:pt x="66675" y="180975"/>
                      <a:pt x="73025" y="176212"/>
                    </a:cubicBezTo>
                    <a:cubicBezTo>
                      <a:pt x="74612" y="169862"/>
                      <a:pt x="94456" y="148625"/>
                      <a:pt x="94456" y="142080"/>
                    </a:cubicBezTo>
                    <a:cubicBezTo>
                      <a:pt x="94456" y="90602"/>
                      <a:pt x="78322" y="111141"/>
                      <a:pt x="68262" y="80962"/>
                    </a:cubicBezTo>
                    <a:cubicBezTo>
                      <a:pt x="71437" y="74612"/>
                      <a:pt x="74990" y="68437"/>
                      <a:pt x="77787" y="61912"/>
                    </a:cubicBezTo>
                    <a:cubicBezTo>
                      <a:pt x="79765" y="57298"/>
                      <a:pt x="95515" y="41010"/>
                      <a:pt x="82550" y="47625"/>
                    </a:cubicBezTo>
                    <a:cubicBezTo>
                      <a:pt x="69585" y="54240"/>
                      <a:pt x="27517" y="83608"/>
                      <a:pt x="0" y="101600"/>
                    </a:cubicBezTo>
                    <a:lnTo>
                      <a:pt x="87312" y="0"/>
                    </a:lnTo>
                    <a:lnTo>
                      <a:pt x="168275" y="100012"/>
                    </a:lnTo>
                    <a:lnTo>
                      <a:pt x="92075" y="66675"/>
                    </a:lnTo>
                  </a:path>
                </a:pathLst>
              </a:cu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72" name="Freeform: Shape 71">
                <a:extLst>
                  <a:ext uri="{FF2B5EF4-FFF2-40B4-BE49-F238E27FC236}">
                    <a16:creationId xmlns:a16="http://schemas.microsoft.com/office/drawing/2014/main" id="{6D1FACB4-58C6-48A9-97CC-DB65B47419DE}"/>
                  </a:ext>
                </a:extLst>
              </p:cNvPr>
              <p:cNvSpPr/>
              <p:nvPr/>
            </p:nvSpPr>
            <p:spPr>
              <a:xfrm>
                <a:off x="5352473" y="2507456"/>
                <a:ext cx="168275" cy="471487"/>
              </a:xfrm>
              <a:custGeom>
                <a:avLst/>
                <a:gdLst>
                  <a:gd name="connsiteX0" fmla="*/ 76200 w 190500"/>
                  <a:gd name="connsiteY0" fmla="*/ 471487 h 471487"/>
                  <a:gd name="connsiteX1" fmla="*/ 76200 w 190500"/>
                  <a:gd name="connsiteY1" fmla="*/ 471487 h 471487"/>
                  <a:gd name="connsiteX2" fmla="*/ 76200 w 190500"/>
                  <a:gd name="connsiteY2" fmla="*/ 409575 h 471487"/>
                  <a:gd name="connsiteX3" fmla="*/ 90487 w 190500"/>
                  <a:gd name="connsiteY3" fmla="*/ 395287 h 471487"/>
                  <a:gd name="connsiteX4" fmla="*/ 114300 w 190500"/>
                  <a:gd name="connsiteY4" fmla="*/ 357187 h 471487"/>
                  <a:gd name="connsiteX5" fmla="*/ 114300 w 190500"/>
                  <a:gd name="connsiteY5" fmla="*/ 300037 h 471487"/>
                  <a:gd name="connsiteX6" fmla="*/ 85725 w 190500"/>
                  <a:gd name="connsiteY6" fmla="*/ 285750 h 471487"/>
                  <a:gd name="connsiteX7" fmla="*/ 76200 w 190500"/>
                  <a:gd name="connsiteY7" fmla="*/ 190500 h 471487"/>
                  <a:gd name="connsiteX8" fmla="*/ 95250 w 190500"/>
                  <a:gd name="connsiteY8" fmla="*/ 176212 h 471487"/>
                  <a:gd name="connsiteX9" fmla="*/ 100012 w 190500"/>
                  <a:gd name="connsiteY9" fmla="*/ 157162 h 471487"/>
                  <a:gd name="connsiteX10" fmla="*/ 90487 w 190500"/>
                  <a:gd name="connsiteY10" fmla="*/ 80962 h 471487"/>
                  <a:gd name="connsiteX11" fmla="*/ 100012 w 190500"/>
                  <a:gd name="connsiteY11" fmla="*/ 61912 h 471487"/>
                  <a:gd name="connsiteX12" fmla="*/ 104775 w 190500"/>
                  <a:gd name="connsiteY12" fmla="*/ 47625 h 471487"/>
                  <a:gd name="connsiteX13" fmla="*/ 0 w 190500"/>
                  <a:gd name="connsiteY13" fmla="*/ 123825 h 471487"/>
                  <a:gd name="connsiteX14" fmla="*/ 109537 w 190500"/>
                  <a:gd name="connsiteY14" fmla="*/ 0 h 471487"/>
                  <a:gd name="connsiteX15" fmla="*/ 190500 w 190500"/>
                  <a:gd name="connsiteY15" fmla="*/ 100012 h 471487"/>
                  <a:gd name="connsiteX16" fmla="*/ 114300 w 190500"/>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77787 w 168275"/>
                  <a:gd name="connsiteY9" fmla="*/ 1571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9693 w 168275"/>
                  <a:gd name="connsiteY9" fmla="*/ 1444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80168 w 168275"/>
                  <a:gd name="connsiteY6" fmla="*/ 283369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68262 w 168275"/>
                  <a:gd name="connsiteY2" fmla="*/ 395287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103981 w 168275"/>
                  <a:gd name="connsiteY4" fmla="*/ 321468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75" h="471487">
                    <a:moveTo>
                      <a:pt x="53975" y="471487"/>
                    </a:moveTo>
                    <a:lnTo>
                      <a:pt x="53975" y="471487"/>
                    </a:lnTo>
                    <a:cubicBezTo>
                      <a:pt x="57547" y="459978"/>
                      <a:pt x="69056" y="421481"/>
                      <a:pt x="75406" y="402431"/>
                    </a:cubicBezTo>
                    <a:cubicBezTo>
                      <a:pt x="81756" y="383381"/>
                      <a:pt x="87313" y="370681"/>
                      <a:pt x="92075" y="357187"/>
                    </a:cubicBezTo>
                    <a:cubicBezTo>
                      <a:pt x="96837" y="343693"/>
                      <a:pt x="105966" y="333771"/>
                      <a:pt x="103981" y="321468"/>
                    </a:cubicBezTo>
                    <a:cubicBezTo>
                      <a:pt x="101997" y="309165"/>
                      <a:pt x="86508" y="285482"/>
                      <a:pt x="80168" y="283369"/>
                    </a:cubicBezTo>
                    <a:cubicBezTo>
                      <a:pt x="54507" y="249156"/>
                      <a:pt x="45640" y="253603"/>
                      <a:pt x="44450" y="235744"/>
                    </a:cubicBezTo>
                    <a:cubicBezTo>
                      <a:pt x="43260" y="217885"/>
                      <a:pt x="66675" y="180975"/>
                      <a:pt x="73025" y="176212"/>
                    </a:cubicBezTo>
                    <a:cubicBezTo>
                      <a:pt x="74612" y="169862"/>
                      <a:pt x="94456" y="148625"/>
                      <a:pt x="94456" y="142080"/>
                    </a:cubicBezTo>
                    <a:cubicBezTo>
                      <a:pt x="94456" y="90602"/>
                      <a:pt x="78322" y="111141"/>
                      <a:pt x="68262" y="80962"/>
                    </a:cubicBezTo>
                    <a:cubicBezTo>
                      <a:pt x="71437" y="74612"/>
                      <a:pt x="74990" y="68437"/>
                      <a:pt x="77787" y="61912"/>
                    </a:cubicBezTo>
                    <a:cubicBezTo>
                      <a:pt x="79765" y="57298"/>
                      <a:pt x="95515" y="41010"/>
                      <a:pt x="82550" y="47625"/>
                    </a:cubicBezTo>
                    <a:cubicBezTo>
                      <a:pt x="69585" y="54240"/>
                      <a:pt x="27517" y="83608"/>
                      <a:pt x="0" y="101600"/>
                    </a:cubicBezTo>
                    <a:lnTo>
                      <a:pt x="87312" y="0"/>
                    </a:lnTo>
                    <a:lnTo>
                      <a:pt x="168275" y="100012"/>
                    </a:lnTo>
                    <a:lnTo>
                      <a:pt x="92075" y="66675"/>
                    </a:lnTo>
                  </a:path>
                </a:pathLst>
              </a:cu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73" name="Freeform: Shape 72">
                <a:extLst>
                  <a:ext uri="{FF2B5EF4-FFF2-40B4-BE49-F238E27FC236}">
                    <a16:creationId xmlns:a16="http://schemas.microsoft.com/office/drawing/2014/main" id="{E781723D-0459-472A-87CC-C3DBC2AD7EBD}"/>
                  </a:ext>
                </a:extLst>
              </p:cNvPr>
              <p:cNvSpPr/>
              <p:nvPr/>
            </p:nvSpPr>
            <p:spPr>
              <a:xfrm>
                <a:off x="4809821" y="2437606"/>
                <a:ext cx="168275" cy="471487"/>
              </a:xfrm>
              <a:custGeom>
                <a:avLst/>
                <a:gdLst>
                  <a:gd name="connsiteX0" fmla="*/ 76200 w 190500"/>
                  <a:gd name="connsiteY0" fmla="*/ 471487 h 471487"/>
                  <a:gd name="connsiteX1" fmla="*/ 76200 w 190500"/>
                  <a:gd name="connsiteY1" fmla="*/ 471487 h 471487"/>
                  <a:gd name="connsiteX2" fmla="*/ 76200 w 190500"/>
                  <a:gd name="connsiteY2" fmla="*/ 409575 h 471487"/>
                  <a:gd name="connsiteX3" fmla="*/ 90487 w 190500"/>
                  <a:gd name="connsiteY3" fmla="*/ 395287 h 471487"/>
                  <a:gd name="connsiteX4" fmla="*/ 114300 w 190500"/>
                  <a:gd name="connsiteY4" fmla="*/ 357187 h 471487"/>
                  <a:gd name="connsiteX5" fmla="*/ 114300 w 190500"/>
                  <a:gd name="connsiteY5" fmla="*/ 300037 h 471487"/>
                  <a:gd name="connsiteX6" fmla="*/ 85725 w 190500"/>
                  <a:gd name="connsiteY6" fmla="*/ 285750 h 471487"/>
                  <a:gd name="connsiteX7" fmla="*/ 76200 w 190500"/>
                  <a:gd name="connsiteY7" fmla="*/ 190500 h 471487"/>
                  <a:gd name="connsiteX8" fmla="*/ 95250 w 190500"/>
                  <a:gd name="connsiteY8" fmla="*/ 176212 h 471487"/>
                  <a:gd name="connsiteX9" fmla="*/ 100012 w 190500"/>
                  <a:gd name="connsiteY9" fmla="*/ 157162 h 471487"/>
                  <a:gd name="connsiteX10" fmla="*/ 90487 w 190500"/>
                  <a:gd name="connsiteY10" fmla="*/ 80962 h 471487"/>
                  <a:gd name="connsiteX11" fmla="*/ 100012 w 190500"/>
                  <a:gd name="connsiteY11" fmla="*/ 61912 h 471487"/>
                  <a:gd name="connsiteX12" fmla="*/ 104775 w 190500"/>
                  <a:gd name="connsiteY12" fmla="*/ 47625 h 471487"/>
                  <a:gd name="connsiteX13" fmla="*/ 0 w 190500"/>
                  <a:gd name="connsiteY13" fmla="*/ 123825 h 471487"/>
                  <a:gd name="connsiteX14" fmla="*/ 109537 w 190500"/>
                  <a:gd name="connsiteY14" fmla="*/ 0 h 471487"/>
                  <a:gd name="connsiteX15" fmla="*/ 190500 w 190500"/>
                  <a:gd name="connsiteY15" fmla="*/ 100012 h 471487"/>
                  <a:gd name="connsiteX16" fmla="*/ 114300 w 190500"/>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77787 w 168275"/>
                  <a:gd name="connsiteY9" fmla="*/ 1571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9693 w 168275"/>
                  <a:gd name="connsiteY9" fmla="*/ 1444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80168 w 168275"/>
                  <a:gd name="connsiteY6" fmla="*/ 283369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68262 w 168275"/>
                  <a:gd name="connsiteY2" fmla="*/ 395287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103981 w 168275"/>
                  <a:gd name="connsiteY4" fmla="*/ 321468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75" h="471487">
                    <a:moveTo>
                      <a:pt x="53975" y="471487"/>
                    </a:moveTo>
                    <a:lnTo>
                      <a:pt x="53975" y="471487"/>
                    </a:lnTo>
                    <a:cubicBezTo>
                      <a:pt x="57547" y="459978"/>
                      <a:pt x="69056" y="421481"/>
                      <a:pt x="75406" y="402431"/>
                    </a:cubicBezTo>
                    <a:cubicBezTo>
                      <a:pt x="81756" y="383381"/>
                      <a:pt x="87313" y="370681"/>
                      <a:pt x="92075" y="357187"/>
                    </a:cubicBezTo>
                    <a:cubicBezTo>
                      <a:pt x="96837" y="343693"/>
                      <a:pt x="105966" y="333771"/>
                      <a:pt x="103981" y="321468"/>
                    </a:cubicBezTo>
                    <a:cubicBezTo>
                      <a:pt x="101997" y="309165"/>
                      <a:pt x="86508" y="285482"/>
                      <a:pt x="80168" y="283369"/>
                    </a:cubicBezTo>
                    <a:cubicBezTo>
                      <a:pt x="54507" y="249156"/>
                      <a:pt x="45640" y="253603"/>
                      <a:pt x="44450" y="235744"/>
                    </a:cubicBezTo>
                    <a:cubicBezTo>
                      <a:pt x="43260" y="217885"/>
                      <a:pt x="66675" y="180975"/>
                      <a:pt x="73025" y="176212"/>
                    </a:cubicBezTo>
                    <a:cubicBezTo>
                      <a:pt x="74612" y="169862"/>
                      <a:pt x="94456" y="148625"/>
                      <a:pt x="94456" y="142080"/>
                    </a:cubicBezTo>
                    <a:cubicBezTo>
                      <a:pt x="94456" y="90602"/>
                      <a:pt x="78322" y="111141"/>
                      <a:pt x="68262" y="80962"/>
                    </a:cubicBezTo>
                    <a:cubicBezTo>
                      <a:pt x="71437" y="74612"/>
                      <a:pt x="74990" y="68437"/>
                      <a:pt x="77787" y="61912"/>
                    </a:cubicBezTo>
                    <a:cubicBezTo>
                      <a:pt x="79765" y="57298"/>
                      <a:pt x="95515" y="41010"/>
                      <a:pt x="82550" y="47625"/>
                    </a:cubicBezTo>
                    <a:cubicBezTo>
                      <a:pt x="69585" y="54240"/>
                      <a:pt x="27517" y="83608"/>
                      <a:pt x="0" y="101600"/>
                    </a:cubicBezTo>
                    <a:lnTo>
                      <a:pt x="87312" y="0"/>
                    </a:lnTo>
                    <a:lnTo>
                      <a:pt x="168275" y="100012"/>
                    </a:lnTo>
                    <a:lnTo>
                      <a:pt x="92075" y="66675"/>
                    </a:lnTo>
                  </a:path>
                </a:pathLst>
              </a:custGeom>
              <a:no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81" name="Freeform: Shape 80">
                <a:extLst>
                  <a:ext uri="{FF2B5EF4-FFF2-40B4-BE49-F238E27FC236}">
                    <a16:creationId xmlns:a16="http://schemas.microsoft.com/office/drawing/2014/main" id="{763ECF4E-BAE0-4FD6-96A5-83595C5ECDAC}"/>
                  </a:ext>
                </a:extLst>
              </p:cNvPr>
              <p:cNvSpPr/>
              <p:nvPr/>
            </p:nvSpPr>
            <p:spPr>
              <a:xfrm>
                <a:off x="6386498" y="2413480"/>
                <a:ext cx="168275" cy="471487"/>
              </a:xfrm>
              <a:custGeom>
                <a:avLst/>
                <a:gdLst>
                  <a:gd name="connsiteX0" fmla="*/ 76200 w 190500"/>
                  <a:gd name="connsiteY0" fmla="*/ 471487 h 471487"/>
                  <a:gd name="connsiteX1" fmla="*/ 76200 w 190500"/>
                  <a:gd name="connsiteY1" fmla="*/ 471487 h 471487"/>
                  <a:gd name="connsiteX2" fmla="*/ 76200 w 190500"/>
                  <a:gd name="connsiteY2" fmla="*/ 409575 h 471487"/>
                  <a:gd name="connsiteX3" fmla="*/ 90487 w 190500"/>
                  <a:gd name="connsiteY3" fmla="*/ 395287 h 471487"/>
                  <a:gd name="connsiteX4" fmla="*/ 114300 w 190500"/>
                  <a:gd name="connsiteY4" fmla="*/ 357187 h 471487"/>
                  <a:gd name="connsiteX5" fmla="*/ 114300 w 190500"/>
                  <a:gd name="connsiteY5" fmla="*/ 300037 h 471487"/>
                  <a:gd name="connsiteX6" fmla="*/ 85725 w 190500"/>
                  <a:gd name="connsiteY6" fmla="*/ 285750 h 471487"/>
                  <a:gd name="connsiteX7" fmla="*/ 76200 w 190500"/>
                  <a:gd name="connsiteY7" fmla="*/ 190500 h 471487"/>
                  <a:gd name="connsiteX8" fmla="*/ 95250 w 190500"/>
                  <a:gd name="connsiteY8" fmla="*/ 176212 h 471487"/>
                  <a:gd name="connsiteX9" fmla="*/ 100012 w 190500"/>
                  <a:gd name="connsiteY9" fmla="*/ 157162 h 471487"/>
                  <a:gd name="connsiteX10" fmla="*/ 90487 w 190500"/>
                  <a:gd name="connsiteY10" fmla="*/ 80962 h 471487"/>
                  <a:gd name="connsiteX11" fmla="*/ 100012 w 190500"/>
                  <a:gd name="connsiteY11" fmla="*/ 61912 h 471487"/>
                  <a:gd name="connsiteX12" fmla="*/ 104775 w 190500"/>
                  <a:gd name="connsiteY12" fmla="*/ 47625 h 471487"/>
                  <a:gd name="connsiteX13" fmla="*/ 0 w 190500"/>
                  <a:gd name="connsiteY13" fmla="*/ 123825 h 471487"/>
                  <a:gd name="connsiteX14" fmla="*/ 109537 w 190500"/>
                  <a:gd name="connsiteY14" fmla="*/ 0 h 471487"/>
                  <a:gd name="connsiteX15" fmla="*/ 190500 w 190500"/>
                  <a:gd name="connsiteY15" fmla="*/ 100012 h 471487"/>
                  <a:gd name="connsiteX16" fmla="*/ 114300 w 190500"/>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77787 w 168275"/>
                  <a:gd name="connsiteY9" fmla="*/ 1571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53975 w 168275"/>
                  <a:gd name="connsiteY7" fmla="*/ 190500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7312 w 168275"/>
                  <a:gd name="connsiteY9" fmla="*/ 153987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89693 w 168275"/>
                  <a:gd name="connsiteY9" fmla="*/ 144462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1669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63500 w 168275"/>
                  <a:gd name="connsiteY6" fmla="*/ 285750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53975 w 168275"/>
                  <a:gd name="connsiteY2" fmla="*/ 409575 h 471487"/>
                  <a:gd name="connsiteX3" fmla="*/ 68262 w 168275"/>
                  <a:gd name="connsiteY3" fmla="*/ 395287 h 471487"/>
                  <a:gd name="connsiteX4" fmla="*/ 92075 w 168275"/>
                  <a:gd name="connsiteY4" fmla="*/ 357187 h 471487"/>
                  <a:gd name="connsiteX5" fmla="*/ 92075 w 168275"/>
                  <a:gd name="connsiteY5" fmla="*/ 300037 h 471487"/>
                  <a:gd name="connsiteX6" fmla="*/ 80168 w 168275"/>
                  <a:gd name="connsiteY6" fmla="*/ 283369 h 471487"/>
                  <a:gd name="connsiteX7" fmla="*/ 44450 w 168275"/>
                  <a:gd name="connsiteY7" fmla="*/ 235744 h 471487"/>
                  <a:gd name="connsiteX8" fmla="*/ 73025 w 168275"/>
                  <a:gd name="connsiteY8" fmla="*/ 176212 h 471487"/>
                  <a:gd name="connsiteX9" fmla="*/ 94456 w 168275"/>
                  <a:gd name="connsiteY9" fmla="*/ 142080 h 471487"/>
                  <a:gd name="connsiteX10" fmla="*/ 68262 w 168275"/>
                  <a:gd name="connsiteY10" fmla="*/ 80962 h 471487"/>
                  <a:gd name="connsiteX11" fmla="*/ 77787 w 168275"/>
                  <a:gd name="connsiteY11" fmla="*/ 61912 h 471487"/>
                  <a:gd name="connsiteX12" fmla="*/ 82550 w 168275"/>
                  <a:gd name="connsiteY12" fmla="*/ 47625 h 471487"/>
                  <a:gd name="connsiteX13" fmla="*/ 0 w 168275"/>
                  <a:gd name="connsiteY13" fmla="*/ 101600 h 471487"/>
                  <a:gd name="connsiteX14" fmla="*/ 87312 w 168275"/>
                  <a:gd name="connsiteY14" fmla="*/ 0 h 471487"/>
                  <a:gd name="connsiteX15" fmla="*/ 168275 w 168275"/>
                  <a:gd name="connsiteY15" fmla="*/ 100012 h 471487"/>
                  <a:gd name="connsiteX16" fmla="*/ 92075 w 168275"/>
                  <a:gd name="connsiteY16" fmla="*/ 66675 h 471487"/>
                  <a:gd name="connsiteX0" fmla="*/ 53975 w 168275"/>
                  <a:gd name="connsiteY0" fmla="*/ 471487 h 471487"/>
                  <a:gd name="connsiteX1" fmla="*/ 53975 w 168275"/>
                  <a:gd name="connsiteY1" fmla="*/ 471487 h 471487"/>
                  <a:gd name="connsiteX2" fmla="*/ 68262 w 168275"/>
                  <a:gd name="connsiteY2" fmla="*/ 395287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92075 w 168275"/>
                  <a:gd name="connsiteY4" fmla="*/ 300037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 name="connsiteX0" fmla="*/ 53975 w 168275"/>
                  <a:gd name="connsiteY0" fmla="*/ 471487 h 471487"/>
                  <a:gd name="connsiteX1" fmla="*/ 53975 w 168275"/>
                  <a:gd name="connsiteY1" fmla="*/ 471487 h 471487"/>
                  <a:gd name="connsiteX2" fmla="*/ 75406 w 168275"/>
                  <a:gd name="connsiteY2" fmla="*/ 402431 h 471487"/>
                  <a:gd name="connsiteX3" fmla="*/ 92075 w 168275"/>
                  <a:gd name="connsiteY3" fmla="*/ 357187 h 471487"/>
                  <a:gd name="connsiteX4" fmla="*/ 103981 w 168275"/>
                  <a:gd name="connsiteY4" fmla="*/ 321468 h 471487"/>
                  <a:gd name="connsiteX5" fmla="*/ 80168 w 168275"/>
                  <a:gd name="connsiteY5" fmla="*/ 283369 h 471487"/>
                  <a:gd name="connsiteX6" fmla="*/ 44450 w 168275"/>
                  <a:gd name="connsiteY6" fmla="*/ 235744 h 471487"/>
                  <a:gd name="connsiteX7" fmla="*/ 73025 w 168275"/>
                  <a:gd name="connsiteY7" fmla="*/ 176212 h 471487"/>
                  <a:gd name="connsiteX8" fmla="*/ 94456 w 168275"/>
                  <a:gd name="connsiteY8" fmla="*/ 142080 h 471487"/>
                  <a:gd name="connsiteX9" fmla="*/ 68262 w 168275"/>
                  <a:gd name="connsiteY9" fmla="*/ 80962 h 471487"/>
                  <a:gd name="connsiteX10" fmla="*/ 77787 w 168275"/>
                  <a:gd name="connsiteY10" fmla="*/ 61912 h 471487"/>
                  <a:gd name="connsiteX11" fmla="*/ 82550 w 168275"/>
                  <a:gd name="connsiteY11" fmla="*/ 47625 h 471487"/>
                  <a:gd name="connsiteX12" fmla="*/ 0 w 168275"/>
                  <a:gd name="connsiteY12" fmla="*/ 101600 h 471487"/>
                  <a:gd name="connsiteX13" fmla="*/ 87312 w 168275"/>
                  <a:gd name="connsiteY13" fmla="*/ 0 h 471487"/>
                  <a:gd name="connsiteX14" fmla="*/ 168275 w 168275"/>
                  <a:gd name="connsiteY14" fmla="*/ 100012 h 471487"/>
                  <a:gd name="connsiteX15" fmla="*/ 92075 w 168275"/>
                  <a:gd name="connsiteY15" fmla="*/ 66675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75" h="471487">
                    <a:moveTo>
                      <a:pt x="53975" y="471487"/>
                    </a:moveTo>
                    <a:lnTo>
                      <a:pt x="53975" y="471487"/>
                    </a:lnTo>
                    <a:cubicBezTo>
                      <a:pt x="57547" y="459978"/>
                      <a:pt x="69056" y="421481"/>
                      <a:pt x="75406" y="402431"/>
                    </a:cubicBezTo>
                    <a:cubicBezTo>
                      <a:pt x="81756" y="383381"/>
                      <a:pt x="87313" y="370681"/>
                      <a:pt x="92075" y="357187"/>
                    </a:cubicBezTo>
                    <a:cubicBezTo>
                      <a:pt x="96837" y="343693"/>
                      <a:pt x="105966" y="333771"/>
                      <a:pt x="103981" y="321468"/>
                    </a:cubicBezTo>
                    <a:cubicBezTo>
                      <a:pt x="101997" y="309165"/>
                      <a:pt x="86508" y="285482"/>
                      <a:pt x="80168" y="283369"/>
                    </a:cubicBezTo>
                    <a:cubicBezTo>
                      <a:pt x="54507" y="249156"/>
                      <a:pt x="45640" y="253603"/>
                      <a:pt x="44450" y="235744"/>
                    </a:cubicBezTo>
                    <a:cubicBezTo>
                      <a:pt x="43260" y="217885"/>
                      <a:pt x="66675" y="180975"/>
                      <a:pt x="73025" y="176212"/>
                    </a:cubicBezTo>
                    <a:cubicBezTo>
                      <a:pt x="74612" y="169862"/>
                      <a:pt x="94456" y="148625"/>
                      <a:pt x="94456" y="142080"/>
                    </a:cubicBezTo>
                    <a:cubicBezTo>
                      <a:pt x="94456" y="90602"/>
                      <a:pt x="78322" y="111141"/>
                      <a:pt x="68262" y="80962"/>
                    </a:cubicBezTo>
                    <a:cubicBezTo>
                      <a:pt x="71437" y="74612"/>
                      <a:pt x="74990" y="68437"/>
                      <a:pt x="77787" y="61912"/>
                    </a:cubicBezTo>
                    <a:cubicBezTo>
                      <a:pt x="79765" y="57298"/>
                      <a:pt x="95515" y="41010"/>
                      <a:pt x="82550" y="47625"/>
                    </a:cubicBezTo>
                    <a:cubicBezTo>
                      <a:pt x="69585" y="54240"/>
                      <a:pt x="27517" y="83608"/>
                      <a:pt x="0" y="101600"/>
                    </a:cubicBezTo>
                    <a:lnTo>
                      <a:pt x="87312" y="0"/>
                    </a:lnTo>
                    <a:lnTo>
                      <a:pt x="168275" y="100012"/>
                    </a:lnTo>
                    <a:lnTo>
                      <a:pt x="92075" y="66675"/>
                    </a:lnTo>
                  </a:path>
                </a:pathLst>
              </a:cu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grpSp>
      </p:grpSp>
      <p:pic>
        <p:nvPicPr>
          <p:cNvPr id="140" name="Picture 139">
            <a:extLst>
              <a:ext uri="{FF2B5EF4-FFF2-40B4-BE49-F238E27FC236}">
                <a16:creationId xmlns:a16="http://schemas.microsoft.com/office/drawing/2014/main" id="{FF8D9969-3B5C-43D5-BBCC-963E7D66C53C}"/>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48469" y="375095"/>
            <a:ext cx="1680861" cy="1680861"/>
          </a:xfrm>
          <a:prstGeom prst="rect">
            <a:avLst/>
          </a:prstGeom>
        </p:spPr>
      </p:pic>
      <p:grpSp>
        <p:nvGrpSpPr>
          <p:cNvPr id="148" name="Group 147">
            <a:extLst>
              <a:ext uri="{FF2B5EF4-FFF2-40B4-BE49-F238E27FC236}">
                <a16:creationId xmlns:a16="http://schemas.microsoft.com/office/drawing/2014/main" id="{42375546-2312-4A09-AE80-1843ECF7DD75}"/>
              </a:ext>
            </a:extLst>
          </p:cNvPr>
          <p:cNvGrpSpPr/>
          <p:nvPr/>
        </p:nvGrpSpPr>
        <p:grpSpPr>
          <a:xfrm>
            <a:off x="5816952" y="3348821"/>
            <a:ext cx="1592258" cy="1057359"/>
            <a:chOff x="8893615" y="3922606"/>
            <a:chExt cx="2123011" cy="1409812"/>
          </a:xfrm>
        </p:grpSpPr>
        <p:pic>
          <p:nvPicPr>
            <p:cNvPr id="142" name="Picture 141">
              <a:extLst>
                <a:ext uri="{FF2B5EF4-FFF2-40B4-BE49-F238E27FC236}">
                  <a16:creationId xmlns:a16="http://schemas.microsoft.com/office/drawing/2014/main" id="{1B2FCD1E-51BA-4679-8B99-5E75230D7C5E}"/>
                </a:ext>
              </a:extLst>
            </p:cNvPr>
            <p:cNvPicPr>
              <a:picLocks noChangeAspect="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93615" y="3922606"/>
              <a:ext cx="2123011" cy="1409812"/>
            </a:xfrm>
            <a:prstGeom prst="rect">
              <a:avLst/>
            </a:prstGeom>
          </p:spPr>
        </p:pic>
        <p:sp>
          <p:nvSpPr>
            <p:cNvPr id="147" name="Freeform: Shape 146">
              <a:extLst>
                <a:ext uri="{FF2B5EF4-FFF2-40B4-BE49-F238E27FC236}">
                  <a16:creationId xmlns:a16="http://schemas.microsoft.com/office/drawing/2014/main" id="{2596BE61-6B61-456C-9B37-CF05E6B57C87}"/>
                </a:ext>
              </a:extLst>
            </p:cNvPr>
            <p:cNvSpPr/>
            <p:nvPr/>
          </p:nvSpPr>
          <p:spPr>
            <a:xfrm>
              <a:off x="10039350" y="4595813"/>
              <a:ext cx="371475" cy="557212"/>
            </a:xfrm>
            <a:custGeom>
              <a:avLst/>
              <a:gdLst>
                <a:gd name="connsiteX0" fmla="*/ 4763 w 371475"/>
                <a:gd name="connsiteY0" fmla="*/ 523875 h 557212"/>
                <a:gd name="connsiteX1" fmla="*/ 133350 w 371475"/>
                <a:gd name="connsiteY1" fmla="*/ 557212 h 557212"/>
                <a:gd name="connsiteX2" fmla="*/ 233363 w 371475"/>
                <a:gd name="connsiteY2" fmla="*/ 533400 h 557212"/>
                <a:gd name="connsiteX3" fmla="*/ 333375 w 371475"/>
                <a:gd name="connsiteY3" fmla="*/ 528637 h 557212"/>
                <a:gd name="connsiteX4" fmla="*/ 357188 w 371475"/>
                <a:gd name="connsiteY4" fmla="*/ 481012 h 557212"/>
                <a:gd name="connsiteX5" fmla="*/ 371475 w 371475"/>
                <a:gd name="connsiteY5" fmla="*/ 400050 h 557212"/>
                <a:gd name="connsiteX6" fmla="*/ 366713 w 371475"/>
                <a:gd name="connsiteY6" fmla="*/ 304800 h 557212"/>
                <a:gd name="connsiteX7" fmla="*/ 352425 w 371475"/>
                <a:gd name="connsiteY7" fmla="*/ 238125 h 557212"/>
                <a:gd name="connsiteX8" fmla="*/ 266700 w 371475"/>
                <a:gd name="connsiteY8" fmla="*/ 157162 h 557212"/>
                <a:gd name="connsiteX9" fmla="*/ 185738 w 371475"/>
                <a:gd name="connsiteY9" fmla="*/ 104775 h 557212"/>
                <a:gd name="connsiteX10" fmla="*/ 138113 w 371475"/>
                <a:gd name="connsiteY10" fmla="*/ 28575 h 557212"/>
                <a:gd name="connsiteX11" fmla="*/ 38100 w 371475"/>
                <a:gd name="connsiteY11" fmla="*/ 0 h 557212"/>
                <a:gd name="connsiteX12" fmla="*/ 19050 w 371475"/>
                <a:gd name="connsiteY12" fmla="*/ 204787 h 557212"/>
                <a:gd name="connsiteX13" fmla="*/ 0 w 371475"/>
                <a:gd name="connsiteY13" fmla="*/ 300037 h 557212"/>
                <a:gd name="connsiteX14" fmla="*/ 4763 w 371475"/>
                <a:gd name="connsiteY14" fmla="*/ 523875 h 55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475" h="557212">
                  <a:moveTo>
                    <a:pt x="4763" y="523875"/>
                  </a:moveTo>
                  <a:lnTo>
                    <a:pt x="133350" y="557212"/>
                  </a:lnTo>
                  <a:lnTo>
                    <a:pt x="233363" y="533400"/>
                  </a:lnTo>
                  <a:lnTo>
                    <a:pt x="333375" y="528637"/>
                  </a:lnTo>
                  <a:cubicBezTo>
                    <a:pt x="359956" y="491425"/>
                    <a:pt x="357188" y="508956"/>
                    <a:pt x="357188" y="481012"/>
                  </a:cubicBezTo>
                  <a:lnTo>
                    <a:pt x="371475" y="400050"/>
                  </a:lnTo>
                  <a:lnTo>
                    <a:pt x="366713" y="304800"/>
                  </a:lnTo>
                  <a:lnTo>
                    <a:pt x="352425" y="238125"/>
                  </a:lnTo>
                  <a:lnTo>
                    <a:pt x="266700" y="157162"/>
                  </a:lnTo>
                  <a:lnTo>
                    <a:pt x="185738" y="104775"/>
                  </a:lnTo>
                  <a:lnTo>
                    <a:pt x="138113" y="28575"/>
                  </a:lnTo>
                  <a:lnTo>
                    <a:pt x="38100" y="0"/>
                  </a:lnTo>
                  <a:lnTo>
                    <a:pt x="19050" y="204787"/>
                  </a:lnTo>
                  <a:lnTo>
                    <a:pt x="0" y="300037"/>
                  </a:lnTo>
                  <a:lnTo>
                    <a:pt x="4763" y="523875"/>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dirty="0"/>
            </a:p>
          </p:txBody>
        </p:sp>
        <p:pic>
          <p:nvPicPr>
            <p:cNvPr id="146" name="Picture 145">
              <a:extLst>
                <a:ext uri="{FF2B5EF4-FFF2-40B4-BE49-F238E27FC236}">
                  <a16:creationId xmlns:a16="http://schemas.microsoft.com/office/drawing/2014/main" id="{59D80969-FAD2-4504-99F1-90C2035DB27B}"/>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6129" t="24105" r="21914" b="19805"/>
            <a:stretch/>
          </p:blipFill>
          <p:spPr>
            <a:xfrm rot="21195571">
              <a:off x="10056550" y="4609492"/>
              <a:ext cx="323850" cy="537509"/>
            </a:xfrm>
            <a:prstGeom prst="rect">
              <a:avLst/>
            </a:prstGeom>
          </p:spPr>
        </p:pic>
      </p:grpSp>
      <p:cxnSp>
        <p:nvCxnSpPr>
          <p:cNvPr id="154" name="Straight Arrow Connector 153">
            <a:extLst>
              <a:ext uri="{FF2B5EF4-FFF2-40B4-BE49-F238E27FC236}">
                <a16:creationId xmlns:a16="http://schemas.microsoft.com/office/drawing/2014/main" id="{9EACC7FD-7073-4531-AFE6-8859E819CAA8}"/>
              </a:ext>
            </a:extLst>
          </p:cNvPr>
          <p:cNvCxnSpPr>
            <a:cxnSpLocks/>
            <a:stCxn id="131" idx="2"/>
          </p:cNvCxnSpPr>
          <p:nvPr/>
        </p:nvCxnSpPr>
        <p:spPr>
          <a:xfrm rot="16200000" flipH="1">
            <a:off x="5547112" y="3014881"/>
            <a:ext cx="1110362" cy="384986"/>
          </a:xfrm>
          <a:prstGeom prst="bentConnector3">
            <a:avLst>
              <a:gd name="adj1" fmla="val 100079"/>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162" name="Picture 161">
            <a:extLst>
              <a:ext uri="{FF2B5EF4-FFF2-40B4-BE49-F238E27FC236}">
                <a16:creationId xmlns:a16="http://schemas.microsoft.com/office/drawing/2014/main" id="{C9CC0833-9BF2-4017-8CAF-B2D0CE66A0BE}"/>
              </a:ext>
            </a:extLst>
          </p:cNvPr>
          <p:cNvPicPr>
            <a:picLocks noChangeAspect="1"/>
          </p:cNvPicPr>
          <p:nvPr/>
        </p:nvPicPr>
        <p:blipFill rotWithShape="1">
          <a:blip r:embed="rId9">
            <a:extLst>
              <a:ext uri="{28A0092B-C50C-407E-A947-70E740481C1C}">
                <a14:useLocalDpi xmlns:a14="http://schemas.microsoft.com/office/drawing/2010/main" val="0"/>
              </a:ext>
            </a:extLst>
          </a:blip>
          <a:srcRect l="20467" r="18649" b="9495"/>
          <a:stretch/>
        </p:blipFill>
        <p:spPr>
          <a:xfrm flipH="1">
            <a:off x="7854024" y="2864587"/>
            <a:ext cx="1175306" cy="1418808"/>
          </a:xfrm>
          <a:prstGeom prst="rect">
            <a:avLst/>
          </a:prstGeom>
        </p:spPr>
      </p:pic>
      <p:pic>
        <p:nvPicPr>
          <p:cNvPr id="164" name="Picture 163">
            <a:extLst>
              <a:ext uri="{FF2B5EF4-FFF2-40B4-BE49-F238E27FC236}">
                <a16:creationId xmlns:a16="http://schemas.microsoft.com/office/drawing/2014/main" id="{55D794C9-DC3B-4300-A902-6078B2948BFB}"/>
              </a:ext>
            </a:extLst>
          </p:cNvPr>
          <p:cNvPicPr>
            <a:picLocks noChangeAspect="1"/>
          </p:cNvPicPr>
          <p:nvPr/>
        </p:nvPicPr>
        <p:blipFill rotWithShape="1">
          <a:blip r:embed="rId10">
            <a:extLst>
              <a:ext uri="{28A0092B-C50C-407E-A947-70E740481C1C}">
                <a14:useLocalDpi xmlns:a14="http://schemas.microsoft.com/office/drawing/2010/main" val="0"/>
              </a:ext>
            </a:extLst>
          </a:blip>
          <a:srcRect r="10897"/>
          <a:stretch/>
        </p:blipFill>
        <p:spPr>
          <a:xfrm>
            <a:off x="217126" y="1634623"/>
            <a:ext cx="1519841" cy="2217806"/>
          </a:xfrm>
          <a:prstGeom prst="rect">
            <a:avLst/>
          </a:prstGeom>
          <a:ln>
            <a:noFill/>
          </a:ln>
          <a:effectLst>
            <a:outerShdw blurRad="190500" algn="tl" rotWithShape="0">
              <a:srgbClr val="000000">
                <a:alpha val="70000"/>
              </a:srgbClr>
            </a:outerShdw>
          </a:effectLst>
        </p:spPr>
      </p:pic>
      <p:sp>
        <p:nvSpPr>
          <p:cNvPr id="165" name="Freeform 25">
            <a:extLst>
              <a:ext uri="{FF2B5EF4-FFF2-40B4-BE49-F238E27FC236}">
                <a16:creationId xmlns:a16="http://schemas.microsoft.com/office/drawing/2014/main" id="{F1713FB4-1681-4331-8797-46B6E6BA285F}"/>
              </a:ext>
            </a:extLst>
          </p:cNvPr>
          <p:cNvSpPr/>
          <p:nvPr/>
        </p:nvSpPr>
        <p:spPr>
          <a:xfrm rot="5400000">
            <a:off x="7153614" y="3386632"/>
            <a:ext cx="428855" cy="788286"/>
          </a:xfrm>
          <a:custGeom>
            <a:avLst/>
            <a:gdLst>
              <a:gd name="connsiteX0" fmla="*/ 616945 w 1255923"/>
              <a:gd name="connsiteY0" fmla="*/ 2093205 h 2093205"/>
              <a:gd name="connsiteX1" fmla="*/ 363557 w 1255923"/>
              <a:gd name="connsiteY1" fmla="*/ 506776 h 2093205"/>
              <a:gd name="connsiteX2" fmla="*/ 110169 w 1255923"/>
              <a:gd name="connsiteY2" fmla="*/ 749147 h 2093205"/>
              <a:gd name="connsiteX3" fmla="*/ 0 w 1255923"/>
              <a:gd name="connsiteY3" fmla="*/ 705080 h 2093205"/>
              <a:gd name="connsiteX4" fmla="*/ 649996 w 1255923"/>
              <a:gd name="connsiteY4" fmla="*/ 0 h 2093205"/>
              <a:gd name="connsiteX5" fmla="*/ 1255923 w 1255923"/>
              <a:gd name="connsiteY5" fmla="*/ 561860 h 2093205"/>
              <a:gd name="connsiteX6" fmla="*/ 1145755 w 1255923"/>
              <a:gd name="connsiteY6" fmla="*/ 616945 h 2093205"/>
              <a:gd name="connsiteX7" fmla="*/ 914400 w 1255923"/>
              <a:gd name="connsiteY7" fmla="*/ 440675 h 2093205"/>
              <a:gd name="connsiteX8" fmla="*/ 616945 w 1255923"/>
              <a:gd name="connsiteY8" fmla="*/ 2093205 h 2093205"/>
              <a:gd name="connsiteX0" fmla="*/ 672029 w 1311007"/>
              <a:gd name="connsiteY0" fmla="*/ 2093205 h 2093205"/>
              <a:gd name="connsiteX1" fmla="*/ 418641 w 1311007"/>
              <a:gd name="connsiteY1" fmla="*/ 506776 h 2093205"/>
              <a:gd name="connsiteX2" fmla="*/ 165253 w 1311007"/>
              <a:gd name="connsiteY2" fmla="*/ 749147 h 2093205"/>
              <a:gd name="connsiteX3" fmla="*/ 0 w 1311007"/>
              <a:gd name="connsiteY3" fmla="*/ 495759 h 2093205"/>
              <a:gd name="connsiteX4" fmla="*/ 705080 w 1311007"/>
              <a:gd name="connsiteY4" fmla="*/ 0 h 2093205"/>
              <a:gd name="connsiteX5" fmla="*/ 1311007 w 1311007"/>
              <a:gd name="connsiteY5" fmla="*/ 561860 h 2093205"/>
              <a:gd name="connsiteX6" fmla="*/ 1200839 w 1311007"/>
              <a:gd name="connsiteY6" fmla="*/ 616945 h 2093205"/>
              <a:gd name="connsiteX7" fmla="*/ 969484 w 1311007"/>
              <a:gd name="connsiteY7" fmla="*/ 440675 h 2093205"/>
              <a:gd name="connsiteX8" fmla="*/ 672029 w 1311007"/>
              <a:gd name="connsiteY8" fmla="*/ 2093205 h 2093205"/>
              <a:gd name="connsiteX0" fmla="*/ 672029 w 1311007"/>
              <a:gd name="connsiteY0" fmla="*/ 2093205 h 2093205"/>
              <a:gd name="connsiteX1" fmla="*/ 418641 w 1311007"/>
              <a:gd name="connsiteY1" fmla="*/ 506776 h 2093205"/>
              <a:gd name="connsiteX2" fmla="*/ 154236 w 1311007"/>
              <a:gd name="connsiteY2" fmla="*/ 638979 h 2093205"/>
              <a:gd name="connsiteX3" fmla="*/ 0 w 1311007"/>
              <a:gd name="connsiteY3" fmla="*/ 495759 h 2093205"/>
              <a:gd name="connsiteX4" fmla="*/ 705080 w 1311007"/>
              <a:gd name="connsiteY4" fmla="*/ 0 h 2093205"/>
              <a:gd name="connsiteX5" fmla="*/ 1311007 w 1311007"/>
              <a:gd name="connsiteY5" fmla="*/ 561860 h 2093205"/>
              <a:gd name="connsiteX6" fmla="*/ 1200839 w 1311007"/>
              <a:gd name="connsiteY6" fmla="*/ 616945 h 2093205"/>
              <a:gd name="connsiteX7" fmla="*/ 969484 w 1311007"/>
              <a:gd name="connsiteY7" fmla="*/ 440675 h 2093205"/>
              <a:gd name="connsiteX8" fmla="*/ 672029 w 1311007"/>
              <a:gd name="connsiteY8" fmla="*/ 2093205 h 2093205"/>
              <a:gd name="connsiteX0" fmla="*/ 672029 w 1311007"/>
              <a:gd name="connsiteY0" fmla="*/ 2093205 h 2093205"/>
              <a:gd name="connsiteX1" fmla="*/ 418641 w 1311007"/>
              <a:gd name="connsiteY1" fmla="*/ 506776 h 2093205"/>
              <a:gd name="connsiteX2" fmla="*/ 87561 w 1311007"/>
              <a:gd name="connsiteY2" fmla="*/ 572304 h 2093205"/>
              <a:gd name="connsiteX3" fmla="*/ 0 w 1311007"/>
              <a:gd name="connsiteY3" fmla="*/ 495759 h 2093205"/>
              <a:gd name="connsiteX4" fmla="*/ 705080 w 1311007"/>
              <a:gd name="connsiteY4" fmla="*/ 0 h 2093205"/>
              <a:gd name="connsiteX5" fmla="*/ 1311007 w 1311007"/>
              <a:gd name="connsiteY5" fmla="*/ 561860 h 2093205"/>
              <a:gd name="connsiteX6" fmla="*/ 1200839 w 1311007"/>
              <a:gd name="connsiteY6" fmla="*/ 616945 h 2093205"/>
              <a:gd name="connsiteX7" fmla="*/ 969484 w 1311007"/>
              <a:gd name="connsiteY7" fmla="*/ 440675 h 2093205"/>
              <a:gd name="connsiteX8" fmla="*/ 672029 w 1311007"/>
              <a:gd name="connsiteY8" fmla="*/ 2093205 h 2093205"/>
              <a:gd name="connsiteX0" fmla="*/ 672029 w 1311007"/>
              <a:gd name="connsiteY0" fmla="*/ 2093205 h 2093205"/>
              <a:gd name="connsiteX1" fmla="*/ 423404 w 1311007"/>
              <a:gd name="connsiteY1" fmla="*/ 382951 h 2093205"/>
              <a:gd name="connsiteX2" fmla="*/ 87561 w 1311007"/>
              <a:gd name="connsiteY2" fmla="*/ 572304 h 2093205"/>
              <a:gd name="connsiteX3" fmla="*/ 0 w 1311007"/>
              <a:gd name="connsiteY3" fmla="*/ 495759 h 2093205"/>
              <a:gd name="connsiteX4" fmla="*/ 705080 w 1311007"/>
              <a:gd name="connsiteY4" fmla="*/ 0 h 2093205"/>
              <a:gd name="connsiteX5" fmla="*/ 1311007 w 1311007"/>
              <a:gd name="connsiteY5" fmla="*/ 561860 h 2093205"/>
              <a:gd name="connsiteX6" fmla="*/ 1200839 w 1311007"/>
              <a:gd name="connsiteY6" fmla="*/ 616945 h 2093205"/>
              <a:gd name="connsiteX7" fmla="*/ 969484 w 1311007"/>
              <a:gd name="connsiteY7" fmla="*/ 440675 h 2093205"/>
              <a:gd name="connsiteX8" fmla="*/ 672029 w 1311007"/>
              <a:gd name="connsiteY8" fmla="*/ 2093205 h 2093205"/>
              <a:gd name="connsiteX0" fmla="*/ 672029 w 1311007"/>
              <a:gd name="connsiteY0" fmla="*/ 2093205 h 2093205"/>
              <a:gd name="connsiteX1" fmla="*/ 423404 w 1311007"/>
              <a:gd name="connsiteY1" fmla="*/ 382951 h 2093205"/>
              <a:gd name="connsiteX2" fmla="*/ 87561 w 1311007"/>
              <a:gd name="connsiteY2" fmla="*/ 572304 h 2093205"/>
              <a:gd name="connsiteX3" fmla="*/ 0 w 1311007"/>
              <a:gd name="connsiteY3" fmla="*/ 495759 h 2093205"/>
              <a:gd name="connsiteX4" fmla="*/ 705080 w 1311007"/>
              <a:gd name="connsiteY4" fmla="*/ 0 h 2093205"/>
              <a:gd name="connsiteX5" fmla="*/ 1311007 w 1311007"/>
              <a:gd name="connsiteY5" fmla="*/ 561860 h 2093205"/>
              <a:gd name="connsiteX6" fmla="*/ 1200839 w 1311007"/>
              <a:gd name="connsiteY6" fmla="*/ 616945 h 2093205"/>
              <a:gd name="connsiteX7" fmla="*/ 931384 w 1311007"/>
              <a:gd name="connsiteY7" fmla="*/ 388288 h 2093205"/>
              <a:gd name="connsiteX8" fmla="*/ 672029 w 1311007"/>
              <a:gd name="connsiteY8" fmla="*/ 2093205 h 2093205"/>
              <a:gd name="connsiteX0" fmla="*/ 672029 w 1311007"/>
              <a:gd name="connsiteY0" fmla="*/ 2093205 h 2093205"/>
              <a:gd name="connsiteX1" fmla="*/ 423404 w 1311007"/>
              <a:gd name="connsiteY1" fmla="*/ 382951 h 2093205"/>
              <a:gd name="connsiteX2" fmla="*/ 87561 w 1311007"/>
              <a:gd name="connsiteY2" fmla="*/ 572304 h 2093205"/>
              <a:gd name="connsiteX3" fmla="*/ 0 w 1311007"/>
              <a:gd name="connsiteY3" fmla="*/ 495759 h 2093205"/>
              <a:gd name="connsiteX4" fmla="*/ 705080 w 1311007"/>
              <a:gd name="connsiteY4" fmla="*/ 0 h 2093205"/>
              <a:gd name="connsiteX5" fmla="*/ 1311007 w 1311007"/>
              <a:gd name="connsiteY5" fmla="*/ 485660 h 2093205"/>
              <a:gd name="connsiteX6" fmla="*/ 1200839 w 1311007"/>
              <a:gd name="connsiteY6" fmla="*/ 616945 h 2093205"/>
              <a:gd name="connsiteX7" fmla="*/ 931384 w 1311007"/>
              <a:gd name="connsiteY7" fmla="*/ 388288 h 2093205"/>
              <a:gd name="connsiteX8" fmla="*/ 672029 w 1311007"/>
              <a:gd name="connsiteY8" fmla="*/ 2093205 h 2093205"/>
              <a:gd name="connsiteX0" fmla="*/ 672029 w 1311007"/>
              <a:gd name="connsiteY0" fmla="*/ 2093205 h 2093205"/>
              <a:gd name="connsiteX1" fmla="*/ 423404 w 1311007"/>
              <a:gd name="connsiteY1" fmla="*/ 382951 h 2093205"/>
              <a:gd name="connsiteX2" fmla="*/ 87561 w 1311007"/>
              <a:gd name="connsiteY2" fmla="*/ 572304 h 2093205"/>
              <a:gd name="connsiteX3" fmla="*/ 0 w 1311007"/>
              <a:gd name="connsiteY3" fmla="*/ 495759 h 2093205"/>
              <a:gd name="connsiteX4" fmla="*/ 705080 w 1311007"/>
              <a:gd name="connsiteY4" fmla="*/ 0 h 2093205"/>
              <a:gd name="connsiteX5" fmla="*/ 1311007 w 1311007"/>
              <a:gd name="connsiteY5" fmla="*/ 485660 h 2093205"/>
              <a:gd name="connsiteX6" fmla="*/ 1200839 w 1311007"/>
              <a:gd name="connsiteY6" fmla="*/ 564558 h 2093205"/>
              <a:gd name="connsiteX7" fmla="*/ 931384 w 1311007"/>
              <a:gd name="connsiteY7" fmla="*/ 388288 h 2093205"/>
              <a:gd name="connsiteX8" fmla="*/ 672029 w 1311007"/>
              <a:gd name="connsiteY8" fmla="*/ 2093205 h 2093205"/>
              <a:gd name="connsiteX0" fmla="*/ 672029 w 1311007"/>
              <a:gd name="connsiteY0" fmla="*/ 2093205 h 2093205"/>
              <a:gd name="connsiteX1" fmla="*/ 423404 w 1311007"/>
              <a:gd name="connsiteY1" fmla="*/ 382951 h 2093205"/>
              <a:gd name="connsiteX2" fmla="*/ 87561 w 1311007"/>
              <a:gd name="connsiteY2" fmla="*/ 572304 h 2093205"/>
              <a:gd name="connsiteX3" fmla="*/ 0 w 1311007"/>
              <a:gd name="connsiteY3" fmla="*/ 495759 h 2093205"/>
              <a:gd name="connsiteX4" fmla="*/ 705080 w 1311007"/>
              <a:gd name="connsiteY4" fmla="*/ 0 h 2093205"/>
              <a:gd name="connsiteX5" fmla="*/ 1311007 w 1311007"/>
              <a:gd name="connsiteY5" fmla="*/ 485660 h 2093205"/>
              <a:gd name="connsiteX6" fmla="*/ 1210364 w 1311007"/>
              <a:gd name="connsiteY6" fmla="*/ 578845 h 2093205"/>
              <a:gd name="connsiteX7" fmla="*/ 931384 w 1311007"/>
              <a:gd name="connsiteY7" fmla="*/ 388288 h 2093205"/>
              <a:gd name="connsiteX8" fmla="*/ 672029 w 1311007"/>
              <a:gd name="connsiteY8" fmla="*/ 2093205 h 2093205"/>
              <a:gd name="connsiteX0" fmla="*/ 672029 w 1311007"/>
              <a:gd name="connsiteY0" fmla="*/ 2074155 h 2074155"/>
              <a:gd name="connsiteX1" fmla="*/ 423404 w 1311007"/>
              <a:gd name="connsiteY1" fmla="*/ 363901 h 2074155"/>
              <a:gd name="connsiteX2" fmla="*/ 87561 w 1311007"/>
              <a:gd name="connsiteY2" fmla="*/ 553254 h 2074155"/>
              <a:gd name="connsiteX3" fmla="*/ 0 w 1311007"/>
              <a:gd name="connsiteY3" fmla="*/ 476709 h 2074155"/>
              <a:gd name="connsiteX4" fmla="*/ 676505 w 1311007"/>
              <a:gd name="connsiteY4" fmla="*/ 0 h 2074155"/>
              <a:gd name="connsiteX5" fmla="*/ 1311007 w 1311007"/>
              <a:gd name="connsiteY5" fmla="*/ 466610 h 2074155"/>
              <a:gd name="connsiteX6" fmla="*/ 1210364 w 1311007"/>
              <a:gd name="connsiteY6" fmla="*/ 559795 h 2074155"/>
              <a:gd name="connsiteX7" fmla="*/ 931384 w 1311007"/>
              <a:gd name="connsiteY7" fmla="*/ 369238 h 2074155"/>
              <a:gd name="connsiteX8" fmla="*/ 672029 w 1311007"/>
              <a:gd name="connsiteY8" fmla="*/ 2074155 h 2074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07" h="2074155">
                <a:moveTo>
                  <a:pt x="672029" y="2074155"/>
                </a:moveTo>
                <a:lnTo>
                  <a:pt x="423404" y="363901"/>
                </a:lnTo>
                <a:lnTo>
                  <a:pt x="87561" y="553254"/>
                </a:lnTo>
                <a:lnTo>
                  <a:pt x="0" y="476709"/>
                </a:lnTo>
                <a:lnTo>
                  <a:pt x="676505" y="0"/>
                </a:lnTo>
                <a:lnTo>
                  <a:pt x="1311007" y="466610"/>
                </a:lnTo>
                <a:lnTo>
                  <a:pt x="1210364" y="559795"/>
                </a:lnTo>
                <a:lnTo>
                  <a:pt x="931384" y="369238"/>
                </a:lnTo>
                <a:lnTo>
                  <a:pt x="672029" y="2074155"/>
                </a:lnTo>
                <a:close/>
              </a:path>
            </a:pathLst>
          </a:custGeom>
          <a:solidFill>
            <a:srgbClr val="FF0000">
              <a:alpha val="2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3492" tIns="26747" rIns="53492" bIns="26747" rtlCol="0" anchor="ctr"/>
          <a:lstStyle/>
          <a:p>
            <a:pPr algn="ctr"/>
            <a:endParaRPr lang="en-US" sz="1350"/>
          </a:p>
        </p:txBody>
      </p:sp>
      <p:sp>
        <p:nvSpPr>
          <p:cNvPr id="172" name="Freeform 28">
            <a:extLst>
              <a:ext uri="{FF2B5EF4-FFF2-40B4-BE49-F238E27FC236}">
                <a16:creationId xmlns:a16="http://schemas.microsoft.com/office/drawing/2014/main" id="{22DB6C2C-2E60-4239-AB2A-87D1FF8BD5B3}"/>
              </a:ext>
            </a:extLst>
          </p:cNvPr>
          <p:cNvSpPr/>
          <p:nvPr/>
        </p:nvSpPr>
        <p:spPr>
          <a:xfrm rot="7521664">
            <a:off x="1921183" y="1399548"/>
            <a:ext cx="218663" cy="927716"/>
          </a:xfrm>
          <a:custGeom>
            <a:avLst/>
            <a:gdLst>
              <a:gd name="connsiteX0" fmla="*/ 1622612 w 1622612"/>
              <a:gd name="connsiteY0" fmla="*/ 2608729 h 2608729"/>
              <a:gd name="connsiteX1" fmla="*/ 555812 w 1622612"/>
              <a:gd name="connsiteY1" fmla="*/ 1577788 h 2608729"/>
              <a:gd name="connsiteX2" fmla="*/ 0 w 1622612"/>
              <a:gd name="connsiteY2" fmla="*/ 0 h 2608729"/>
              <a:gd name="connsiteX0" fmla="*/ 2284272 w 2284272"/>
              <a:gd name="connsiteY0" fmla="*/ 2608729 h 2608729"/>
              <a:gd name="connsiteX1" fmla="*/ 45509 w 2284272"/>
              <a:gd name="connsiteY1" fmla="*/ 1351249 h 2608729"/>
              <a:gd name="connsiteX2" fmla="*/ 661660 w 2284272"/>
              <a:gd name="connsiteY2" fmla="*/ 0 h 2608729"/>
              <a:gd name="connsiteX0" fmla="*/ 2529095 w 2529095"/>
              <a:gd name="connsiteY0" fmla="*/ 2608729 h 2608729"/>
              <a:gd name="connsiteX1" fmla="*/ 290332 w 2529095"/>
              <a:gd name="connsiteY1" fmla="*/ 1351249 h 2608729"/>
              <a:gd name="connsiteX2" fmla="*/ 906483 w 2529095"/>
              <a:gd name="connsiteY2" fmla="*/ 0 h 2608729"/>
              <a:gd name="connsiteX0" fmla="*/ 2529095 w 2529095"/>
              <a:gd name="connsiteY0" fmla="*/ 2608729 h 2608729"/>
              <a:gd name="connsiteX1" fmla="*/ 290332 w 2529095"/>
              <a:gd name="connsiteY1" fmla="*/ 1351249 h 2608729"/>
              <a:gd name="connsiteX2" fmla="*/ 906483 w 2529095"/>
              <a:gd name="connsiteY2" fmla="*/ 0 h 2608729"/>
              <a:gd name="connsiteX0" fmla="*/ 2779199 w 2779199"/>
              <a:gd name="connsiteY0" fmla="*/ 2608729 h 2608729"/>
              <a:gd name="connsiteX1" fmla="*/ 153491 w 2779199"/>
              <a:gd name="connsiteY1" fmla="*/ 1346318 h 2608729"/>
              <a:gd name="connsiteX2" fmla="*/ 1156587 w 2779199"/>
              <a:gd name="connsiteY2" fmla="*/ 0 h 2608729"/>
            </a:gdLst>
            <a:ahLst/>
            <a:cxnLst>
              <a:cxn ang="0">
                <a:pos x="connsiteX0" y="connsiteY0"/>
              </a:cxn>
              <a:cxn ang="0">
                <a:pos x="connsiteX1" y="connsiteY1"/>
              </a:cxn>
              <a:cxn ang="0">
                <a:pos x="connsiteX2" y="connsiteY2"/>
              </a:cxn>
            </a:cxnLst>
            <a:rect l="l" t="t" r="r" b="b"/>
            <a:pathLst>
              <a:path w="2779199" h="2608729">
                <a:moveTo>
                  <a:pt x="2779199" y="2608729"/>
                </a:moveTo>
                <a:cubicBezTo>
                  <a:pt x="1111930" y="1984413"/>
                  <a:pt x="423926" y="1781106"/>
                  <a:pt x="153491" y="1346318"/>
                </a:cubicBezTo>
                <a:cubicBezTo>
                  <a:pt x="-116944" y="911530"/>
                  <a:pt x="-163341" y="751870"/>
                  <a:pt x="1156587" y="0"/>
                </a:cubicBezTo>
              </a:path>
            </a:pathLst>
          </a:custGeom>
          <a:ln w="28575">
            <a:solidFill>
              <a:schemeClr val="tx2"/>
            </a:solidFill>
            <a:prstDash val="sysDash"/>
            <a:tailEnd type="arrow" w="lg" len="sm"/>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350"/>
          </a:p>
        </p:txBody>
      </p:sp>
      <p:sp>
        <p:nvSpPr>
          <p:cNvPr id="174" name="Rectangle 173">
            <a:extLst>
              <a:ext uri="{FF2B5EF4-FFF2-40B4-BE49-F238E27FC236}">
                <a16:creationId xmlns:a16="http://schemas.microsoft.com/office/drawing/2014/main" id="{BACFBA30-E88C-4B28-9DB5-F78526378182}"/>
              </a:ext>
            </a:extLst>
          </p:cNvPr>
          <p:cNvSpPr/>
          <p:nvPr/>
        </p:nvSpPr>
        <p:spPr>
          <a:xfrm>
            <a:off x="393292" y="4899661"/>
            <a:ext cx="1232847" cy="500137"/>
          </a:xfrm>
          <a:prstGeom prst="rect">
            <a:avLst/>
          </a:prstGeom>
          <a:noFill/>
          <a:effectLst>
            <a:outerShdw blurRad="50800" dist="38100" dir="10800000" algn="r" rotWithShape="0">
              <a:prstClr val="black">
                <a:alpha val="40000"/>
              </a:prstClr>
            </a:outerShdw>
          </a:effectLst>
        </p:spPr>
        <p:txBody>
          <a:bodyPr wrap="square" lIns="68580" tIns="34290" rIns="68580" bIns="34290">
            <a:spAutoFit/>
          </a:bodyPr>
          <a:lstStyle/>
          <a:p>
            <a:r>
              <a:rPr lang="en-US" sz="1400" dirty="0">
                <a:ln w="0"/>
                <a:solidFill>
                  <a:schemeClr val="bg1"/>
                </a:solidFill>
                <a:effectLst>
                  <a:glow rad="63500">
                    <a:srgbClr val="002060">
                      <a:alpha val="40000"/>
                    </a:srgbClr>
                  </a:glow>
                  <a:outerShdw blurRad="38100" dist="19050" dir="2700000" algn="tl" rotWithShape="0">
                    <a:schemeClr val="dk1">
                      <a:alpha val="40000"/>
                    </a:schemeClr>
                  </a:outerShdw>
                </a:effectLst>
                <a:latin typeface="Arial Rounded MT Bold" panose="020F0704030504030204" pitchFamily="34" charset="77"/>
                <a:cs typeface="Arial Narrow" panose="020B0604020202020204" pitchFamily="34" charset="0"/>
              </a:rPr>
              <a:t>ORGANIC</a:t>
            </a:r>
          </a:p>
          <a:p>
            <a:r>
              <a:rPr lang="en-US" sz="1400" dirty="0">
                <a:ln w="0"/>
                <a:solidFill>
                  <a:schemeClr val="bg1"/>
                </a:solidFill>
                <a:effectLst>
                  <a:glow rad="63500">
                    <a:srgbClr val="002060">
                      <a:alpha val="40000"/>
                    </a:srgbClr>
                  </a:glow>
                  <a:outerShdw blurRad="38100" dist="19050" dir="2700000" algn="tl" rotWithShape="0">
                    <a:schemeClr val="dk1">
                      <a:alpha val="40000"/>
                    </a:schemeClr>
                  </a:outerShdw>
                </a:effectLst>
                <a:latin typeface="Arial Rounded MT Bold" panose="020F0704030504030204" pitchFamily="34" charset="77"/>
                <a:cs typeface="Arial Narrow" panose="020B0604020202020204" pitchFamily="34" charset="0"/>
              </a:rPr>
              <a:t>WASTE</a:t>
            </a:r>
          </a:p>
        </p:txBody>
      </p:sp>
      <p:sp>
        <p:nvSpPr>
          <p:cNvPr id="176" name="Rectangle 175">
            <a:extLst>
              <a:ext uri="{FF2B5EF4-FFF2-40B4-BE49-F238E27FC236}">
                <a16:creationId xmlns:a16="http://schemas.microsoft.com/office/drawing/2014/main" id="{428A6C2B-1976-4EF8-AE13-41B281C06CD8}"/>
              </a:ext>
            </a:extLst>
          </p:cNvPr>
          <p:cNvSpPr/>
          <p:nvPr/>
        </p:nvSpPr>
        <p:spPr>
          <a:xfrm>
            <a:off x="3514720" y="3235246"/>
            <a:ext cx="1005874" cy="553998"/>
          </a:xfrm>
          <a:prstGeom prst="rect">
            <a:avLst/>
          </a:prstGeom>
          <a:noFill/>
          <a:effectLst>
            <a:outerShdw blurRad="50800" dist="38100" dir="10800000" algn="r" rotWithShape="0">
              <a:prstClr val="black">
                <a:alpha val="40000"/>
              </a:prstClr>
            </a:outerShdw>
          </a:effectLst>
        </p:spPr>
        <p:txBody>
          <a:bodyPr wrap="square" lIns="68580" tIns="34290" rIns="68580" bIns="34290">
            <a:spAutoFit/>
          </a:bodyPr>
          <a:lstStyle/>
          <a:p>
            <a:pPr algn="ctr"/>
            <a:r>
              <a:rPr lang="en-US" sz="1050" b="1" dirty="0">
                <a:ln w="0"/>
                <a:solidFill>
                  <a:schemeClr val="bg1"/>
                </a:solidFill>
                <a:effectLst>
                  <a:glow rad="63500">
                    <a:srgbClr val="002060">
                      <a:alpha val="40000"/>
                    </a:srgbClr>
                  </a:glow>
                  <a:outerShdw blurRad="38100" dist="19050" dir="2700000" algn="tl" rotWithShape="0">
                    <a:schemeClr val="dk1">
                      <a:alpha val="40000"/>
                    </a:schemeClr>
                  </a:outerShdw>
                </a:effectLst>
                <a:latin typeface="Bell MT" panose="02020503060305020303" pitchFamily="18" charset="0"/>
                <a:cs typeface="Arial Narrow" panose="020B0604020202020204" pitchFamily="34" charset="0"/>
              </a:rPr>
              <a:t>Fermentation Process by Bacteria</a:t>
            </a:r>
          </a:p>
        </p:txBody>
      </p:sp>
      <p:sp>
        <p:nvSpPr>
          <p:cNvPr id="177" name="Rectangle 176">
            <a:extLst>
              <a:ext uri="{FF2B5EF4-FFF2-40B4-BE49-F238E27FC236}">
                <a16:creationId xmlns:a16="http://schemas.microsoft.com/office/drawing/2014/main" id="{8041D9AC-CD22-419C-BB92-503517A8735D}"/>
              </a:ext>
            </a:extLst>
          </p:cNvPr>
          <p:cNvSpPr/>
          <p:nvPr/>
        </p:nvSpPr>
        <p:spPr>
          <a:xfrm>
            <a:off x="3327880" y="2097323"/>
            <a:ext cx="1312572" cy="230832"/>
          </a:xfrm>
          <a:prstGeom prst="rect">
            <a:avLst/>
          </a:prstGeom>
          <a:noFill/>
          <a:effectLst>
            <a:outerShdw blurRad="50800" dist="38100" dir="10800000" algn="r" rotWithShape="0">
              <a:prstClr val="black">
                <a:alpha val="40000"/>
              </a:prstClr>
            </a:outerShdw>
          </a:effectLst>
        </p:spPr>
        <p:txBody>
          <a:bodyPr wrap="square" lIns="68580" tIns="34290" rIns="68580" bIns="34290">
            <a:spAutoFit/>
          </a:bodyPr>
          <a:lstStyle/>
          <a:p>
            <a:pPr algn="ctr"/>
            <a:r>
              <a:rPr lang="en-US" sz="1050" b="1" dirty="0" err="1">
                <a:ln w="0"/>
                <a:solidFill>
                  <a:schemeClr val="bg1"/>
                </a:solidFill>
                <a:effectLst>
                  <a:glow rad="63500">
                    <a:srgbClr val="002060">
                      <a:alpha val="40000"/>
                    </a:srgbClr>
                  </a:glow>
                  <a:outerShdw blurRad="38100" dist="19050" dir="2700000" algn="tl" rotWithShape="0">
                    <a:schemeClr val="dk1">
                      <a:alpha val="40000"/>
                    </a:schemeClr>
                  </a:outerShdw>
                </a:effectLst>
                <a:latin typeface="Bell MT" panose="02020503060305020303" pitchFamily="18" charset="0"/>
                <a:cs typeface="Arial Narrow" panose="020B0604020202020204" pitchFamily="34" charset="0"/>
              </a:rPr>
              <a:t>Methan</a:t>
            </a:r>
            <a:r>
              <a:rPr lang="en-US" sz="1050" b="1" dirty="0">
                <a:ln w="0"/>
                <a:solidFill>
                  <a:schemeClr val="bg1"/>
                </a:solidFill>
                <a:effectLst>
                  <a:glow rad="63500">
                    <a:srgbClr val="002060">
                      <a:alpha val="40000"/>
                    </a:srgbClr>
                  </a:glow>
                  <a:outerShdw blurRad="38100" dist="19050" dir="2700000" algn="tl" rotWithShape="0">
                    <a:schemeClr val="dk1">
                      <a:alpha val="40000"/>
                    </a:schemeClr>
                  </a:outerShdw>
                </a:effectLst>
                <a:latin typeface="Bell MT" panose="02020503060305020303" pitchFamily="18" charset="0"/>
                <a:cs typeface="Arial Narrow" panose="020B0604020202020204" pitchFamily="34" charset="0"/>
              </a:rPr>
              <a:t>, Co2, H2S</a:t>
            </a:r>
          </a:p>
        </p:txBody>
      </p:sp>
      <p:sp>
        <p:nvSpPr>
          <p:cNvPr id="180" name="Rectangle 179">
            <a:extLst>
              <a:ext uri="{FF2B5EF4-FFF2-40B4-BE49-F238E27FC236}">
                <a16:creationId xmlns:a16="http://schemas.microsoft.com/office/drawing/2014/main" id="{9B937898-218D-42C3-8BE2-BE36994B1ACE}"/>
              </a:ext>
            </a:extLst>
          </p:cNvPr>
          <p:cNvSpPr/>
          <p:nvPr/>
        </p:nvSpPr>
        <p:spPr>
          <a:xfrm>
            <a:off x="6096985" y="2168596"/>
            <a:ext cx="1020393" cy="323165"/>
          </a:xfrm>
          <a:prstGeom prst="rect">
            <a:avLst/>
          </a:prstGeom>
          <a:noFill/>
          <a:effectLst>
            <a:outerShdw blurRad="50800" dist="38100" dir="10800000" algn="r" rotWithShape="0">
              <a:prstClr val="black">
                <a:alpha val="40000"/>
              </a:prstClr>
            </a:outerShdw>
          </a:effectLst>
        </p:spPr>
        <p:txBody>
          <a:bodyPr wrap="square" lIns="68580" tIns="34290" rIns="68580" bIns="34290">
            <a:spAutoFit/>
          </a:bodyPr>
          <a:lstStyle/>
          <a:p>
            <a:r>
              <a:rPr lang="en-US" sz="825" dirty="0">
                <a:ln w="0"/>
                <a:solidFill>
                  <a:schemeClr val="bg1"/>
                </a:solidFill>
                <a:effectLst>
                  <a:glow rad="63500">
                    <a:srgbClr val="002060">
                      <a:alpha val="40000"/>
                    </a:srgbClr>
                  </a:glow>
                  <a:outerShdw blurRad="38100" dist="19050" dir="2700000" algn="tl" rotWithShape="0">
                    <a:schemeClr val="dk1">
                      <a:alpha val="40000"/>
                    </a:schemeClr>
                  </a:outerShdw>
                </a:effectLst>
                <a:latin typeface="Ink Free" panose="03080402000500000000" pitchFamily="66" charset="0"/>
                <a:cs typeface="Arial Narrow" panose="020B0604020202020204" pitchFamily="34" charset="0"/>
              </a:rPr>
              <a:t>Producing Liquid Organic Fertilizer</a:t>
            </a:r>
          </a:p>
        </p:txBody>
      </p:sp>
      <p:sp>
        <p:nvSpPr>
          <p:cNvPr id="181" name="Rectangle 180">
            <a:extLst>
              <a:ext uri="{FF2B5EF4-FFF2-40B4-BE49-F238E27FC236}">
                <a16:creationId xmlns:a16="http://schemas.microsoft.com/office/drawing/2014/main" id="{6165250A-C3B0-441D-A99C-78DE79034CCF}"/>
              </a:ext>
            </a:extLst>
          </p:cNvPr>
          <p:cNvSpPr/>
          <p:nvPr/>
        </p:nvSpPr>
        <p:spPr>
          <a:xfrm>
            <a:off x="4263382" y="867536"/>
            <a:ext cx="1055984" cy="323165"/>
          </a:xfrm>
          <a:prstGeom prst="rect">
            <a:avLst/>
          </a:prstGeom>
          <a:noFill/>
          <a:effectLst>
            <a:outerShdw blurRad="50800" dist="38100" dir="10800000" algn="r" rotWithShape="0">
              <a:prstClr val="black">
                <a:alpha val="40000"/>
              </a:prstClr>
            </a:outerShdw>
          </a:effectLst>
        </p:spPr>
        <p:txBody>
          <a:bodyPr wrap="square" lIns="68580" tIns="34290" rIns="68580" bIns="34290">
            <a:spAutoFit/>
          </a:bodyPr>
          <a:lstStyle/>
          <a:p>
            <a:r>
              <a:rPr lang="en-US" sz="825" dirty="0">
                <a:ln w="0"/>
                <a:solidFill>
                  <a:schemeClr val="bg1"/>
                </a:solidFill>
                <a:effectLst>
                  <a:glow rad="63500">
                    <a:srgbClr val="002060">
                      <a:alpha val="40000"/>
                    </a:srgbClr>
                  </a:glow>
                  <a:outerShdw blurRad="38100" dist="19050" dir="2700000" algn="tl" rotWithShape="0">
                    <a:schemeClr val="dk1">
                      <a:alpha val="40000"/>
                    </a:schemeClr>
                  </a:outerShdw>
                </a:effectLst>
                <a:latin typeface="Ink Free" panose="03080402000500000000" pitchFamily="66" charset="0"/>
                <a:cs typeface="Arial Narrow" panose="020B0604020202020204" pitchFamily="34" charset="0"/>
              </a:rPr>
              <a:t>Methane gas flows into the kitchen</a:t>
            </a:r>
          </a:p>
        </p:txBody>
      </p:sp>
      <p:sp>
        <p:nvSpPr>
          <p:cNvPr id="182" name="Rectangle 181">
            <a:extLst>
              <a:ext uri="{FF2B5EF4-FFF2-40B4-BE49-F238E27FC236}">
                <a16:creationId xmlns:a16="http://schemas.microsoft.com/office/drawing/2014/main" id="{C822E233-436B-414F-90F7-A835D4ADC0A4}"/>
              </a:ext>
            </a:extLst>
          </p:cNvPr>
          <p:cNvSpPr/>
          <p:nvPr/>
        </p:nvSpPr>
        <p:spPr>
          <a:xfrm>
            <a:off x="7544963" y="1928871"/>
            <a:ext cx="1282514" cy="450123"/>
          </a:xfrm>
          <a:prstGeom prst="rect">
            <a:avLst/>
          </a:prstGeom>
          <a:noFill/>
          <a:effectLst>
            <a:outerShdw blurRad="50800" dist="38100" dir="10800000" algn="r" rotWithShape="0">
              <a:prstClr val="black">
                <a:alpha val="40000"/>
              </a:prstClr>
            </a:outerShdw>
          </a:effectLst>
        </p:spPr>
        <p:txBody>
          <a:bodyPr wrap="square" lIns="68580" tIns="34290" rIns="68580" bIns="34290">
            <a:spAutoFit/>
          </a:bodyPr>
          <a:lstStyle/>
          <a:p>
            <a:r>
              <a:rPr lang="en-US" sz="825" dirty="0">
                <a:ln w="0"/>
                <a:solidFill>
                  <a:schemeClr val="bg1"/>
                </a:solidFill>
                <a:effectLst>
                  <a:glow rad="63500">
                    <a:srgbClr val="002060">
                      <a:alpha val="40000"/>
                    </a:srgbClr>
                  </a:glow>
                  <a:outerShdw blurRad="38100" dist="19050" dir="2700000" algn="tl" rotWithShape="0">
                    <a:schemeClr val="dk1">
                      <a:alpha val="40000"/>
                    </a:schemeClr>
                  </a:outerShdw>
                </a:effectLst>
                <a:latin typeface="Ink Free" panose="03080402000500000000" pitchFamily="66" charset="0"/>
                <a:cs typeface="Arial Narrow" panose="020B0604020202020204" pitchFamily="34" charset="0"/>
              </a:rPr>
              <a:t>Methane gas is used for cooking through Gas Stoves</a:t>
            </a:r>
          </a:p>
        </p:txBody>
      </p:sp>
      <p:sp>
        <p:nvSpPr>
          <p:cNvPr id="183" name="Rectangle 182">
            <a:extLst>
              <a:ext uri="{FF2B5EF4-FFF2-40B4-BE49-F238E27FC236}">
                <a16:creationId xmlns:a16="http://schemas.microsoft.com/office/drawing/2014/main" id="{50215290-2655-4763-809B-541A0E48EEF9}"/>
              </a:ext>
            </a:extLst>
          </p:cNvPr>
          <p:cNvSpPr/>
          <p:nvPr/>
        </p:nvSpPr>
        <p:spPr>
          <a:xfrm>
            <a:off x="6113090" y="4291512"/>
            <a:ext cx="1649095" cy="323165"/>
          </a:xfrm>
          <a:prstGeom prst="rect">
            <a:avLst/>
          </a:prstGeom>
          <a:noFill/>
          <a:effectLst>
            <a:outerShdw blurRad="50800" dist="38100" dir="10800000" algn="r" rotWithShape="0">
              <a:prstClr val="black">
                <a:alpha val="40000"/>
              </a:prstClr>
            </a:outerShdw>
          </a:effectLst>
        </p:spPr>
        <p:txBody>
          <a:bodyPr wrap="square" lIns="68580" tIns="34290" rIns="68580" bIns="34290">
            <a:spAutoFit/>
          </a:bodyPr>
          <a:lstStyle/>
          <a:p>
            <a:r>
              <a:rPr lang="en-US" sz="825" dirty="0">
                <a:ln w="0"/>
                <a:solidFill>
                  <a:schemeClr val="bg1"/>
                </a:solidFill>
                <a:effectLst>
                  <a:glow rad="63500">
                    <a:srgbClr val="002060">
                      <a:alpha val="40000"/>
                    </a:srgbClr>
                  </a:glow>
                  <a:outerShdw blurRad="38100" dist="19050" dir="2700000" algn="tl" rotWithShape="0">
                    <a:schemeClr val="dk1">
                      <a:alpha val="40000"/>
                    </a:schemeClr>
                  </a:outerShdw>
                </a:effectLst>
                <a:latin typeface="Ink Free" panose="03080402000500000000" pitchFamily="66" charset="0"/>
                <a:cs typeface="Arial Narrow" panose="020B0604020202020204" pitchFamily="34" charset="0"/>
              </a:rPr>
              <a:t>Packaged Organic Liquid Fertilizer (Rp 10.000/</a:t>
            </a:r>
            <a:r>
              <a:rPr lang="en-US" sz="825" dirty="0" err="1">
                <a:ln w="0"/>
                <a:solidFill>
                  <a:schemeClr val="bg1"/>
                </a:solidFill>
                <a:effectLst>
                  <a:glow rad="63500">
                    <a:srgbClr val="002060">
                      <a:alpha val="40000"/>
                    </a:srgbClr>
                  </a:glow>
                  <a:outerShdw blurRad="38100" dist="19050" dir="2700000" algn="tl" rotWithShape="0">
                    <a:schemeClr val="dk1">
                      <a:alpha val="40000"/>
                    </a:schemeClr>
                  </a:outerShdw>
                </a:effectLst>
                <a:latin typeface="Ink Free" panose="03080402000500000000" pitchFamily="66" charset="0"/>
                <a:cs typeface="Arial Narrow" panose="020B0604020202020204" pitchFamily="34" charset="0"/>
              </a:rPr>
              <a:t>ltr</a:t>
            </a:r>
            <a:r>
              <a:rPr lang="en-US" sz="825" dirty="0">
                <a:ln w="0"/>
                <a:solidFill>
                  <a:schemeClr val="bg1"/>
                </a:solidFill>
                <a:effectLst>
                  <a:glow rad="63500">
                    <a:srgbClr val="002060">
                      <a:alpha val="40000"/>
                    </a:srgbClr>
                  </a:glow>
                  <a:outerShdw blurRad="38100" dist="19050" dir="2700000" algn="tl" rotWithShape="0">
                    <a:schemeClr val="dk1">
                      <a:alpha val="40000"/>
                    </a:schemeClr>
                  </a:outerShdw>
                </a:effectLst>
                <a:latin typeface="Ink Free" panose="03080402000500000000" pitchFamily="66" charset="0"/>
                <a:cs typeface="Arial Narrow" panose="020B0604020202020204" pitchFamily="34" charset="0"/>
              </a:rPr>
              <a:t> NPK)</a:t>
            </a:r>
          </a:p>
        </p:txBody>
      </p:sp>
      <p:sp>
        <p:nvSpPr>
          <p:cNvPr id="184" name="Rectangle 183">
            <a:extLst>
              <a:ext uri="{FF2B5EF4-FFF2-40B4-BE49-F238E27FC236}">
                <a16:creationId xmlns:a16="http://schemas.microsoft.com/office/drawing/2014/main" id="{9B5F3051-94A5-45E8-9208-6FF9E7C0875F}"/>
              </a:ext>
            </a:extLst>
          </p:cNvPr>
          <p:cNvSpPr/>
          <p:nvPr/>
        </p:nvSpPr>
        <p:spPr>
          <a:xfrm>
            <a:off x="7866847" y="4288722"/>
            <a:ext cx="1365884" cy="196208"/>
          </a:xfrm>
          <a:prstGeom prst="rect">
            <a:avLst/>
          </a:prstGeom>
          <a:noFill/>
          <a:effectLst>
            <a:outerShdw blurRad="50800" dist="38100" dir="10800000" algn="r" rotWithShape="0">
              <a:prstClr val="black">
                <a:alpha val="40000"/>
              </a:prstClr>
            </a:outerShdw>
          </a:effectLst>
        </p:spPr>
        <p:txBody>
          <a:bodyPr wrap="square" lIns="68580" tIns="34290" rIns="68580" bIns="34290">
            <a:spAutoFit/>
          </a:bodyPr>
          <a:lstStyle/>
          <a:p>
            <a:r>
              <a:rPr lang="en-US" sz="825" dirty="0">
                <a:ln w="0"/>
                <a:solidFill>
                  <a:schemeClr val="bg1"/>
                </a:solidFill>
                <a:effectLst>
                  <a:glow rad="63500">
                    <a:srgbClr val="002060">
                      <a:alpha val="40000"/>
                    </a:srgbClr>
                  </a:glow>
                  <a:outerShdw blurRad="38100" dist="19050" dir="2700000" algn="tl" rotWithShape="0">
                    <a:schemeClr val="dk1">
                      <a:alpha val="40000"/>
                    </a:schemeClr>
                  </a:outerShdw>
                </a:effectLst>
                <a:latin typeface="Ink Free" panose="03080402000500000000" pitchFamily="66" charset="0"/>
                <a:cs typeface="Arial Narrow" panose="020B0604020202020204" pitchFamily="34" charset="0"/>
              </a:rPr>
              <a:t>Plants become fertile</a:t>
            </a:r>
          </a:p>
        </p:txBody>
      </p:sp>
      <p:sp>
        <p:nvSpPr>
          <p:cNvPr id="185" name="Rectangle 184">
            <a:extLst>
              <a:ext uri="{FF2B5EF4-FFF2-40B4-BE49-F238E27FC236}">
                <a16:creationId xmlns:a16="http://schemas.microsoft.com/office/drawing/2014/main" id="{5E3207BA-2860-4D39-B1F3-9CD61FEEF4CA}"/>
              </a:ext>
            </a:extLst>
          </p:cNvPr>
          <p:cNvSpPr/>
          <p:nvPr/>
        </p:nvSpPr>
        <p:spPr>
          <a:xfrm>
            <a:off x="2608192" y="5056256"/>
            <a:ext cx="989883" cy="300082"/>
          </a:xfrm>
          <a:prstGeom prst="rect">
            <a:avLst/>
          </a:prstGeom>
          <a:noFill/>
          <a:effectLst>
            <a:outerShdw blurRad="50800" dist="38100" dir="10800000" algn="r" rotWithShape="0">
              <a:prstClr val="black">
                <a:alpha val="40000"/>
              </a:prstClr>
            </a:outerShdw>
          </a:effectLst>
        </p:spPr>
        <p:txBody>
          <a:bodyPr wrap="square" lIns="68580" tIns="34290" rIns="68580" bIns="34290">
            <a:spAutoFit/>
          </a:bodyPr>
          <a:lstStyle/>
          <a:p>
            <a:r>
              <a:rPr lang="en-US" sz="1500" b="1" dirty="0">
                <a:ln w="0"/>
                <a:solidFill>
                  <a:schemeClr val="bg1"/>
                </a:solidFill>
                <a:effectLst>
                  <a:glow rad="63500">
                    <a:srgbClr val="002060">
                      <a:alpha val="40000"/>
                    </a:srgbClr>
                  </a:glow>
                  <a:outerShdw blurRad="38100" dist="19050" dir="2700000" algn="tl" rotWithShape="0">
                    <a:schemeClr val="dk1">
                      <a:alpha val="40000"/>
                    </a:schemeClr>
                  </a:outerShdw>
                </a:effectLst>
                <a:latin typeface="Arial Rounded MT Bold" panose="020F0704030504030204" pitchFamily="34" charset="77"/>
                <a:cs typeface="Arial Narrow" panose="020B0604020202020204" pitchFamily="34" charset="0"/>
              </a:rPr>
              <a:t>BIO GAS</a:t>
            </a:r>
          </a:p>
        </p:txBody>
      </p:sp>
      <p:sp>
        <p:nvSpPr>
          <p:cNvPr id="186" name="Rectangle 185">
            <a:extLst>
              <a:ext uri="{FF2B5EF4-FFF2-40B4-BE49-F238E27FC236}">
                <a16:creationId xmlns:a16="http://schemas.microsoft.com/office/drawing/2014/main" id="{EBAB21B9-0D42-4286-BF86-986ECF4DD87A}"/>
              </a:ext>
            </a:extLst>
          </p:cNvPr>
          <p:cNvSpPr/>
          <p:nvPr/>
        </p:nvSpPr>
        <p:spPr>
          <a:xfrm>
            <a:off x="4706881" y="4756272"/>
            <a:ext cx="1547512" cy="392415"/>
          </a:xfrm>
          <a:prstGeom prst="rect">
            <a:avLst/>
          </a:prstGeom>
          <a:noFill/>
          <a:effectLst>
            <a:outerShdw blurRad="50800" dist="38100" dir="10800000" algn="r" rotWithShape="0">
              <a:prstClr val="black">
                <a:alpha val="40000"/>
              </a:prstClr>
            </a:outerShdw>
          </a:effectLst>
        </p:spPr>
        <p:txBody>
          <a:bodyPr wrap="square" lIns="68580" tIns="34290" rIns="68580" bIns="34290">
            <a:spAutoFit/>
          </a:bodyPr>
          <a:lstStyle/>
          <a:p>
            <a:r>
              <a:rPr lang="en-US" sz="1050" dirty="0">
                <a:ln w="0"/>
                <a:solidFill>
                  <a:schemeClr val="bg1"/>
                </a:solidFill>
                <a:effectLst>
                  <a:glow rad="63500">
                    <a:srgbClr val="002060">
                      <a:alpha val="40000"/>
                    </a:srgbClr>
                  </a:glow>
                  <a:outerShdw blurRad="38100" dist="19050" dir="2700000" algn="tl" rotWithShape="0">
                    <a:schemeClr val="dk1">
                      <a:alpha val="40000"/>
                    </a:schemeClr>
                  </a:outerShdw>
                </a:effectLst>
                <a:latin typeface="Arial Rounded MT Bold" panose="020F0704030504030204" pitchFamily="34" charset="77"/>
                <a:cs typeface="Arial Narrow" panose="020B0604020202020204" pitchFamily="34" charset="0"/>
              </a:rPr>
              <a:t>METHAN</a:t>
            </a:r>
          </a:p>
          <a:p>
            <a:r>
              <a:rPr lang="en-US" sz="1050" dirty="0">
                <a:ln w="0"/>
                <a:solidFill>
                  <a:schemeClr val="bg1"/>
                </a:solidFill>
                <a:effectLst>
                  <a:glow rad="63500">
                    <a:srgbClr val="002060">
                      <a:alpha val="40000"/>
                    </a:srgbClr>
                  </a:glow>
                  <a:outerShdw blurRad="38100" dist="19050" dir="2700000" algn="tl" rotWithShape="0">
                    <a:schemeClr val="dk1">
                      <a:alpha val="40000"/>
                    </a:schemeClr>
                  </a:outerShdw>
                </a:effectLst>
                <a:latin typeface="Arial Rounded MT Bold" panose="020F0704030504030204" pitchFamily="34" charset="77"/>
                <a:cs typeface="Arial Narrow" panose="020B0604020202020204" pitchFamily="34" charset="0"/>
              </a:rPr>
              <a:t>CO2,H2S</a:t>
            </a:r>
          </a:p>
        </p:txBody>
      </p:sp>
      <p:sp>
        <p:nvSpPr>
          <p:cNvPr id="187" name="Rectangle 186">
            <a:extLst>
              <a:ext uri="{FF2B5EF4-FFF2-40B4-BE49-F238E27FC236}">
                <a16:creationId xmlns:a16="http://schemas.microsoft.com/office/drawing/2014/main" id="{D7AE7B0C-3E12-4B33-9DD1-7C487C777F67}"/>
              </a:ext>
            </a:extLst>
          </p:cNvPr>
          <p:cNvSpPr/>
          <p:nvPr/>
        </p:nvSpPr>
        <p:spPr>
          <a:xfrm>
            <a:off x="4740680" y="5280798"/>
            <a:ext cx="1844508" cy="223138"/>
          </a:xfrm>
          <a:prstGeom prst="rect">
            <a:avLst/>
          </a:prstGeom>
          <a:noFill/>
          <a:effectLst>
            <a:outerShdw blurRad="50800" dist="38100" dir="10800000" algn="r" rotWithShape="0">
              <a:prstClr val="black">
                <a:alpha val="40000"/>
              </a:prstClr>
            </a:outerShdw>
          </a:effectLst>
        </p:spPr>
        <p:txBody>
          <a:bodyPr wrap="square" lIns="68580" tIns="34290" rIns="68580" bIns="34290">
            <a:spAutoFit/>
          </a:bodyPr>
          <a:lstStyle/>
          <a:p>
            <a:r>
              <a:rPr lang="en-US" sz="1000" dirty="0">
                <a:ln w="0"/>
                <a:solidFill>
                  <a:schemeClr val="bg1"/>
                </a:solidFill>
                <a:effectLst>
                  <a:glow rad="63500">
                    <a:srgbClr val="002060">
                      <a:alpha val="40000"/>
                    </a:srgbClr>
                  </a:glow>
                  <a:outerShdw blurRad="38100" dist="19050" dir="2700000" algn="tl" rotWithShape="0">
                    <a:schemeClr val="dk1">
                      <a:alpha val="40000"/>
                    </a:schemeClr>
                  </a:outerShdw>
                </a:effectLst>
                <a:latin typeface="Arial Rounded MT Bold" panose="020F0704030504030204" pitchFamily="34" charset="77"/>
                <a:cs typeface="Arial Narrow" panose="020B0604020202020204" pitchFamily="34" charset="0"/>
              </a:rPr>
              <a:t>PUPUK ORGANIC CAIR</a:t>
            </a:r>
          </a:p>
        </p:txBody>
      </p:sp>
      <p:sp>
        <p:nvSpPr>
          <p:cNvPr id="189" name="Rectangle 188">
            <a:extLst>
              <a:ext uri="{FF2B5EF4-FFF2-40B4-BE49-F238E27FC236}">
                <a16:creationId xmlns:a16="http://schemas.microsoft.com/office/drawing/2014/main" id="{5F9FAEAA-3EB5-4A8C-B769-7722BB73B267}"/>
              </a:ext>
            </a:extLst>
          </p:cNvPr>
          <p:cNvSpPr/>
          <p:nvPr/>
        </p:nvSpPr>
        <p:spPr>
          <a:xfrm>
            <a:off x="7267243" y="4803714"/>
            <a:ext cx="989883" cy="223138"/>
          </a:xfrm>
          <a:prstGeom prst="rect">
            <a:avLst/>
          </a:prstGeom>
          <a:noFill/>
          <a:effectLst>
            <a:outerShdw blurRad="50800" dist="38100" dir="10800000" algn="r" rotWithShape="0">
              <a:prstClr val="black">
                <a:alpha val="40000"/>
              </a:prstClr>
            </a:outerShdw>
          </a:effectLst>
        </p:spPr>
        <p:txBody>
          <a:bodyPr wrap="square" lIns="68580" tIns="34290" rIns="68580" bIns="34290">
            <a:spAutoFit/>
          </a:bodyPr>
          <a:lstStyle/>
          <a:p>
            <a:r>
              <a:rPr lang="en-US" sz="1000" dirty="0" err="1">
                <a:ln w="0"/>
                <a:solidFill>
                  <a:schemeClr val="bg1"/>
                </a:solidFill>
                <a:effectLst>
                  <a:glow rad="63500">
                    <a:srgbClr val="002060">
                      <a:alpha val="40000"/>
                    </a:srgbClr>
                  </a:glow>
                  <a:outerShdw blurRad="38100" dist="19050" dir="2700000" algn="tl" rotWithShape="0">
                    <a:schemeClr val="dk1">
                      <a:alpha val="40000"/>
                    </a:schemeClr>
                  </a:outerShdw>
                </a:effectLst>
                <a:latin typeface="Arial Rounded MT Bold" panose="020F0704030504030204" pitchFamily="34" charset="77"/>
                <a:cs typeface="Arial Narrow" panose="020B0604020202020204" pitchFamily="34" charset="0"/>
              </a:rPr>
              <a:t>Masak</a:t>
            </a:r>
            <a:endParaRPr lang="en-US" sz="1000" dirty="0">
              <a:ln w="0"/>
              <a:solidFill>
                <a:schemeClr val="bg1"/>
              </a:solidFill>
              <a:effectLst>
                <a:glow rad="63500">
                  <a:srgbClr val="002060">
                    <a:alpha val="40000"/>
                  </a:srgbClr>
                </a:glow>
                <a:outerShdw blurRad="38100" dist="19050" dir="2700000" algn="tl" rotWithShape="0">
                  <a:schemeClr val="dk1">
                    <a:alpha val="40000"/>
                  </a:schemeClr>
                </a:outerShdw>
              </a:effectLst>
              <a:latin typeface="Arial Rounded MT Bold" panose="020F0704030504030204" pitchFamily="34" charset="77"/>
              <a:cs typeface="Arial Narrow" panose="020B0604020202020204" pitchFamily="34" charset="0"/>
            </a:endParaRPr>
          </a:p>
        </p:txBody>
      </p:sp>
      <p:sp>
        <p:nvSpPr>
          <p:cNvPr id="190" name="Rectangle 189">
            <a:extLst>
              <a:ext uri="{FF2B5EF4-FFF2-40B4-BE49-F238E27FC236}">
                <a16:creationId xmlns:a16="http://schemas.microsoft.com/office/drawing/2014/main" id="{3E8F6B84-77B5-4700-925C-142BBA036DDA}"/>
              </a:ext>
            </a:extLst>
          </p:cNvPr>
          <p:cNvSpPr/>
          <p:nvPr/>
        </p:nvSpPr>
        <p:spPr>
          <a:xfrm>
            <a:off x="7314207" y="5206214"/>
            <a:ext cx="2163304" cy="223138"/>
          </a:xfrm>
          <a:prstGeom prst="rect">
            <a:avLst/>
          </a:prstGeom>
          <a:noFill/>
          <a:effectLst>
            <a:outerShdw blurRad="50800" dist="38100" dir="10800000" algn="r" rotWithShape="0">
              <a:prstClr val="black">
                <a:alpha val="40000"/>
              </a:prstClr>
            </a:outerShdw>
          </a:effectLst>
        </p:spPr>
        <p:txBody>
          <a:bodyPr wrap="square" lIns="68580" tIns="34290" rIns="68580" bIns="34290">
            <a:spAutoFit/>
          </a:bodyPr>
          <a:lstStyle/>
          <a:p>
            <a:r>
              <a:rPr lang="en-US" sz="1000" dirty="0" err="1">
                <a:ln w="0"/>
                <a:solidFill>
                  <a:schemeClr val="bg1"/>
                </a:solidFill>
                <a:effectLst>
                  <a:glow rad="63500">
                    <a:srgbClr val="002060">
                      <a:alpha val="40000"/>
                    </a:srgbClr>
                  </a:glow>
                  <a:outerShdw blurRad="38100" dist="19050" dir="2700000" algn="tl" rotWithShape="0">
                    <a:schemeClr val="dk1">
                      <a:alpha val="40000"/>
                    </a:schemeClr>
                  </a:outerShdw>
                </a:effectLst>
                <a:latin typeface="Arial Rounded MT Bold" panose="020F0704030504030204" pitchFamily="34" charset="77"/>
                <a:cs typeface="Arial Narrow" panose="020B0604020202020204" pitchFamily="34" charset="0"/>
              </a:rPr>
              <a:t>Menyuburkan</a:t>
            </a:r>
            <a:r>
              <a:rPr lang="en-US" sz="1000" dirty="0">
                <a:ln w="0"/>
                <a:solidFill>
                  <a:schemeClr val="bg1"/>
                </a:solidFill>
                <a:effectLst>
                  <a:glow rad="63500">
                    <a:srgbClr val="002060">
                      <a:alpha val="40000"/>
                    </a:srgbClr>
                  </a:glow>
                  <a:outerShdw blurRad="38100" dist="19050" dir="2700000" algn="tl" rotWithShape="0">
                    <a:schemeClr val="dk1">
                      <a:alpha val="40000"/>
                    </a:schemeClr>
                  </a:outerShdw>
                </a:effectLst>
                <a:latin typeface="Arial Rounded MT Bold" panose="020F0704030504030204" pitchFamily="34" charset="77"/>
                <a:cs typeface="Arial Narrow" panose="020B0604020202020204" pitchFamily="34" charset="0"/>
              </a:rPr>
              <a:t> </a:t>
            </a:r>
            <a:r>
              <a:rPr lang="en-US" sz="1000" dirty="0" err="1">
                <a:ln w="0"/>
                <a:solidFill>
                  <a:schemeClr val="bg1"/>
                </a:solidFill>
                <a:effectLst>
                  <a:glow rad="63500">
                    <a:srgbClr val="002060">
                      <a:alpha val="40000"/>
                    </a:srgbClr>
                  </a:glow>
                  <a:outerShdw blurRad="38100" dist="19050" dir="2700000" algn="tl" rotWithShape="0">
                    <a:schemeClr val="dk1">
                      <a:alpha val="40000"/>
                    </a:schemeClr>
                  </a:outerShdw>
                </a:effectLst>
                <a:latin typeface="Arial Rounded MT Bold" panose="020F0704030504030204" pitchFamily="34" charset="77"/>
                <a:cs typeface="Arial Narrow" panose="020B0604020202020204" pitchFamily="34" charset="0"/>
              </a:rPr>
              <a:t>tanaman</a:t>
            </a:r>
            <a:endParaRPr lang="en-US" sz="1000" dirty="0">
              <a:ln w="0"/>
              <a:solidFill>
                <a:schemeClr val="bg1"/>
              </a:solidFill>
              <a:effectLst>
                <a:glow rad="63500">
                  <a:srgbClr val="002060">
                    <a:alpha val="40000"/>
                  </a:srgbClr>
                </a:glow>
                <a:outerShdw blurRad="38100" dist="19050" dir="2700000" algn="tl" rotWithShape="0">
                  <a:schemeClr val="dk1">
                    <a:alpha val="40000"/>
                  </a:schemeClr>
                </a:outerShdw>
              </a:effectLst>
              <a:latin typeface="Arial Rounded MT Bold" panose="020F0704030504030204" pitchFamily="34" charset="77"/>
              <a:cs typeface="Arial Narrow" panose="020B0604020202020204" pitchFamily="34" charset="0"/>
            </a:endParaRPr>
          </a:p>
        </p:txBody>
      </p:sp>
      <p:sp>
        <p:nvSpPr>
          <p:cNvPr id="192" name="Freeform 28">
            <a:extLst>
              <a:ext uri="{FF2B5EF4-FFF2-40B4-BE49-F238E27FC236}">
                <a16:creationId xmlns:a16="http://schemas.microsoft.com/office/drawing/2014/main" id="{BA7ECD08-2FC6-4A1D-A144-FCE8D8D57788}"/>
              </a:ext>
            </a:extLst>
          </p:cNvPr>
          <p:cNvSpPr/>
          <p:nvPr/>
        </p:nvSpPr>
        <p:spPr>
          <a:xfrm rot="5817164">
            <a:off x="1921058" y="4660614"/>
            <a:ext cx="145838" cy="1066900"/>
          </a:xfrm>
          <a:custGeom>
            <a:avLst/>
            <a:gdLst>
              <a:gd name="connsiteX0" fmla="*/ 1622612 w 1622612"/>
              <a:gd name="connsiteY0" fmla="*/ 2608729 h 2608729"/>
              <a:gd name="connsiteX1" fmla="*/ 555812 w 1622612"/>
              <a:gd name="connsiteY1" fmla="*/ 1577788 h 2608729"/>
              <a:gd name="connsiteX2" fmla="*/ 0 w 1622612"/>
              <a:gd name="connsiteY2" fmla="*/ 0 h 2608729"/>
              <a:gd name="connsiteX0" fmla="*/ 2284272 w 2284272"/>
              <a:gd name="connsiteY0" fmla="*/ 2608729 h 2608729"/>
              <a:gd name="connsiteX1" fmla="*/ 45509 w 2284272"/>
              <a:gd name="connsiteY1" fmla="*/ 1351249 h 2608729"/>
              <a:gd name="connsiteX2" fmla="*/ 661660 w 2284272"/>
              <a:gd name="connsiteY2" fmla="*/ 0 h 2608729"/>
              <a:gd name="connsiteX0" fmla="*/ 2529095 w 2529095"/>
              <a:gd name="connsiteY0" fmla="*/ 2608729 h 2608729"/>
              <a:gd name="connsiteX1" fmla="*/ 290332 w 2529095"/>
              <a:gd name="connsiteY1" fmla="*/ 1351249 h 2608729"/>
              <a:gd name="connsiteX2" fmla="*/ 906483 w 2529095"/>
              <a:gd name="connsiteY2" fmla="*/ 0 h 2608729"/>
              <a:gd name="connsiteX0" fmla="*/ 2529095 w 2529095"/>
              <a:gd name="connsiteY0" fmla="*/ 2608729 h 2608729"/>
              <a:gd name="connsiteX1" fmla="*/ 290332 w 2529095"/>
              <a:gd name="connsiteY1" fmla="*/ 1351249 h 2608729"/>
              <a:gd name="connsiteX2" fmla="*/ 906483 w 2529095"/>
              <a:gd name="connsiteY2" fmla="*/ 0 h 2608729"/>
              <a:gd name="connsiteX0" fmla="*/ 2779199 w 2779199"/>
              <a:gd name="connsiteY0" fmla="*/ 2608729 h 2608729"/>
              <a:gd name="connsiteX1" fmla="*/ 153491 w 2779199"/>
              <a:gd name="connsiteY1" fmla="*/ 1346318 h 2608729"/>
              <a:gd name="connsiteX2" fmla="*/ 1156587 w 2779199"/>
              <a:gd name="connsiteY2" fmla="*/ 0 h 2608729"/>
              <a:gd name="connsiteX0" fmla="*/ 153491 w 1156587"/>
              <a:gd name="connsiteY0" fmla="*/ 1346318 h 1346319"/>
              <a:gd name="connsiteX1" fmla="*/ 1156587 w 1156587"/>
              <a:gd name="connsiteY1" fmla="*/ 0 h 1346319"/>
              <a:gd name="connsiteX0" fmla="*/ 1157192 w 1157197"/>
              <a:gd name="connsiteY0" fmla="*/ 3041745 h 3041744"/>
              <a:gd name="connsiteX1" fmla="*/ 494021 w 1157197"/>
              <a:gd name="connsiteY1" fmla="*/ 0 h 3041744"/>
              <a:gd name="connsiteX0" fmla="*/ 2322873 w 2322868"/>
              <a:gd name="connsiteY0" fmla="*/ 3019373 h 3019372"/>
              <a:gd name="connsiteX1" fmla="*/ 330483 w 2322868"/>
              <a:gd name="connsiteY1" fmla="*/ 0 h 3019372"/>
              <a:gd name="connsiteX0" fmla="*/ 1992391 w 1992396"/>
              <a:gd name="connsiteY0" fmla="*/ 3019373 h 3019372"/>
              <a:gd name="connsiteX1" fmla="*/ 1 w 1992396"/>
              <a:gd name="connsiteY1" fmla="*/ 0 h 3019372"/>
              <a:gd name="connsiteX0" fmla="*/ 1992391 w 2201796"/>
              <a:gd name="connsiteY0" fmla="*/ 3019373 h 3019372"/>
              <a:gd name="connsiteX1" fmla="*/ 1 w 2201796"/>
              <a:gd name="connsiteY1" fmla="*/ 0 h 3019372"/>
              <a:gd name="connsiteX0" fmla="*/ 2097287 w 2178661"/>
              <a:gd name="connsiteY0" fmla="*/ 3019373 h 3019372"/>
              <a:gd name="connsiteX1" fmla="*/ 104897 w 2178661"/>
              <a:gd name="connsiteY1" fmla="*/ 0 h 3019372"/>
            </a:gdLst>
            <a:ahLst/>
            <a:cxnLst>
              <a:cxn ang="0">
                <a:pos x="connsiteX0" y="connsiteY0"/>
              </a:cxn>
              <a:cxn ang="0">
                <a:pos x="connsiteX1" y="connsiteY1"/>
              </a:cxn>
            </a:cxnLst>
            <a:rect l="l" t="t" r="r" b="b"/>
            <a:pathLst>
              <a:path w="2178661" h="3019372">
                <a:moveTo>
                  <a:pt x="2097287" y="3019373"/>
                </a:moveTo>
                <a:cubicBezTo>
                  <a:pt x="2736979" y="806159"/>
                  <a:pt x="-627395" y="2260535"/>
                  <a:pt x="104897" y="0"/>
                </a:cubicBezTo>
              </a:path>
            </a:pathLst>
          </a:custGeom>
          <a:ln w="38100">
            <a:solidFill>
              <a:schemeClr val="tx2"/>
            </a:solidFill>
            <a:prstDash val="sysDash"/>
            <a:tailEnd type="arrow" w="lg" len="sm"/>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350" dirty="0"/>
          </a:p>
        </p:txBody>
      </p:sp>
      <p:sp>
        <p:nvSpPr>
          <p:cNvPr id="193" name="Freeform 28">
            <a:extLst>
              <a:ext uri="{FF2B5EF4-FFF2-40B4-BE49-F238E27FC236}">
                <a16:creationId xmlns:a16="http://schemas.microsoft.com/office/drawing/2014/main" id="{5299D844-2BFB-4C69-B4C0-6F04BFFD7C59}"/>
              </a:ext>
            </a:extLst>
          </p:cNvPr>
          <p:cNvSpPr/>
          <p:nvPr/>
        </p:nvSpPr>
        <p:spPr>
          <a:xfrm rot="5817164">
            <a:off x="3913250" y="4566255"/>
            <a:ext cx="348035" cy="1038848"/>
          </a:xfrm>
          <a:custGeom>
            <a:avLst/>
            <a:gdLst>
              <a:gd name="connsiteX0" fmla="*/ 1622612 w 1622612"/>
              <a:gd name="connsiteY0" fmla="*/ 2608729 h 2608729"/>
              <a:gd name="connsiteX1" fmla="*/ 555812 w 1622612"/>
              <a:gd name="connsiteY1" fmla="*/ 1577788 h 2608729"/>
              <a:gd name="connsiteX2" fmla="*/ 0 w 1622612"/>
              <a:gd name="connsiteY2" fmla="*/ 0 h 2608729"/>
              <a:gd name="connsiteX0" fmla="*/ 2284272 w 2284272"/>
              <a:gd name="connsiteY0" fmla="*/ 2608729 h 2608729"/>
              <a:gd name="connsiteX1" fmla="*/ 45509 w 2284272"/>
              <a:gd name="connsiteY1" fmla="*/ 1351249 h 2608729"/>
              <a:gd name="connsiteX2" fmla="*/ 661660 w 2284272"/>
              <a:gd name="connsiteY2" fmla="*/ 0 h 2608729"/>
              <a:gd name="connsiteX0" fmla="*/ 2529095 w 2529095"/>
              <a:gd name="connsiteY0" fmla="*/ 2608729 h 2608729"/>
              <a:gd name="connsiteX1" fmla="*/ 290332 w 2529095"/>
              <a:gd name="connsiteY1" fmla="*/ 1351249 h 2608729"/>
              <a:gd name="connsiteX2" fmla="*/ 906483 w 2529095"/>
              <a:gd name="connsiteY2" fmla="*/ 0 h 2608729"/>
              <a:gd name="connsiteX0" fmla="*/ 2529095 w 2529095"/>
              <a:gd name="connsiteY0" fmla="*/ 2608729 h 2608729"/>
              <a:gd name="connsiteX1" fmla="*/ 290332 w 2529095"/>
              <a:gd name="connsiteY1" fmla="*/ 1351249 h 2608729"/>
              <a:gd name="connsiteX2" fmla="*/ 906483 w 2529095"/>
              <a:gd name="connsiteY2" fmla="*/ 0 h 2608729"/>
              <a:gd name="connsiteX0" fmla="*/ 2779199 w 2779199"/>
              <a:gd name="connsiteY0" fmla="*/ 2608729 h 2608729"/>
              <a:gd name="connsiteX1" fmla="*/ 153491 w 2779199"/>
              <a:gd name="connsiteY1" fmla="*/ 1346318 h 2608729"/>
              <a:gd name="connsiteX2" fmla="*/ 1156587 w 2779199"/>
              <a:gd name="connsiteY2" fmla="*/ 0 h 2608729"/>
              <a:gd name="connsiteX0" fmla="*/ 153491 w 1156587"/>
              <a:gd name="connsiteY0" fmla="*/ 1346318 h 1346319"/>
              <a:gd name="connsiteX1" fmla="*/ 1156587 w 1156587"/>
              <a:gd name="connsiteY1" fmla="*/ 0 h 1346319"/>
              <a:gd name="connsiteX0" fmla="*/ 1157192 w 1157197"/>
              <a:gd name="connsiteY0" fmla="*/ 3041745 h 3041744"/>
              <a:gd name="connsiteX1" fmla="*/ 494021 w 1157197"/>
              <a:gd name="connsiteY1" fmla="*/ 0 h 3041744"/>
              <a:gd name="connsiteX0" fmla="*/ 2322873 w 2322868"/>
              <a:gd name="connsiteY0" fmla="*/ 3019373 h 3019372"/>
              <a:gd name="connsiteX1" fmla="*/ 330483 w 2322868"/>
              <a:gd name="connsiteY1" fmla="*/ 0 h 3019372"/>
              <a:gd name="connsiteX0" fmla="*/ 1992391 w 1992396"/>
              <a:gd name="connsiteY0" fmla="*/ 3019373 h 3019372"/>
              <a:gd name="connsiteX1" fmla="*/ 1 w 1992396"/>
              <a:gd name="connsiteY1" fmla="*/ 0 h 3019372"/>
              <a:gd name="connsiteX0" fmla="*/ 1992391 w 2201796"/>
              <a:gd name="connsiteY0" fmla="*/ 3019373 h 3019372"/>
              <a:gd name="connsiteX1" fmla="*/ 1 w 2201796"/>
              <a:gd name="connsiteY1" fmla="*/ 0 h 3019372"/>
              <a:gd name="connsiteX0" fmla="*/ 2097287 w 2178661"/>
              <a:gd name="connsiteY0" fmla="*/ 3019373 h 3019372"/>
              <a:gd name="connsiteX1" fmla="*/ 104897 w 2178661"/>
              <a:gd name="connsiteY1" fmla="*/ 0 h 3019372"/>
            </a:gdLst>
            <a:ahLst/>
            <a:cxnLst>
              <a:cxn ang="0">
                <a:pos x="connsiteX0" y="connsiteY0"/>
              </a:cxn>
              <a:cxn ang="0">
                <a:pos x="connsiteX1" y="connsiteY1"/>
              </a:cxn>
            </a:cxnLst>
            <a:rect l="l" t="t" r="r" b="b"/>
            <a:pathLst>
              <a:path w="2178661" h="3019372">
                <a:moveTo>
                  <a:pt x="2097287" y="3019373"/>
                </a:moveTo>
                <a:cubicBezTo>
                  <a:pt x="2736979" y="806159"/>
                  <a:pt x="-627395" y="2260535"/>
                  <a:pt x="104897" y="0"/>
                </a:cubicBezTo>
              </a:path>
            </a:pathLst>
          </a:custGeom>
          <a:ln w="38100">
            <a:solidFill>
              <a:schemeClr val="tx2"/>
            </a:solidFill>
            <a:prstDash val="sysDash"/>
            <a:tailEnd type="arrow" w="lg" len="sm"/>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350" dirty="0"/>
          </a:p>
        </p:txBody>
      </p:sp>
      <p:sp>
        <p:nvSpPr>
          <p:cNvPr id="194" name="Freeform 28">
            <a:extLst>
              <a:ext uri="{FF2B5EF4-FFF2-40B4-BE49-F238E27FC236}">
                <a16:creationId xmlns:a16="http://schemas.microsoft.com/office/drawing/2014/main" id="{9C7951BC-E5F0-40E6-800A-10218C128392}"/>
              </a:ext>
            </a:extLst>
          </p:cNvPr>
          <p:cNvSpPr/>
          <p:nvPr/>
        </p:nvSpPr>
        <p:spPr>
          <a:xfrm rot="15782836" flipV="1">
            <a:off x="3924898" y="4802944"/>
            <a:ext cx="312279" cy="1043206"/>
          </a:xfrm>
          <a:custGeom>
            <a:avLst/>
            <a:gdLst>
              <a:gd name="connsiteX0" fmla="*/ 1622612 w 1622612"/>
              <a:gd name="connsiteY0" fmla="*/ 2608729 h 2608729"/>
              <a:gd name="connsiteX1" fmla="*/ 555812 w 1622612"/>
              <a:gd name="connsiteY1" fmla="*/ 1577788 h 2608729"/>
              <a:gd name="connsiteX2" fmla="*/ 0 w 1622612"/>
              <a:gd name="connsiteY2" fmla="*/ 0 h 2608729"/>
              <a:gd name="connsiteX0" fmla="*/ 2284272 w 2284272"/>
              <a:gd name="connsiteY0" fmla="*/ 2608729 h 2608729"/>
              <a:gd name="connsiteX1" fmla="*/ 45509 w 2284272"/>
              <a:gd name="connsiteY1" fmla="*/ 1351249 h 2608729"/>
              <a:gd name="connsiteX2" fmla="*/ 661660 w 2284272"/>
              <a:gd name="connsiteY2" fmla="*/ 0 h 2608729"/>
              <a:gd name="connsiteX0" fmla="*/ 2529095 w 2529095"/>
              <a:gd name="connsiteY0" fmla="*/ 2608729 h 2608729"/>
              <a:gd name="connsiteX1" fmla="*/ 290332 w 2529095"/>
              <a:gd name="connsiteY1" fmla="*/ 1351249 h 2608729"/>
              <a:gd name="connsiteX2" fmla="*/ 906483 w 2529095"/>
              <a:gd name="connsiteY2" fmla="*/ 0 h 2608729"/>
              <a:gd name="connsiteX0" fmla="*/ 2529095 w 2529095"/>
              <a:gd name="connsiteY0" fmla="*/ 2608729 h 2608729"/>
              <a:gd name="connsiteX1" fmla="*/ 290332 w 2529095"/>
              <a:gd name="connsiteY1" fmla="*/ 1351249 h 2608729"/>
              <a:gd name="connsiteX2" fmla="*/ 906483 w 2529095"/>
              <a:gd name="connsiteY2" fmla="*/ 0 h 2608729"/>
              <a:gd name="connsiteX0" fmla="*/ 2779199 w 2779199"/>
              <a:gd name="connsiteY0" fmla="*/ 2608729 h 2608729"/>
              <a:gd name="connsiteX1" fmla="*/ 153491 w 2779199"/>
              <a:gd name="connsiteY1" fmla="*/ 1346318 h 2608729"/>
              <a:gd name="connsiteX2" fmla="*/ 1156587 w 2779199"/>
              <a:gd name="connsiteY2" fmla="*/ 0 h 2608729"/>
              <a:gd name="connsiteX0" fmla="*/ 153491 w 1156587"/>
              <a:gd name="connsiteY0" fmla="*/ 1346318 h 1346319"/>
              <a:gd name="connsiteX1" fmla="*/ 1156587 w 1156587"/>
              <a:gd name="connsiteY1" fmla="*/ 0 h 1346319"/>
              <a:gd name="connsiteX0" fmla="*/ 1157192 w 1157197"/>
              <a:gd name="connsiteY0" fmla="*/ 3041745 h 3041744"/>
              <a:gd name="connsiteX1" fmla="*/ 494021 w 1157197"/>
              <a:gd name="connsiteY1" fmla="*/ 0 h 3041744"/>
              <a:gd name="connsiteX0" fmla="*/ 2322873 w 2322868"/>
              <a:gd name="connsiteY0" fmla="*/ 3019373 h 3019372"/>
              <a:gd name="connsiteX1" fmla="*/ 330483 w 2322868"/>
              <a:gd name="connsiteY1" fmla="*/ 0 h 3019372"/>
              <a:gd name="connsiteX0" fmla="*/ 1992391 w 1992396"/>
              <a:gd name="connsiteY0" fmla="*/ 3019373 h 3019372"/>
              <a:gd name="connsiteX1" fmla="*/ 1 w 1992396"/>
              <a:gd name="connsiteY1" fmla="*/ 0 h 3019372"/>
              <a:gd name="connsiteX0" fmla="*/ 1992391 w 2201796"/>
              <a:gd name="connsiteY0" fmla="*/ 3019373 h 3019372"/>
              <a:gd name="connsiteX1" fmla="*/ 1 w 2201796"/>
              <a:gd name="connsiteY1" fmla="*/ 0 h 3019372"/>
              <a:gd name="connsiteX0" fmla="*/ 2097287 w 2178661"/>
              <a:gd name="connsiteY0" fmla="*/ 3019373 h 3019372"/>
              <a:gd name="connsiteX1" fmla="*/ 104897 w 2178661"/>
              <a:gd name="connsiteY1" fmla="*/ 0 h 3019372"/>
            </a:gdLst>
            <a:ahLst/>
            <a:cxnLst>
              <a:cxn ang="0">
                <a:pos x="connsiteX0" y="connsiteY0"/>
              </a:cxn>
              <a:cxn ang="0">
                <a:pos x="connsiteX1" y="connsiteY1"/>
              </a:cxn>
            </a:cxnLst>
            <a:rect l="l" t="t" r="r" b="b"/>
            <a:pathLst>
              <a:path w="2178661" h="3019372">
                <a:moveTo>
                  <a:pt x="2097287" y="3019373"/>
                </a:moveTo>
                <a:cubicBezTo>
                  <a:pt x="2736979" y="806159"/>
                  <a:pt x="-627395" y="2260535"/>
                  <a:pt x="104897" y="0"/>
                </a:cubicBezTo>
              </a:path>
            </a:pathLst>
          </a:custGeom>
          <a:ln w="38100">
            <a:solidFill>
              <a:schemeClr val="tx2"/>
            </a:solidFill>
            <a:prstDash val="sysDash"/>
            <a:tailEnd type="arrow" w="lg" len="sm"/>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350" dirty="0"/>
          </a:p>
        </p:txBody>
      </p:sp>
      <p:sp>
        <p:nvSpPr>
          <p:cNvPr id="195" name="Freeform 28">
            <a:extLst>
              <a:ext uri="{FF2B5EF4-FFF2-40B4-BE49-F238E27FC236}">
                <a16:creationId xmlns:a16="http://schemas.microsoft.com/office/drawing/2014/main" id="{C06AA3AF-695A-4DD7-AB68-12A106EFD788}"/>
              </a:ext>
            </a:extLst>
          </p:cNvPr>
          <p:cNvSpPr/>
          <p:nvPr/>
        </p:nvSpPr>
        <p:spPr>
          <a:xfrm rot="5817164">
            <a:off x="6463298" y="4247066"/>
            <a:ext cx="179840" cy="1370306"/>
          </a:xfrm>
          <a:custGeom>
            <a:avLst/>
            <a:gdLst>
              <a:gd name="connsiteX0" fmla="*/ 1622612 w 1622612"/>
              <a:gd name="connsiteY0" fmla="*/ 2608729 h 2608729"/>
              <a:gd name="connsiteX1" fmla="*/ 555812 w 1622612"/>
              <a:gd name="connsiteY1" fmla="*/ 1577788 h 2608729"/>
              <a:gd name="connsiteX2" fmla="*/ 0 w 1622612"/>
              <a:gd name="connsiteY2" fmla="*/ 0 h 2608729"/>
              <a:gd name="connsiteX0" fmla="*/ 2284272 w 2284272"/>
              <a:gd name="connsiteY0" fmla="*/ 2608729 h 2608729"/>
              <a:gd name="connsiteX1" fmla="*/ 45509 w 2284272"/>
              <a:gd name="connsiteY1" fmla="*/ 1351249 h 2608729"/>
              <a:gd name="connsiteX2" fmla="*/ 661660 w 2284272"/>
              <a:gd name="connsiteY2" fmla="*/ 0 h 2608729"/>
              <a:gd name="connsiteX0" fmla="*/ 2529095 w 2529095"/>
              <a:gd name="connsiteY0" fmla="*/ 2608729 h 2608729"/>
              <a:gd name="connsiteX1" fmla="*/ 290332 w 2529095"/>
              <a:gd name="connsiteY1" fmla="*/ 1351249 h 2608729"/>
              <a:gd name="connsiteX2" fmla="*/ 906483 w 2529095"/>
              <a:gd name="connsiteY2" fmla="*/ 0 h 2608729"/>
              <a:gd name="connsiteX0" fmla="*/ 2529095 w 2529095"/>
              <a:gd name="connsiteY0" fmla="*/ 2608729 h 2608729"/>
              <a:gd name="connsiteX1" fmla="*/ 290332 w 2529095"/>
              <a:gd name="connsiteY1" fmla="*/ 1351249 h 2608729"/>
              <a:gd name="connsiteX2" fmla="*/ 906483 w 2529095"/>
              <a:gd name="connsiteY2" fmla="*/ 0 h 2608729"/>
              <a:gd name="connsiteX0" fmla="*/ 2779199 w 2779199"/>
              <a:gd name="connsiteY0" fmla="*/ 2608729 h 2608729"/>
              <a:gd name="connsiteX1" fmla="*/ 153491 w 2779199"/>
              <a:gd name="connsiteY1" fmla="*/ 1346318 h 2608729"/>
              <a:gd name="connsiteX2" fmla="*/ 1156587 w 2779199"/>
              <a:gd name="connsiteY2" fmla="*/ 0 h 2608729"/>
              <a:gd name="connsiteX0" fmla="*/ 153491 w 1156587"/>
              <a:gd name="connsiteY0" fmla="*/ 1346318 h 1346319"/>
              <a:gd name="connsiteX1" fmla="*/ 1156587 w 1156587"/>
              <a:gd name="connsiteY1" fmla="*/ 0 h 1346319"/>
              <a:gd name="connsiteX0" fmla="*/ 1157192 w 1157197"/>
              <a:gd name="connsiteY0" fmla="*/ 3041745 h 3041744"/>
              <a:gd name="connsiteX1" fmla="*/ 494021 w 1157197"/>
              <a:gd name="connsiteY1" fmla="*/ 0 h 3041744"/>
              <a:gd name="connsiteX0" fmla="*/ 2322873 w 2322868"/>
              <a:gd name="connsiteY0" fmla="*/ 3019373 h 3019372"/>
              <a:gd name="connsiteX1" fmla="*/ 330483 w 2322868"/>
              <a:gd name="connsiteY1" fmla="*/ 0 h 3019372"/>
              <a:gd name="connsiteX0" fmla="*/ 1992391 w 1992396"/>
              <a:gd name="connsiteY0" fmla="*/ 3019373 h 3019372"/>
              <a:gd name="connsiteX1" fmla="*/ 1 w 1992396"/>
              <a:gd name="connsiteY1" fmla="*/ 0 h 3019372"/>
              <a:gd name="connsiteX0" fmla="*/ 1992391 w 2201796"/>
              <a:gd name="connsiteY0" fmla="*/ 3019373 h 3019372"/>
              <a:gd name="connsiteX1" fmla="*/ 1 w 2201796"/>
              <a:gd name="connsiteY1" fmla="*/ 0 h 3019372"/>
              <a:gd name="connsiteX0" fmla="*/ 2097287 w 2178661"/>
              <a:gd name="connsiteY0" fmla="*/ 3019373 h 3019372"/>
              <a:gd name="connsiteX1" fmla="*/ 104897 w 2178661"/>
              <a:gd name="connsiteY1" fmla="*/ 0 h 3019372"/>
            </a:gdLst>
            <a:ahLst/>
            <a:cxnLst>
              <a:cxn ang="0">
                <a:pos x="connsiteX0" y="connsiteY0"/>
              </a:cxn>
              <a:cxn ang="0">
                <a:pos x="connsiteX1" y="connsiteY1"/>
              </a:cxn>
            </a:cxnLst>
            <a:rect l="l" t="t" r="r" b="b"/>
            <a:pathLst>
              <a:path w="2178661" h="3019372">
                <a:moveTo>
                  <a:pt x="2097287" y="3019373"/>
                </a:moveTo>
                <a:cubicBezTo>
                  <a:pt x="2736979" y="806159"/>
                  <a:pt x="-627395" y="2260535"/>
                  <a:pt x="104897" y="0"/>
                </a:cubicBezTo>
              </a:path>
            </a:pathLst>
          </a:custGeom>
          <a:ln w="38100">
            <a:solidFill>
              <a:schemeClr val="tx2"/>
            </a:solidFill>
            <a:prstDash val="sysDash"/>
            <a:tailEnd type="arrow" w="lg" len="sm"/>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350" dirty="0"/>
          </a:p>
        </p:txBody>
      </p:sp>
      <p:sp>
        <p:nvSpPr>
          <p:cNvPr id="196" name="Freeform 28">
            <a:extLst>
              <a:ext uri="{FF2B5EF4-FFF2-40B4-BE49-F238E27FC236}">
                <a16:creationId xmlns:a16="http://schemas.microsoft.com/office/drawing/2014/main" id="{CA43713E-D5DE-467E-9C95-8B0BF386F057}"/>
              </a:ext>
            </a:extLst>
          </p:cNvPr>
          <p:cNvSpPr/>
          <p:nvPr/>
        </p:nvSpPr>
        <p:spPr>
          <a:xfrm rot="15782836" flipV="1">
            <a:off x="6845499" y="5021951"/>
            <a:ext cx="83290" cy="782625"/>
          </a:xfrm>
          <a:custGeom>
            <a:avLst/>
            <a:gdLst>
              <a:gd name="connsiteX0" fmla="*/ 1622612 w 1622612"/>
              <a:gd name="connsiteY0" fmla="*/ 2608729 h 2608729"/>
              <a:gd name="connsiteX1" fmla="*/ 555812 w 1622612"/>
              <a:gd name="connsiteY1" fmla="*/ 1577788 h 2608729"/>
              <a:gd name="connsiteX2" fmla="*/ 0 w 1622612"/>
              <a:gd name="connsiteY2" fmla="*/ 0 h 2608729"/>
              <a:gd name="connsiteX0" fmla="*/ 2284272 w 2284272"/>
              <a:gd name="connsiteY0" fmla="*/ 2608729 h 2608729"/>
              <a:gd name="connsiteX1" fmla="*/ 45509 w 2284272"/>
              <a:gd name="connsiteY1" fmla="*/ 1351249 h 2608729"/>
              <a:gd name="connsiteX2" fmla="*/ 661660 w 2284272"/>
              <a:gd name="connsiteY2" fmla="*/ 0 h 2608729"/>
              <a:gd name="connsiteX0" fmla="*/ 2529095 w 2529095"/>
              <a:gd name="connsiteY0" fmla="*/ 2608729 h 2608729"/>
              <a:gd name="connsiteX1" fmla="*/ 290332 w 2529095"/>
              <a:gd name="connsiteY1" fmla="*/ 1351249 h 2608729"/>
              <a:gd name="connsiteX2" fmla="*/ 906483 w 2529095"/>
              <a:gd name="connsiteY2" fmla="*/ 0 h 2608729"/>
              <a:gd name="connsiteX0" fmla="*/ 2529095 w 2529095"/>
              <a:gd name="connsiteY0" fmla="*/ 2608729 h 2608729"/>
              <a:gd name="connsiteX1" fmla="*/ 290332 w 2529095"/>
              <a:gd name="connsiteY1" fmla="*/ 1351249 h 2608729"/>
              <a:gd name="connsiteX2" fmla="*/ 906483 w 2529095"/>
              <a:gd name="connsiteY2" fmla="*/ 0 h 2608729"/>
              <a:gd name="connsiteX0" fmla="*/ 2779199 w 2779199"/>
              <a:gd name="connsiteY0" fmla="*/ 2608729 h 2608729"/>
              <a:gd name="connsiteX1" fmla="*/ 153491 w 2779199"/>
              <a:gd name="connsiteY1" fmla="*/ 1346318 h 2608729"/>
              <a:gd name="connsiteX2" fmla="*/ 1156587 w 2779199"/>
              <a:gd name="connsiteY2" fmla="*/ 0 h 2608729"/>
              <a:gd name="connsiteX0" fmla="*/ 153491 w 1156587"/>
              <a:gd name="connsiteY0" fmla="*/ 1346318 h 1346319"/>
              <a:gd name="connsiteX1" fmla="*/ 1156587 w 1156587"/>
              <a:gd name="connsiteY1" fmla="*/ 0 h 1346319"/>
              <a:gd name="connsiteX0" fmla="*/ 1157192 w 1157197"/>
              <a:gd name="connsiteY0" fmla="*/ 3041745 h 3041744"/>
              <a:gd name="connsiteX1" fmla="*/ 494021 w 1157197"/>
              <a:gd name="connsiteY1" fmla="*/ 0 h 3041744"/>
              <a:gd name="connsiteX0" fmla="*/ 2322873 w 2322868"/>
              <a:gd name="connsiteY0" fmla="*/ 3019373 h 3019372"/>
              <a:gd name="connsiteX1" fmla="*/ 330483 w 2322868"/>
              <a:gd name="connsiteY1" fmla="*/ 0 h 3019372"/>
              <a:gd name="connsiteX0" fmla="*/ 1992391 w 1992396"/>
              <a:gd name="connsiteY0" fmla="*/ 3019373 h 3019372"/>
              <a:gd name="connsiteX1" fmla="*/ 1 w 1992396"/>
              <a:gd name="connsiteY1" fmla="*/ 0 h 3019372"/>
              <a:gd name="connsiteX0" fmla="*/ 1992391 w 2201796"/>
              <a:gd name="connsiteY0" fmla="*/ 3019373 h 3019372"/>
              <a:gd name="connsiteX1" fmla="*/ 1 w 2201796"/>
              <a:gd name="connsiteY1" fmla="*/ 0 h 3019372"/>
              <a:gd name="connsiteX0" fmla="*/ 2097287 w 2178661"/>
              <a:gd name="connsiteY0" fmla="*/ 3019373 h 3019372"/>
              <a:gd name="connsiteX1" fmla="*/ 104897 w 2178661"/>
              <a:gd name="connsiteY1" fmla="*/ 0 h 3019372"/>
            </a:gdLst>
            <a:ahLst/>
            <a:cxnLst>
              <a:cxn ang="0">
                <a:pos x="connsiteX0" y="connsiteY0"/>
              </a:cxn>
              <a:cxn ang="0">
                <a:pos x="connsiteX1" y="connsiteY1"/>
              </a:cxn>
            </a:cxnLst>
            <a:rect l="l" t="t" r="r" b="b"/>
            <a:pathLst>
              <a:path w="2178661" h="3019372">
                <a:moveTo>
                  <a:pt x="2097287" y="3019373"/>
                </a:moveTo>
                <a:cubicBezTo>
                  <a:pt x="2736979" y="806159"/>
                  <a:pt x="-627395" y="2260535"/>
                  <a:pt x="104897" y="0"/>
                </a:cubicBezTo>
              </a:path>
            </a:pathLst>
          </a:custGeom>
          <a:ln w="38100">
            <a:solidFill>
              <a:schemeClr val="tx2"/>
            </a:solidFill>
            <a:prstDash val="sysDash"/>
            <a:tailEnd type="arrow" w="lg" len="sm"/>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350" dirty="0"/>
          </a:p>
        </p:txBody>
      </p:sp>
      <p:sp>
        <p:nvSpPr>
          <p:cNvPr id="198" name="Title 1">
            <a:extLst>
              <a:ext uri="{FF2B5EF4-FFF2-40B4-BE49-F238E27FC236}">
                <a16:creationId xmlns:a16="http://schemas.microsoft.com/office/drawing/2014/main" id="{F6EF4AB2-96E5-4DA6-A1E2-D7181DF50528}"/>
              </a:ext>
            </a:extLst>
          </p:cNvPr>
          <p:cNvSpPr txBox="1">
            <a:spLocks/>
          </p:cNvSpPr>
          <p:nvPr/>
        </p:nvSpPr>
        <p:spPr>
          <a:xfrm>
            <a:off x="2306648" y="193991"/>
            <a:ext cx="4667250" cy="478972"/>
          </a:xfrm>
          <a:prstGeom prst="rect">
            <a:avLst/>
          </a:prstGeom>
          <a:solidFill>
            <a:schemeClr val="bg2">
              <a:alpha val="54000"/>
            </a:schemeClr>
          </a:solidFill>
          <a:effectLst>
            <a:outerShdw blurRad="50800" dist="38100" dir="5400000" algn="t" rotWithShape="0">
              <a:prstClr val="black">
                <a:alpha val="40000"/>
              </a:prstClr>
            </a:outerShdw>
          </a:effectLst>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spc="-113" dirty="0">
                <a:solidFill>
                  <a:srgbClr val="FF0000"/>
                </a:solidFill>
              </a:rPr>
              <a:t>BIOGAS PROCESS</a:t>
            </a:r>
          </a:p>
        </p:txBody>
      </p:sp>
      <p:sp>
        <p:nvSpPr>
          <p:cNvPr id="109" name="Freeform 28">
            <a:extLst>
              <a:ext uri="{FF2B5EF4-FFF2-40B4-BE49-F238E27FC236}">
                <a16:creationId xmlns:a16="http://schemas.microsoft.com/office/drawing/2014/main" id="{1E608AD2-A3CB-41EB-930B-3C7AFA4E9848}"/>
              </a:ext>
            </a:extLst>
          </p:cNvPr>
          <p:cNvSpPr/>
          <p:nvPr/>
        </p:nvSpPr>
        <p:spPr>
          <a:xfrm rot="15782836" flipV="1">
            <a:off x="4879239" y="4168272"/>
            <a:ext cx="174332" cy="2039089"/>
          </a:xfrm>
          <a:custGeom>
            <a:avLst/>
            <a:gdLst>
              <a:gd name="connsiteX0" fmla="*/ 1622612 w 1622612"/>
              <a:gd name="connsiteY0" fmla="*/ 2608729 h 2608729"/>
              <a:gd name="connsiteX1" fmla="*/ 555812 w 1622612"/>
              <a:gd name="connsiteY1" fmla="*/ 1577788 h 2608729"/>
              <a:gd name="connsiteX2" fmla="*/ 0 w 1622612"/>
              <a:gd name="connsiteY2" fmla="*/ 0 h 2608729"/>
              <a:gd name="connsiteX0" fmla="*/ 2284272 w 2284272"/>
              <a:gd name="connsiteY0" fmla="*/ 2608729 h 2608729"/>
              <a:gd name="connsiteX1" fmla="*/ 45509 w 2284272"/>
              <a:gd name="connsiteY1" fmla="*/ 1351249 h 2608729"/>
              <a:gd name="connsiteX2" fmla="*/ 661660 w 2284272"/>
              <a:gd name="connsiteY2" fmla="*/ 0 h 2608729"/>
              <a:gd name="connsiteX0" fmla="*/ 2529095 w 2529095"/>
              <a:gd name="connsiteY0" fmla="*/ 2608729 h 2608729"/>
              <a:gd name="connsiteX1" fmla="*/ 290332 w 2529095"/>
              <a:gd name="connsiteY1" fmla="*/ 1351249 h 2608729"/>
              <a:gd name="connsiteX2" fmla="*/ 906483 w 2529095"/>
              <a:gd name="connsiteY2" fmla="*/ 0 h 2608729"/>
              <a:gd name="connsiteX0" fmla="*/ 2529095 w 2529095"/>
              <a:gd name="connsiteY0" fmla="*/ 2608729 h 2608729"/>
              <a:gd name="connsiteX1" fmla="*/ 290332 w 2529095"/>
              <a:gd name="connsiteY1" fmla="*/ 1351249 h 2608729"/>
              <a:gd name="connsiteX2" fmla="*/ 906483 w 2529095"/>
              <a:gd name="connsiteY2" fmla="*/ 0 h 2608729"/>
              <a:gd name="connsiteX0" fmla="*/ 2779199 w 2779199"/>
              <a:gd name="connsiteY0" fmla="*/ 2608729 h 2608729"/>
              <a:gd name="connsiteX1" fmla="*/ 153491 w 2779199"/>
              <a:gd name="connsiteY1" fmla="*/ 1346318 h 2608729"/>
              <a:gd name="connsiteX2" fmla="*/ 1156587 w 2779199"/>
              <a:gd name="connsiteY2" fmla="*/ 0 h 2608729"/>
              <a:gd name="connsiteX0" fmla="*/ 153491 w 1156587"/>
              <a:gd name="connsiteY0" fmla="*/ 1346318 h 1346319"/>
              <a:gd name="connsiteX1" fmla="*/ 1156587 w 1156587"/>
              <a:gd name="connsiteY1" fmla="*/ 0 h 1346319"/>
              <a:gd name="connsiteX0" fmla="*/ 1157192 w 1157197"/>
              <a:gd name="connsiteY0" fmla="*/ 3041745 h 3041744"/>
              <a:gd name="connsiteX1" fmla="*/ 494021 w 1157197"/>
              <a:gd name="connsiteY1" fmla="*/ 0 h 3041744"/>
              <a:gd name="connsiteX0" fmla="*/ 2322873 w 2322868"/>
              <a:gd name="connsiteY0" fmla="*/ 3019373 h 3019372"/>
              <a:gd name="connsiteX1" fmla="*/ 330483 w 2322868"/>
              <a:gd name="connsiteY1" fmla="*/ 0 h 3019372"/>
              <a:gd name="connsiteX0" fmla="*/ 1992391 w 1992396"/>
              <a:gd name="connsiteY0" fmla="*/ 3019373 h 3019372"/>
              <a:gd name="connsiteX1" fmla="*/ 1 w 1992396"/>
              <a:gd name="connsiteY1" fmla="*/ 0 h 3019372"/>
              <a:gd name="connsiteX0" fmla="*/ 1992391 w 2201796"/>
              <a:gd name="connsiteY0" fmla="*/ 3019373 h 3019372"/>
              <a:gd name="connsiteX1" fmla="*/ 1 w 2201796"/>
              <a:gd name="connsiteY1" fmla="*/ 0 h 3019372"/>
              <a:gd name="connsiteX0" fmla="*/ 2097287 w 2178661"/>
              <a:gd name="connsiteY0" fmla="*/ 3019373 h 3019372"/>
              <a:gd name="connsiteX1" fmla="*/ 104897 w 2178661"/>
              <a:gd name="connsiteY1" fmla="*/ 0 h 3019372"/>
            </a:gdLst>
            <a:ahLst/>
            <a:cxnLst>
              <a:cxn ang="0">
                <a:pos x="connsiteX0" y="connsiteY0"/>
              </a:cxn>
              <a:cxn ang="0">
                <a:pos x="connsiteX1" y="connsiteY1"/>
              </a:cxn>
            </a:cxnLst>
            <a:rect l="l" t="t" r="r" b="b"/>
            <a:pathLst>
              <a:path w="2178661" h="3019372">
                <a:moveTo>
                  <a:pt x="2097287" y="3019373"/>
                </a:moveTo>
                <a:cubicBezTo>
                  <a:pt x="2736979" y="806159"/>
                  <a:pt x="-627395" y="2260535"/>
                  <a:pt x="104897" y="0"/>
                </a:cubicBezTo>
              </a:path>
            </a:pathLst>
          </a:custGeom>
          <a:ln w="38100">
            <a:solidFill>
              <a:schemeClr val="tx2"/>
            </a:solidFill>
            <a:prstDash val="sysDash"/>
            <a:tailEnd type="arrow" w="lg" len="sm"/>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350" dirty="0"/>
          </a:p>
        </p:txBody>
      </p:sp>
      <p:sp>
        <p:nvSpPr>
          <p:cNvPr id="110" name="Rectangle 109">
            <a:extLst>
              <a:ext uri="{FF2B5EF4-FFF2-40B4-BE49-F238E27FC236}">
                <a16:creationId xmlns:a16="http://schemas.microsoft.com/office/drawing/2014/main" id="{B14C5A76-BB06-48A7-B974-39823666E2B3}"/>
              </a:ext>
            </a:extLst>
          </p:cNvPr>
          <p:cNvSpPr/>
          <p:nvPr/>
        </p:nvSpPr>
        <p:spPr>
          <a:xfrm>
            <a:off x="6058276" y="5033181"/>
            <a:ext cx="989883" cy="223138"/>
          </a:xfrm>
          <a:prstGeom prst="rect">
            <a:avLst/>
          </a:prstGeom>
          <a:noFill/>
          <a:effectLst>
            <a:outerShdw blurRad="50800" dist="38100" dir="10800000" algn="r" rotWithShape="0">
              <a:prstClr val="black">
                <a:alpha val="40000"/>
              </a:prstClr>
            </a:outerShdw>
          </a:effectLst>
        </p:spPr>
        <p:txBody>
          <a:bodyPr wrap="square" lIns="68580" tIns="34290" rIns="68580" bIns="34290">
            <a:spAutoFit/>
          </a:bodyPr>
          <a:lstStyle/>
          <a:p>
            <a:r>
              <a:rPr lang="en-US" sz="1000" dirty="0">
                <a:ln w="0"/>
                <a:solidFill>
                  <a:schemeClr val="bg1"/>
                </a:solidFill>
                <a:effectLst>
                  <a:glow rad="63500">
                    <a:srgbClr val="002060">
                      <a:alpha val="40000"/>
                    </a:srgbClr>
                  </a:glow>
                  <a:outerShdw blurRad="38100" dist="19050" dir="2700000" algn="tl" rotWithShape="0">
                    <a:schemeClr val="dk1">
                      <a:alpha val="40000"/>
                    </a:schemeClr>
                  </a:outerShdw>
                </a:effectLst>
                <a:latin typeface="Arial Rounded MT Bold" panose="020F0704030504030204" pitchFamily="34" charset="77"/>
                <a:cs typeface="Arial Narrow" panose="020B0604020202020204" pitchFamily="34" charset="0"/>
              </a:rPr>
              <a:t>COMPOST</a:t>
            </a:r>
          </a:p>
        </p:txBody>
      </p:sp>
      <p:sp>
        <p:nvSpPr>
          <p:cNvPr id="112" name="Freeform 28">
            <a:extLst>
              <a:ext uri="{FF2B5EF4-FFF2-40B4-BE49-F238E27FC236}">
                <a16:creationId xmlns:a16="http://schemas.microsoft.com/office/drawing/2014/main" id="{3CC9784F-25F2-4851-A8B0-23E8D21D5184}"/>
              </a:ext>
            </a:extLst>
          </p:cNvPr>
          <p:cNvSpPr/>
          <p:nvPr/>
        </p:nvSpPr>
        <p:spPr>
          <a:xfrm rot="6199976">
            <a:off x="7089150" y="4793218"/>
            <a:ext cx="166135" cy="769379"/>
          </a:xfrm>
          <a:custGeom>
            <a:avLst/>
            <a:gdLst>
              <a:gd name="connsiteX0" fmla="*/ 1622612 w 1622612"/>
              <a:gd name="connsiteY0" fmla="*/ 2608729 h 2608729"/>
              <a:gd name="connsiteX1" fmla="*/ 555812 w 1622612"/>
              <a:gd name="connsiteY1" fmla="*/ 1577788 h 2608729"/>
              <a:gd name="connsiteX2" fmla="*/ 0 w 1622612"/>
              <a:gd name="connsiteY2" fmla="*/ 0 h 2608729"/>
              <a:gd name="connsiteX0" fmla="*/ 2284272 w 2284272"/>
              <a:gd name="connsiteY0" fmla="*/ 2608729 h 2608729"/>
              <a:gd name="connsiteX1" fmla="*/ 45509 w 2284272"/>
              <a:gd name="connsiteY1" fmla="*/ 1351249 h 2608729"/>
              <a:gd name="connsiteX2" fmla="*/ 661660 w 2284272"/>
              <a:gd name="connsiteY2" fmla="*/ 0 h 2608729"/>
              <a:gd name="connsiteX0" fmla="*/ 2529095 w 2529095"/>
              <a:gd name="connsiteY0" fmla="*/ 2608729 h 2608729"/>
              <a:gd name="connsiteX1" fmla="*/ 290332 w 2529095"/>
              <a:gd name="connsiteY1" fmla="*/ 1351249 h 2608729"/>
              <a:gd name="connsiteX2" fmla="*/ 906483 w 2529095"/>
              <a:gd name="connsiteY2" fmla="*/ 0 h 2608729"/>
              <a:gd name="connsiteX0" fmla="*/ 2529095 w 2529095"/>
              <a:gd name="connsiteY0" fmla="*/ 2608729 h 2608729"/>
              <a:gd name="connsiteX1" fmla="*/ 290332 w 2529095"/>
              <a:gd name="connsiteY1" fmla="*/ 1351249 h 2608729"/>
              <a:gd name="connsiteX2" fmla="*/ 906483 w 2529095"/>
              <a:gd name="connsiteY2" fmla="*/ 0 h 2608729"/>
              <a:gd name="connsiteX0" fmla="*/ 2779199 w 2779199"/>
              <a:gd name="connsiteY0" fmla="*/ 2608729 h 2608729"/>
              <a:gd name="connsiteX1" fmla="*/ 153491 w 2779199"/>
              <a:gd name="connsiteY1" fmla="*/ 1346318 h 2608729"/>
              <a:gd name="connsiteX2" fmla="*/ 1156587 w 2779199"/>
              <a:gd name="connsiteY2" fmla="*/ 0 h 2608729"/>
              <a:gd name="connsiteX0" fmla="*/ 153491 w 1156587"/>
              <a:gd name="connsiteY0" fmla="*/ 1346318 h 1346319"/>
              <a:gd name="connsiteX1" fmla="*/ 1156587 w 1156587"/>
              <a:gd name="connsiteY1" fmla="*/ 0 h 1346319"/>
              <a:gd name="connsiteX0" fmla="*/ 1157192 w 1157197"/>
              <a:gd name="connsiteY0" fmla="*/ 3041745 h 3041744"/>
              <a:gd name="connsiteX1" fmla="*/ 494021 w 1157197"/>
              <a:gd name="connsiteY1" fmla="*/ 0 h 3041744"/>
              <a:gd name="connsiteX0" fmla="*/ 2322873 w 2322868"/>
              <a:gd name="connsiteY0" fmla="*/ 3019373 h 3019372"/>
              <a:gd name="connsiteX1" fmla="*/ 330483 w 2322868"/>
              <a:gd name="connsiteY1" fmla="*/ 0 h 3019372"/>
              <a:gd name="connsiteX0" fmla="*/ 1992391 w 1992396"/>
              <a:gd name="connsiteY0" fmla="*/ 3019373 h 3019372"/>
              <a:gd name="connsiteX1" fmla="*/ 1 w 1992396"/>
              <a:gd name="connsiteY1" fmla="*/ 0 h 3019372"/>
              <a:gd name="connsiteX0" fmla="*/ 1992391 w 2201796"/>
              <a:gd name="connsiteY0" fmla="*/ 3019373 h 3019372"/>
              <a:gd name="connsiteX1" fmla="*/ 1 w 2201796"/>
              <a:gd name="connsiteY1" fmla="*/ 0 h 3019372"/>
              <a:gd name="connsiteX0" fmla="*/ 2097287 w 2178661"/>
              <a:gd name="connsiteY0" fmla="*/ 3019373 h 3019372"/>
              <a:gd name="connsiteX1" fmla="*/ 104897 w 2178661"/>
              <a:gd name="connsiteY1" fmla="*/ 0 h 3019372"/>
            </a:gdLst>
            <a:ahLst/>
            <a:cxnLst>
              <a:cxn ang="0">
                <a:pos x="connsiteX0" y="connsiteY0"/>
              </a:cxn>
              <a:cxn ang="0">
                <a:pos x="connsiteX1" y="connsiteY1"/>
              </a:cxn>
            </a:cxnLst>
            <a:rect l="l" t="t" r="r" b="b"/>
            <a:pathLst>
              <a:path w="2178661" h="3019372">
                <a:moveTo>
                  <a:pt x="2097287" y="3019373"/>
                </a:moveTo>
                <a:cubicBezTo>
                  <a:pt x="2736979" y="806159"/>
                  <a:pt x="-627395" y="2260535"/>
                  <a:pt x="104897" y="0"/>
                </a:cubicBezTo>
              </a:path>
            </a:pathLst>
          </a:custGeom>
          <a:ln w="38100">
            <a:solidFill>
              <a:schemeClr val="tx2"/>
            </a:solidFill>
            <a:prstDash val="sysDash"/>
            <a:tailEnd type="arrow" w="lg" len="sm"/>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350" dirty="0"/>
          </a:p>
        </p:txBody>
      </p:sp>
      <p:sp>
        <p:nvSpPr>
          <p:cNvPr id="3" name="Cloud 2">
            <a:extLst>
              <a:ext uri="{FF2B5EF4-FFF2-40B4-BE49-F238E27FC236}">
                <a16:creationId xmlns:a16="http://schemas.microsoft.com/office/drawing/2014/main" id="{3D4E9E74-BF65-4478-A6E0-A87833DDD2AB}"/>
              </a:ext>
            </a:extLst>
          </p:cNvPr>
          <p:cNvSpPr/>
          <p:nvPr/>
        </p:nvSpPr>
        <p:spPr>
          <a:xfrm rot="415092">
            <a:off x="3077140" y="3838655"/>
            <a:ext cx="1106875" cy="167555"/>
          </a:xfrm>
          <a:prstGeom prst="cloud">
            <a:avLst/>
          </a:prstGeom>
          <a:blipFill>
            <a:blip r:embed="rId11"/>
            <a:tile tx="0" ty="0" sx="100000" sy="100000" flip="none" algn="tl"/>
          </a:bli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113" name="Cloud 112">
            <a:extLst>
              <a:ext uri="{FF2B5EF4-FFF2-40B4-BE49-F238E27FC236}">
                <a16:creationId xmlns:a16="http://schemas.microsoft.com/office/drawing/2014/main" id="{1603C5D9-BBA2-4213-B731-FD4EF51C1B31}"/>
              </a:ext>
            </a:extLst>
          </p:cNvPr>
          <p:cNvSpPr/>
          <p:nvPr/>
        </p:nvSpPr>
        <p:spPr>
          <a:xfrm rot="21184908" flipH="1">
            <a:off x="3733980" y="3838656"/>
            <a:ext cx="1106875" cy="167555"/>
          </a:xfrm>
          <a:prstGeom prst="cloud">
            <a:avLst/>
          </a:prstGeom>
          <a:blipFill>
            <a:blip r:embed="rId11"/>
            <a:tile tx="0" ty="0" sx="100000" sy="100000" flip="none" algn="tl"/>
          </a:bli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111" name="Rectangle 110">
            <a:extLst>
              <a:ext uri="{FF2B5EF4-FFF2-40B4-BE49-F238E27FC236}">
                <a16:creationId xmlns:a16="http://schemas.microsoft.com/office/drawing/2014/main" id="{775C8DE4-7837-4A7B-8595-45436F3DBEED}"/>
              </a:ext>
            </a:extLst>
          </p:cNvPr>
          <p:cNvSpPr/>
          <p:nvPr/>
        </p:nvSpPr>
        <p:spPr>
          <a:xfrm>
            <a:off x="3460368" y="3826877"/>
            <a:ext cx="1005874" cy="230832"/>
          </a:xfrm>
          <a:prstGeom prst="rect">
            <a:avLst/>
          </a:prstGeom>
          <a:noFill/>
          <a:effectLst>
            <a:outerShdw blurRad="50800" dist="38100" dir="10800000" algn="r" rotWithShape="0">
              <a:prstClr val="black">
                <a:alpha val="40000"/>
              </a:prstClr>
            </a:outerShdw>
          </a:effectLst>
        </p:spPr>
        <p:txBody>
          <a:bodyPr wrap="square" lIns="68580" tIns="34290" rIns="68580" bIns="34290">
            <a:spAutoFit/>
          </a:bodyPr>
          <a:lstStyle/>
          <a:p>
            <a:pPr algn="ctr"/>
            <a:r>
              <a:rPr lang="en-US" sz="1050" b="1" dirty="0">
                <a:ln w="0"/>
                <a:solidFill>
                  <a:schemeClr val="bg1"/>
                </a:solidFill>
                <a:effectLst>
                  <a:glow rad="63500">
                    <a:srgbClr val="002060">
                      <a:alpha val="40000"/>
                    </a:srgbClr>
                  </a:glow>
                  <a:outerShdw blurRad="38100" dist="19050" dir="2700000" algn="tl" rotWithShape="0">
                    <a:schemeClr val="dk1">
                      <a:alpha val="40000"/>
                    </a:schemeClr>
                  </a:outerShdw>
                </a:effectLst>
                <a:latin typeface="Bell MT" panose="02020503060305020303" pitchFamily="18" charset="0"/>
                <a:cs typeface="Arial Narrow" panose="020B0604020202020204" pitchFamily="34" charset="0"/>
              </a:rPr>
              <a:t>Sludge</a:t>
            </a:r>
          </a:p>
        </p:txBody>
      </p:sp>
      <p:sp>
        <p:nvSpPr>
          <p:cNvPr id="2" name="TextBox 1">
            <a:extLst>
              <a:ext uri="{FF2B5EF4-FFF2-40B4-BE49-F238E27FC236}">
                <a16:creationId xmlns:a16="http://schemas.microsoft.com/office/drawing/2014/main" id="{0E5B23D3-5AF3-0F4E-A38E-0A9B0803CF4E}"/>
              </a:ext>
            </a:extLst>
          </p:cNvPr>
          <p:cNvSpPr txBox="1"/>
          <p:nvPr/>
        </p:nvSpPr>
        <p:spPr>
          <a:xfrm>
            <a:off x="170174" y="1186918"/>
            <a:ext cx="1915972" cy="400110"/>
          </a:xfrm>
          <a:prstGeom prst="rect">
            <a:avLst/>
          </a:prstGeom>
          <a:noFill/>
        </p:spPr>
        <p:txBody>
          <a:bodyPr wrap="square" rtlCol="0">
            <a:spAutoFit/>
          </a:bodyPr>
          <a:lstStyle/>
          <a:p>
            <a:r>
              <a:rPr lang="en-US" sz="1000" dirty="0"/>
              <a:t>Organic waste 30-35 L/day</a:t>
            </a:r>
          </a:p>
          <a:p>
            <a:r>
              <a:rPr lang="en-US" sz="1000" dirty="0"/>
              <a:t>(1 Organic Waste: 1 Water)</a:t>
            </a:r>
            <a:endParaRPr lang="en-US" sz="1000" b="1" dirty="0"/>
          </a:p>
        </p:txBody>
      </p:sp>
      <p:sp>
        <p:nvSpPr>
          <p:cNvPr id="115" name="TextBox 114">
            <a:extLst>
              <a:ext uri="{FF2B5EF4-FFF2-40B4-BE49-F238E27FC236}">
                <a16:creationId xmlns:a16="http://schemas.microsoft.com/office/drawing/2014/main" id="{CB225DD5-6DFA-0940-8851-48CD4DDF5755}"/>
              </a:ext>
            </a:extLst>
          </p:cNvPr>
          <p:cNvSpPr txBox="1"/>
          <p:nvPr/>
        </p:nvSpPr>
        <p:spPr>
          <a:xfrm>
            <a:off x="2377040" y="4314641"/>
            <a:ext cx="3211094" cy="400110"/>
          </a:xfrm>
          <a:prstGeom prst="rect">
            <a:avLst/>
          </a:prstGeom>
          <a:noFill/>
        </p:spPr>
        <p:txBody>
          <a:bodyPr wrap="square" rtlCol="0">
            <a:spAutoFit/>
          </a:bodyPr>
          <a:lstStyle/>
          <a:p>
            <a:pPr algn="ctr"/>
            <a:r>
              <a:rPr lang="en-US" sz="1000" b="1" dirty="0"/>
              <a:t>STARTER 150 L COW MANURE + 100 RUMEN+250 L WATER (Fermentation 14 -20 Hari)</a:t>
            </a:r>
          </a:p>
        </p:txBody>
      </p:sp>
      <p:sp>
        <p:nvSpPr>
          <p:cNvPr id="5" name="TextBox 4">
            <a:extLst>
              <a:ext uri="{FF2B5EF4-FFF2-40B4-BE49-F238E27FC236}">
                <a16:creationId xmlns:a16="http://schemas.microsoft.com/office/drawing/2014/main" id="{692E4E7B-642A-5D4B-B8D8-FA476979F174}"/>
              </a:ext>
            </a:extLst>
          </p:cNvPr>
          <p:cNvSpPr txBox="1"/>
          <p:nvPr/>
        </p:nvSpPr>
        <p:spPr>
          <a:xfrm>
            <a:off x="3661084" y="2469619"/>
            <a:ext cx="567613" cy="253916"/>
          </a:xfrm>
          <a:prstGeom prst="rect">
            <a:avLst/>
          </a:prstGeom>
          <a:noFill/>
        </p:spPr>
        <p:txBody>
          <a:bodyPr wrap="square" rtlCol="0">
            <a:spAutoFit/>
          </a:bodyPr>
          <a:lstStyle/>
          <a:p>
            <a:r>
              <a:rPr lang="en-US" sz="1050" b="1" dirty="0"/>
              <a:t>500 L</a:t>
            </a:r>
          </a:p>
        </p:txBody>
      </p:sp>
      <p:sp>
        <p:nvSpPr>
          <p:cNvPr id="117" name="TextBox 116">
            <a:extLst>
              <a:ext uri="{FF2B5EF4-FFF2-40B4-BE49-F238E27FC236}">
                <a16:creationId xmlns:a16="http://schemas.microsoft.com/office/drawing/2014/main" id="{C5EAAC1A-577C-4945-BB12-5E1345B4631D}"/>
              </a:ext>
            </a:extLst>
          </p:cNvPr>
          <p:cNvSpPr txBox="1"/>
          <p:nvPr/>
        </p:nvSpPr>
        <p:spPr>
          <a:xfrm>
            <a:off x="7554766" y="2306558"/>
            <a:ext cx="1410277" cy="253916"/>
          </a:xfrm>
          <a:prstGeom prst="rect">
            <a:avLst/>
          </a:prstGeom>
          <a:noFill/>
        </p:spPr>
        <p:txBody>
          <a:bodyPr wrap="square" rtlCol="0">
            <a:spAutoFit/>
          </a:bodyPr>
          <a:lstStyle/>
          <a:p>
            <a:r>
              <a:rPr lang="en-US" sz="1050" b="1" dirty="0"/>
              <a:t>1-1,5 hour/day</a:t>
            </a:r>
          </a:p>
        </p:txBody>
      </p:sp>
      <p:sp>
        <p:nvSpPr>
          <p:cNvPr id="15" name="Rectangle 14">
            <a:extLst>
              <a:ext uri="{FF2B5EF4-FFF2-40B4-BE49-F238E27FC236}">
                <a16:creationId xmlns:a16="http://schemas.microsoft.com/office/drawing/2014/main" id="{268D1D29-1563-5B4B-ADC8-D3F9724E74FF}"/>
              </a:ext>
            </a:extLst>
          </p:cNvPr>
          <p:cNvSpPr/>
          <p:nvPr/>
        </p:nvSpPr>
        <p:spPr>
          <a:xfrm>
            <a:off x="6849687" y="1190701"/>
            <a:ext cx="198472" cy="3925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2453ECF-BCB6-0C49-A702-38EEA6592AA3}"/>
              </a:ext>
            </a:extLst>
          </p:cNvPr>
          <p:cNvSpPr txBox="1"/>
          <p:nvPr/>
        </p:nvSpPr>
        <p:spPr>
          <a:xfrm>
            <a:off x="6724216" y="1630686"/>
            <a:ext cx="567965" cy="261610"/>
          </a:xfrm>
          <a:prstGeom prst="rect">
            <a:avLst/>
          </a:prstGeom>
          <a:noFill/>
        </p:spPr>
        <p:txBody>
          <a:bodyPr wrap="square" rtlCol="0">
            <a:spAutoFit/>
          </a:bodyPr>
          <a:lstStyle/>
          <a:p>
            <a:r>
              <a:rPr lang="en-US" sz="1100" dirty="0"/>
              <a:t>Filter</a:t>
            </a:r>
          </a:p>
        </p:txBody>
      </p:sp>
      <p:sp>
        <p:nvSpPr>
          <p:cNvPr id="118" name="TextBox 117">
            <a:extLst>
              <a:ext uri="{FF2B5EF4-FFF2-40B4-BE49-F238E27FC236}">
                <a16:creationId xmlns:a16="http://schemas.microsoft.com/office/drawing/2014/main" id="{B5AD3140-CA3F-2A42-BDAF-DEA1008B2224}"/>
              </a:ext>
            </a:extLst>
          </p:cNvPr>
          <p:cNvSpPr txBox="1"/>
          <p:nvPr/>
        </p:nvSpPr>
        <p:spPr>
          <a:xfrm>
            <a:off x="6058276" y="2647413"/>
            <a:ext cx="973586" cy="253916"/>
          </a:xfrm>
          <a:prstGeom prst="rect">
            <a:avLst/>
          </a:prstGeom>
          <a:noFill/>
        </p:spPr>
        <p:txBody>
          <a:bodyPr wrap="square" rtlCol="0">
            <a:spAutoFit/>
          </a:bodyPr>
          <a:lstStyle/>
          <a:p>
            <a:r>
              <a:rPr lang="en-US" sz="1050" b="1" dirty="0"/>
              <a:t>30-35 L/day</a:t>
            </a:r>
          </a:p>
        </p:txBody>
      </p:sp>
    </p:spTree>
    <p:extLst>
      <p:ext uri="{BB962C8B-B14F-4D97-AF65-F5344CB8AC3E}">
        <p14:creationId xmlns:p14="http://schemas.microsoft.com/office/powerpoint/2010/main" val="3966686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04DB-7D02-A469-7E5A-0437007E0D74}"/>
              </a:ext>
            </a:extLst>
          </p:cNvPr>
          <p:cNvSpPr>
            <a:spLocks noGrp="1"/>
          </p:cNvSpPr>
          <p:nvPr>
            <p:ph type="title"/>
          </p:nvPr>
        </p:nvSpPr>
        <p:spPr/>
        <p:txBody>
          <a:bodyPr/>
          <a:lstStyle/>
          <a:p>
            <a:r>
              <a:rPr lang="en-US" sz="2800" b="1" dirty="0"/>
              <a:t>BIOMAN demonstration tool at </a:t>
            </a:r>
            <a:r>
              <a:rPr lang="en-US" sz="2800" b="1" dirty="0" err="1"/>
              <a:t>Bapelitbangda</a:t>
            </a:r>
            <a:r>
              <a:rPr lang="en-US" sz="2800" b="1" dirty="0"/>
              <a:t> Office</a:t>
            </a:r>
            <a:endParaRPr lang="en-US" b="1" dirty="0"/>
          </a:p>
        </p:txBody>
      </p:sp>
      <p:pic>
        <p:nvPicPr>
          <p:cNvPr id="5" name="Picture 4">
            <a:extLst>
              <a:ext uri="{FF2B5EF4-FFF2-40B4-BE49-F238E27FC236}">
                <a16:creationId xmlns:a16="http://schemas.microsoft.com/office/drawing/2014/main" id="{9D9E3904-890B-7C0E-CBCC-E47402443FFD}"/>
              </a:ext>
            </a:extLst>
          </p:cNvPr>
          <p:cNvPicPr>
            <a:picLocks noChangeAspect="1"/>
          </p:cNvPicPr>
          <p:nvPr/>
        </p:nvPicPr>
        <p:blipFill>
          <a:blip r:embed="rId2"/>
          <a:stretch>
            <a:fillRect/>
          </a:stretch>
        </p:blipFill>
        <p:spPr>
          <a:xfrm>
            <a:off x="5208699" y="1729749"/>
            <a:ext cx="1768863" cy="314464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Picture 6" descr="A picture containing outdoor, plant&#10;&#10;Description automatically generated">
            <a:extLst>
              <a:ext uri="{FF2B5EF4-FFF2-40B4-BE49-F238E27FC236}">
                <a16:creationId xmlns:a16="http://schemas.microsoft.com/office/drawing/2014/main" id="{B3D8A5A3-10B9-2B45-C2F0-3623A2B37117}"/>
              </a:ext>
            </a:extLst>
          </p:cNvPr>
          <p:cNvPicPr>
            <a:picLocks noChangeAspect="1"/>
          </p:cNvPicPr>
          <p:nvPr/>
        </p:nvPicPr>
        <p:blipFill>
          <a:blip r:embed="rId3"/>
          <a:stretch>
            <a:fillRect/>
          </a:stretch>
        </p:blipFill>
        <p:spPr>
          <a:xfrm>
            <a:off x="1899958" y="1729749"/>
            <a:ext cx="2358483" cy="314464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069020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plant&#10;&#10;Description automatically generated">
            <a:extLst>
              <a:ext uri="{FF2B5EF4-FFF2-40B4-BE49-F238E27FC236}">
                <a16:creationId xmlns:a16="http://schemas.microsoft.com/office/drawing/2014/main" id="{B3D8A5A3-10B9-2B45-C2F0-3623A2B371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9760" y="1511035"/>
            <a:ext cx="1865783" cy="248771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TextBox 7">
            <a:extLst>
              <a:ext uri="{FF2B5EF4-FFF2-40B4-BE49-F238E27FC236}">
                <a16:creationId xmlns:a16="http://schemas.microsoft.com/office/drawing/2014/main" id="{E4B34061-1520-B5F9-1384-4A5BDC043CF9}"/>
              </a:ext>
            </a:extLst>
          </p:cNvPr>
          <p:cNvSpPr txBox="1"/>
          <p:nvPr/>
        </p:nvSpPr>
        <p:spPr>
          <a:xfrm>
            <a:off x="1529064" y="249218"/>
            <a:ext cx="3349665" cy="461665"/>
          </a:xfrm>
          <a:prstGeom prst="rect">
            <a:avLst/>
          </a:prstGeom>
          <a:noFill/>
        </p:spPr>
        <p:txBody>
          <a:bodyPr wrap="square">
            <a:spAutoFit/>
          </a:bodyPr>
          <a:lstStyle/>
          <a:p>
            <a:r>
              <a:rPr lang="en-US" sz="2400" b="1" dirty="0">
                <a:ln w="9525">
                  <a:solidFill>
                    <a:schemeClr val="bg1"/>
                  </a:solidFill>
                  <a:prstDash val="solid"/>
                </a:ln>
                <a:effectLst>
                  <a:outerShdw blurRad="12700" dist="38100" dir="2700000" algn="tl" rotWithShape="0">
                    <a:schemeClr val="bg1">
                      <a:lumMod val="50000"/>
                    </a:schemeClr>
                  </a:outerShdw>
                </a:effectLst>
              </a:rPr>
              <a:t>Some Documentation</a:t>
            </a:r>
          </a:p>
        </p:txBody>
      </p:sp>
      <p:sp>
        <p:nvSpPr>
          <p:cNvPr id="9" name="TextBox 8">
            <a:extLst>
              <a:ext uri="{FF2B5EF4-FFF2-40B4-BE49-F238E27FC236}">
                <a16:creationId xmlns:a16="http://schemas.microsoft.com/office/drawing/2014/main" id="{8760DA6C-7BDD-3041-B40A-0ECD365B569B}"/>
              </a:ext>
            </a:extLst>
          </p:cNvPr>
          <p:cNvSpPr txBox="1"/>
          <p:nvPr/>
        </p:nvSpPr>
        <p:spPr>
          <a:xfrm>
            <a:off x="2701969" y="697416"/>
            <a:ext cx="4572000" cy="365421"/>
          </a:xfrm>
          <a:prstGeom prst="rect">
            <a:avLst/>
          </a:prstGeom>
          <a:noFill/>
        </p:spPr>
        <p:txBody>
          <a:bodyPr wrap="square">
            <a:spAutoFit/>
          </a:bodyPr>
          <a:lstStyle/>
          <a:p>
            <a:pPr marL="171450" indent="233839" algn="ctr">
              <a:lnSpc>
                <a:spcPct val="150000"/>
              </a:lnSpc>
              <a:spcAft>
                <a:spcPts val="600"/>
              </a:spcAft>
            </a:pPr>
            <a:r>
              <a:rPr lang="en-US" sz="1350" b="1" kern="100" dirty="0" err="1">
                <a:latin typeface="Arial" panose="020B0604020202020204" pitchFamily="34" charset="0"/>
                <a:ea typeface="Calibri" panose="020F0502020204030204" pitchFamily="34" charset="0"/>
              </a:rPr>
              <a:t>Dokumentasi</a:t>
            </a:r>
            <a:r>
              <a:rPr lang="en-US" sz="1350" b="1" kern="100" dirty="0">
                <a:latin typeface="Arial" panose="020B0604020202020204" pitchFamily="34" charset="0"/>
                <a:ea typeface="Calibri" panose="020F0502020204030204" pitchFamily="34" charset="0"/>
              </a:rPr>
              <a:t> </a:t>
            </a:r>
            <a:r>
              <a:rPr lang="en-US" sz="1350" b="1" kern="100" dirty="0" err="1">
                <a:latin typeface="Arial" panose="020B0604020202020204" pitchFamily="34" charset="0"/>
                <a:ea typeface="Calibri" panose="020F0502020204030204" pitchFamily="34" charset="0"/>
              </a:rPr>
              <a:t>Penggunaan</a:t>
            </a:r>
            <a:r>
              <a:rPr lang="en-US" sz="1350" b="1" kern="100" dirty="0">
                <a:latin typeface="Arial" panose="020B0604020202020204" pitchFamily="34" charset="0"/>
                <a:ea typeface="Calibri" panose="020F0502020204030204" pitchFamily="34" charset="0"/>
              </a:rPr>
              <a:t> Biodigester</a:t>
            </a:r>
          </a:p>
        </p:txBody>
      </p:sp>
      <p:pic>
        <p:nvPicPr>
          <p:cNvPr id="11" name="Picture 10" descr="A person pouring syrup into a pancake&#10;&#10;Description automatically generated with low confidence">
            <a:extLst>
              <a:ext uri="{FF2B5EF4-FFF2-40B4-BE49-F238E27FC236}">
                <a16:creationId xmlns:a16="http://schemas.microsoft.com/office/drawing/2014/main" id="{B83638FD-6B7A-66F0-5E55-F23F06D75C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4333" y="1511035"/>
            <a:ext cx="5253129" cy="258518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 name="Picture 12" descr="A newspaper article with a person's face&#10;&#10;Description automatically generated with low confidence">
            <a:extLst>
              <a:ext uri="{FF2B5EF4-FFF2-40B4-BE49-F238E27FC236}">
                <a16:creationId xmlns:a16="http://schemas.microsoft.com/office/drawing/2014/main" id="{B1746F5E-A672-9C02-0074-F362B930B38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819763">
            <a:off x="7014854" y="2816736"/>
            <a:ext cx="1805081" cy="243376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308917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B917AB-24F8-4126-A94F-68951BB41919}"/>
              </a:ext>
            </a:extLst>
          </p:cNvPr>
          <p:cNvSpPr txBox="1"/>
          <p:nvPr/>
        </p:nvSpPr>
        <p:spPr>
          <a:xfrm>
            <a:off x="2411102" y="961225"/>
            <a:ext cx="1974028" cy="1323439"/>
          </a:xfrm>
          <a:prstGeom prst="rect">
            <a:avLst/>
          </a:prstGeom>
          <a:noFill/>
        </p:spPr>
        <p:txBody>
          <a:bodyPr wrap="square">
            <a:spAutoFit/>
          </a:bodyPr>
          <a:lstStyle/>
          <a:p>
            <a:r>
              <a:rPr lang="en-US" sz="1600" b="1" dirty="0"/>
              <a:t>The fermented liquid from the biodigester is used as liquid organic fertilizer for fruits and vegetables</a:t>
            </a:r>
          </a:p>
        </p:txBody>
      </p:sp>
      <p:pic>
        <p:nvPicPr>
          <p:cNvPr id="6" name="Picture 5">
            <a:extLst>
              <a:ext uri="{FF2B5EF4-FFF2-40B4-BE49-F238E27FC236}">
                <a16:creationId xmlns:a16="http://schemas.microsoft.com/office/drawing/2014/main" id="{51D45931-7822-422B-BB01-57E8754D1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70" y="816625"/>
            <a:ext cx="1910883" cy="3532584"/>
          </a:xfrm>
          <a:prstGeom prst="rect">
            <a:avLst/>
          </a:prstGeom>
        </p:spPr>
      </p:pic>
      <p:pic>
        <p:nvPicPr>
          <p:cNvPr id="9" name="Picture 8">
            <a:extLst>
              <a:ext uri="{FF2B5EF4-FFF2-40B4-BE49-F238E27FC236}">
                <a16:creationId xmlns:a16="http://schemas.microsoft.com/office/drawing/2014/main" id="{423321CA-64B0-4332-A35C-42F6C49BEA9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964732" y="2498369"/>
            <a:ext cx="2866770" cy="3164516"/>
          </a:xfrm>
          <a:prstGeom prst="rect">
            <a:avLst/>
          </a:prstGeom>
        </p:spPr>
      </p:pic>
      <p:sp>
        <p:nvSpPr>
          <p:cNvPr id="13" name="TextBox 12">
            <a:extLst>
              <a:ext uri="{FF2B5EF4-FFF2-40B4-BE49-F238E27FC236}">
                <a16:creationId xmlns:a16="http://schemas.microsoft.com/office/drawing/2014/main" id="{57253FE6-8BF4-4F30-99F2-01F2CFC4CC34}"/>
              </a:ext>
            </a:extLst>
          </p:cNvPr>
          <p:cNvSpPr txBox="1"/>
          <p:nvPr/>
        </p:nvSpPr>
        <p:spPr>
          <a:xfrm>
            <a:off x="109664" y="4265559"/>
            <a:ext cx="1624543" cy="1077218"/>
          </a:xfrm>
          <a:prstGeom prst="rect">
            <a:avLst/>
          </a:prstGeom>
          <a:noFill/>
        </p:spPr>
        <p:txBody>
          <a:bodyPr wrap="square" rtlCol="0">
            <a:spAutoFit/>
          </a:bodyPr>
          <a:lstStyle/>
          <a:p>
            <a:r>
              <a:rPr lang="en-US" sz="1600" dirty="0"/>
              <a:t>Table of Liquid Organic Fertilizer inspection results</a:t>
            </a:r>
          </a:p>
        </p:txBody>
      </p:sp>
      <p:sp>
        <p:nvSpPr>
          <p:cNvPr id="14" name="Right Arrow 13">
            <a:extLst>
              <a:ext uri="{FF2B5EF4-FFF2-40B4-BE49-F238E27FC236}">
                <a16:creationId xmlns:a16="http://schemas.microsoft.com/office/drawing/2014/main" id="{17ACEB1E-C2A7-E148-BEEC-E5CDE2E7FAE3}"/>
              </a:ext>
            </a:extLst>
          </p:cNvPr>
          <p:cNvSpPr/>
          <p:nvPr/>
        </p:nvSpPr>
        <p:spPr>
          <a:xfrm>
            <a:off x="1850378" y="1259471"/>
            <a:ext cx="455020" cy="36347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ight Arrow 15">
            <a:extLst>
              <a:ext uri="{FF2B5EF4-FFF2-40B4-BE49-F238E27FC236}">
                <a16:creationId xmlns:a16="http://schemas.microsoft.com/office/drawing/2014/main" id="{765E435D-A9E9-B04D-8032-89ABA184815E}"/>
              </a:ext>
            </a:extLst>
          </p:cNvPr>
          <p:cNvSpPr/>
          <p:nvPr/>
        </p:nvSpPr>
        <p:spPr>
          <a:xfrm>
            <a:off x="4107522" y="1259471"/>
            <a:ext cx="723979" cy="36347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ight Arrow 16">
            <a:extLst>
              <a:ext uri="{FF2B5EF4-FFF2-40B4-BE49-F238E27FC236}">
                <a16:creationId xmlns:a16="http://schemas.microsoft.com/office/drawing/2014/main" id="{8EE51469-7250-F14E-9E4F-7A33862FA7D8}"/>
              </a:ext>
            </a:extLst>
          </p:cNvPr>
          <p:cNvSpPr/>
          <p:nvPr/>
        </p:nvSpPr>
        <p:spPr>
          <a:xfrm>
            <a:off x="1177077" y="4973791"/>
            <a:ext cx="733806" cy="36347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Picture 17">
            <a:extLst>
              <a:ext uri="{FF2B5EF4-FFF2-40B4-BE49-F238E27FC236}">
                <a16:creationId xmlns:a16="http://schemas.microsoft.com/office/drawing/2014/main" id="{035EFA24-16FA-224B-80CD-27E862EF4ACE}"/>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0840" y="72657"/>
            <a:ext cx="465241" cy="565768"/>
          </a:xfrm>
          <a:prstGeom prst="rect">
            <a:avLst/>
          </a:prstGeom>
          <a:ln>
            <a:noFill/>
          </a:ln>
          <a:effectLst>
            <a:innerShdw blurRad="63500" dist="50800" dir="13500000">
              <a:prstClr val="black">
                <a:alpha val="50000"/>
              </a:prstClr>
            </a:innerShdw>
            <a:reflection blurRad="12700" stA="40000" endPos="15000" dir="5400000" sy="-100000" algn="bl" rotWithShape="0"/>
          </a:effectLst>
        </p:spPr>
      </p:pic>
      <p:sp>
        <p:nvSpPr>
          <p:cNvPr id="19" name="Title 6">
            <a:extLst>
              <a:ext uri="{FF2B5EF4-FFF2-40B4-BE49-F238E27FC236}">
                <a16:creationId xmlns:a16="http://schemas.microsoft.com/office/drawing/2014/main" id="{4300360A-53D8-C243-9D6F-5DF6228DFFF8}"/>
              </a:ext>
            </a:extLst>
          </p:cNvPr>
          <p:cNvSpPr txBox="1">
            <a:spLocks/>
          </p:cNvSpPr>
          <p:nvPr/>
        </p:nvSpPr>
        <p:spPr>
          <a:xfrm>
            <a:off x="1333338" y="426038"/>
            <a:ext cx="3991971" cy="448435"/>
          </a:xfrm>
          <a:prstGeom prst="rect">
            <a:avLst/>
          </a:prstGeom>
          <a:noFill/>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2800" b="1" spc="47" dirty="0">
                <a:ln w="38100"/>
                <a:solidFill>
                  <a:srgbClr val="C00000"/>
                </a:solidFill>
                <a:effectLst>
                  <a:outerShdw blurRad="76200" dist="50800" dir="5400000" algn="tl" rotWithShape="0">
                    <a:srgbClr val="000000">
                      <a:alpha val="65000"/>
                    </a:srgbClr>
                  </a:outerShdw>
                </a:effectLst>
                <a:latin typeface="PT Sans Narrow" charset="-52"/>
                <a:ea typeface="PT Sans Narrow" charset="-52"/>
                <a:cs typeface="PT Sans Narrow" charset="-52"/>
              </a:rPr>
              <a:t>BIOMAN Liquid organic fertilizer Usage </a:t>
            </a:r>
          </a:p>
        </p:txBody>
      </p:sp>
      <p:pic>
        <p:nvPicPr>
          <p:cNvPr id="4" name="Picture 3">
            <a:extLst>
              <a:ext uri="{FF2B5EF4-FFF2-40B4-BE49-F238E27FC236}">
                <a16:creationId xmlns:a16="http://schemas.microsoft.com/office/drawing/2014/main" id="{990585EB-0CBB-F641-9D54-E3B0A793FEDA}"/>
              </a:ext>
            </a:extLst>
          </p:cNvPr>
          <p:cNvPicPr>
            <a:picLocks noChangeAspect="1"/>
          </p:cNvPicPr>
          <p:nvPr/>
        </p:nvPicPr>
        <p:blipFill rotWithShape="1">
          <a:blip r:embed="rId6"/>
          <a:srcRect r="45606"/>
          <a:stretch/>
        </p:blipFill>
        <p:spPr>
          <a:xfrm>
            <a:off x="6812543" y="-1"/>
            <a:ext cx="2331457" cy="5715000"/>
          </a:xfrm>
          <a:prstGeom prst="rect">
            <a:avLst/>
          </a:prstGeom>
        </p:spPr>
      </p:pic>
      <p:pic>
        <p:nvPicPr>
          <p:cNvPr id="20" name="Picture 19">
            <a:extLst>
              <a:ext uri="{FF2B5EF4-FFF2-40B4-BE49-F238E27FC236}">
                <a16:creationId xmlns:a16="http://schemas.microsoft.com/office/drawing/2014/main" id="{26FDDBA3-46D5-6D4D-A37D-D835B851585B}"/>
              </a:ext>
            </a:extLst>
          </p:cNvPr>
          <p:cNvPicPr>
            <a:picLocks noChangeAspect="1"/>
          </p:cNvPicPr>
          <p:nvPr/>
        </p:nvPicPr>
        <p:blipFill>
          <a:blip r:embed="rId7"/>
          <a:stretch>
            <a:fillRect/>
          </a:stretch>
        </p:blipFill>
        <p:spPr>
          <a:xfrm>
            <a:off x="4885350" y="0"/>
            <a:ext cx="1937188" cy="2582917"/>
          </a:xfrm>
          <a:prstGeom prst="rect">
            <a:avLst/>
          </a:prstGeom>
        </p:spPr>
      </p:pic>
      <p:pic>
        <p:nvPicPr>
          <p:cNvPr id="22" name="Picture 21">
            <a:extLst>
              <a:ext uri="{FF2B5EF4-FFF2-40B4-BE49-F238E27FC236}">
                <a16:creationId xmlns:a16="http://schemas.microsoft.com/office/drawing/2014/main" id="{58C7B9ED-F024-F84E-A0DF-4A7B2AAE3D0E}"/>
              </a:ext>
            </a:extLst>
          </p:cNvPr>
          <p:cNvPicPr>
            <a:picLocks noChangeAspect="1"/>
          </p:cNvPicPr>
          <p:nvPr/>
        </p:nvPicPr>
        <p:blipFill rotWithShape="1">
          <a:blip r:embed="rId8"/>
          <a:srcRect r="13922"/>
          <a:stretch/>
        </p:blipFill>
        <p:spPr>
          <a:xfrm>
            <a:off x="4875143" y="2603937"/>
            <a:ext cx="1947395" cy="3111062"/>
          </a:xfrm>
          <a:prstGeom prst="rect">
            <a:avLst/>
          </a:prstGeom>
        </p:spPr>
      </p:pic>
    </p:spTree>
    <p:extLst>
      <p:ext uri="{BB962C8B-B14F-4D97-AF65-F5344CB8AC3E}">
        <p14:creationId xmlns:p14="http://schemas.microsoft.com/office/powerpoint/2010/main" val="3703304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597ACB9F-1D64-2D03-9B2C-82DD27FE5416}"/>
              </a:ext>
            </a:extLst>
          </p:cNvPr>
          <p:cNvGraphicFramePr>
            <a:graphicFrameLocks noChangeAspect="1"/>
          </p:cNvGraphicFramePr>
          <p:nvPr>
            <p:extLst>
              <p:ext uri="{D42A27DB-BD31-4B8C-83A1-F6EECF244321}">
                <p14:modId xmlns:p14="http://schemas.microsoft.com/office/powerpoint/2010/main" val="1950653830"/>
              </p:ext>
            </p:extLst>
          </p:nvPr>
        </p:nvGraphicFramePr>
        <p:xfrm>
          <a:off x="1644650" y="1262063"/>
          <a:ext cx="8874125" cy="6126162"/>
        </p:xfrm>
        <a:graphic>
          <a:graphicData uri="http://schemas.openxmlformats.org/presentationml/2006/ole">
            <mc:AlternateContent xmlns:mc="http://schemas.openxmlformats.org/markup-compatibility/2006">
              <mc:Choice xmlns:v="urn:schemas-microsoft-com:vml" Requires="v">
                <p:oleObj name="Document" r:id="rId2" imgW="6058440" imgH="4183200" progId="Word.Document.12">
                  <p:embed/>
                </p:oleObj>
              </mc:Choice>
              <mc:Fallback>
                <p:oleObj name="Document" r:id="rId2" imgW="6058440" imgH="4183200" progId="Word.Document.12">
                  <p:embed/>
                  <p:pic>
                    <p:nvPicPr>
                      <p:cNvPr id="7" name="Object 6">
                        <a:extLst>
                          <a:ext uri="{FF2B5EF4-FFF2-40B4-BE49-F238E27FC236}">
                            <a16:creationId xmlns:a16="http://schemas.microsoft.com/office/drawing/2014/main" id="{597ACB9F-1D64-2D03-9B2C-82DD27FE5416}"/>
                          </a:ext>
                        </a:extLst>
                      </p:cNvPr>
                      <p:cNvPicPr/>
                      <p:nvPr/>
                    </p:nvPicPr>
                    <p:blipFill>
                      <a:blip r:embed="rId3"/>
                      <a:stretch>
                        <a:fillRect/>
                      </a:stretch>
                    </p:blipFill>
                    <p:spPr>
                      <a:xfrm>
                        <a:off x="1644650" y="1262063"/>
                        <a:ext cx="8874125" cy="6126162"/>
                      </a:xfrm>
                      <a:prstGeom prst="rect">
                        <a:avLst/>
                      </a:prstGeom>
                    </p:spPr>
                  </p:pic>
                </p:oleObj>
              </mc:Fallback>
            </mc:AlternateContent>
          </a:graphicData>
        </a:graphic>
      </p:graphicFrame>
      <p:sp>
        <p:nvSpPr>
          <p:cNvPr id="4" name="Arrow: Pentagon 3">
            <a:extLst>
              <a:ext uri="{FF2B5EF4-FFF2-40B4-BE49-F238E27FC236}">
                <a16:creationId xmlns:a16="http://schemas.microsoft.com/office/drawing/2014/main" id="{7B9F67CB-DAA2-CC56-6937-F973B5995D59}"/>
              </a:ext>
            </a:extLst>
          </p:cNvPr>
          <p:cNvSpPr/>
          <p:nvPr/>
        </p:nvSpPr>
        <p:spPr>
          <a:xfrm>
            <a:off x="336481" y="1315844"/>
            <a:ext cx="1923499" cy="2646556"/>
          </a:xfrm>
          <a:prstGeom prst="homePlate">
            <a:avLst/>
          </a:prstGeom>
          <a:solidFill>
            <a:schemeClr val="accent6">
              <a:lumMod val="75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50" b="1" dirty="0">
                <a:latin typeface="Arial" panose="020B0604020202020204" pitchFamily="34" charset="0"/>
                <a:ea typeface="Calibri" panose="020F0502020204030204" pitchFamily="34" charset="0"/>
              </a:rPr>
              <a:t>Biodigester for Household Organic Waste </a:t>
            </a:r>
            <a:endParaRPr lang="en-ID" sz="1350" dirty="0"/>
          </a:p>
          <a:p>
            <a:endParaRPr lang="en-ID" sz="1350" dirty="0"/>
          </a:p>
        </p:txBody>
      </p:sp>
    </p:spTree>
    <p:extLst>
      <p:ext uri="{BB962C8B-B14F-4D97-AF65-F5344CB8AC3E}">
        <p14:creationId xmlns:p14="http://schemas.microsoft.com/office/powerpoint/2010/main" val="1411597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3B1B8C-EA67-5F4F-BB0E-3698BACAB0E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296" y="96720"/>
            <a:ext cx="639974" cy="778257"/>
          </a:xfrm>
          <a:prstGeom prst="rect">
            <a:avLst/>
          </a:prstGeom>
          <a:ln>
            <a:noFill/>
          </a:ln>
          <a:effectLst>
            <a:innerShdw blurRad="63500" dist="50800" dir="13500000">
              <a:prstClr val="black">
                <a:alpha val="50000"/>
              </a:prstClr>
            </a:innerShdw>
            <a:reflection blurRad="12700" stA="40000" endPos="15000" dir="5400000" sy="-100000" algn="bl" rotWithShape="0"/>
          </a:effectLst>
        </p:spPr>
      </p:pic>
      <p:sp>
        <p:nvSpPr>
          <p:cNvPr id="6" name="Title 6">
            <a:extLst>
              <a:ext uri="{FF2B5EF4-FFF2-40B4-BE49-F238E27FC236}">
                <a16:creationId xmlns:a16="http://schemas.microsoft.com/office/drawing/2014/main" id="{50555947-4AC4-474E-A60E-DF6DD5C41E05}"/>
              </a:ext>
            </a:extLst>
          </p:cNvPr>
          <p:cNvSpPr txBox="1">
            <a:spLocks/>
          </p:cNvSpPr>
          <p:nvPr/>
        </p:nvSpPr>
        <p:spPr>
          <a:xfrm>
            <a:off x="851060" y="250592"/>
            <a:ext cx="3905302" cy="448435"/>
          </a:xfrm>
          <a:prstGeom prst="rect">
            <a:avLst/>
          </a:prstGeom>
          <a:noFill/>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200" b="1" i="1" spc="47" dirty="0">
                <a:ln w="38100"/>
                <a:solidFill>
                  <a:srgbClr val="C00000"/>
                </a:solidFill>
                <a:effectLst>
                  <a:outerShdw blurRad="76200" dist="50800" dir="5400000" algn="tl" rotWithShape="0">
                    <a:srgbClr val="000000">
                      <a:alpha val="65000"/>
                    </a:srgbClr>
                  </a:outerShdw>
                </a:effectLst>
                <a:latin typeface="PT Sans Narrow" charset="-52"/>
                <a:ea typeface="PT Sans Narrow" charset="-52"/>
                <a:cs typeface="PT Sans Narrow" charset="-52"/>
              </a:rPr>
              <a:t>CIRCULAR ECONOMY </a:t>
            </a:r>
          </a:p>
        </p:txBody>
      </p:sp>
      <p:sp>
        <p:nvSpPr>
          <p:cNvPr id="12" name="TextBox 11">
            <a:extLst>
              <a:ext uri="{FF2B5EF4-FFF2-40B4-BE49-F238E27FC236}">
                <a16:creationId xmlns:a16="http://schemas.microsoft.com/office/drawing/2014/main" id="{8EEFD1BB-2F92-B24D-95EF-FCB546C030EF}"/>
              </a:ext>
            </a:extLst>
          </p:cNvPr>
          <p:cNvSpPr txBox="1"/>
          <p:nvPr/>
        </p:nvSpPr>
        <p:spPr>
          <a:xfrm>
            <a:off x="578032" y="4395591"/>
            <a:ext cx="42361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Renewable Energy &amp; Circular Economy utilizes organic waste </a:t>
            </a:r>
          </a:p>
          <a:p>
            <a:pPr marL="285750" indent="-285750">
              <a:buFont typeface="Arial" panose="020B0604020202020204" pitchFamily="34" charset="0"/>
              <a:buChar char="•"/>
            </a:pPr>
            <a:r>
              <a:rPr lang="en-US" dirty="0"/>
              <a:t>Biogas will never run out as long as organic waste is present</a:t>
            </a:r>
          </a:p>
        </p:txBody>
      </p:sp>
      <p:sp>
        <p:nvSpPr>
          <p:cNvPr id="13" name="TextBox 12">
            <a:extLst>
              <a:ext uri="{FF2B5EF4-FFF2-40B4-BE49-F238E27FC236}">
                <a16:creationId xmlns:a16="http://schemas.microsoft.com/office/drawing/2014/main" id="{5C693623-B959-DE46-B256-5BF9D95C1926}"/>
              </a:ext>
            </a:extLst>
          </p:cNvPr>
          <p:cNvSpPr txBox="1"/>
          <p:nvPr/>
        </p:nvSpPr>
        <p:spPr>
          <a:xfrm>
            <a:off x="4756362" y="4395591"/>
            <a:ext cx="4343292" cy="1200329"/>
          </a:xfrm>
          <a:prstGeom prst="rect">
            <a:avLst/>
          </a:prstGeom>
          <a:noFill/>
        </p:spPr>
        <p:txBody>
          <a:bodyPr wrap="square" rtlCol="0">
            <a:spAutoFit/>
          </a:bodyPr>
          <a:lstStyle/>
          <a:p>
            <a:pPr marL="285750" indent="-285750">
              <a:buFont typeface="Arial" panose="020B0604020202020204" pitchFamily="34" charset="0"/>
              <a:buChar char="•"/>
            </a:pPr>
            <a:r>
              <a:rPr lang="en-US" dirty="0"/>
              <a:t>Non-Renewable Energy &amp; Circular Economy does not occur</a:t>
            </a:r>
          </a:p>
          <a:p>
            <a:pPr marL="285750" indent="-285750">
              <a:buFont typeface="Arial" panose="020B0604020202020204" pitchFamily="34" charset="0"/>
              <a:buChar char="•"/>
            </a:pPr>
            <a:r>
              <a:rPr lang="en-US" dirty="0"/>
              <a:t>Occasionally there is a shortage of gas supplies at the gas station/ base</a:t>
            </a:r>
          </a:p>
        </p:txBody>
      </p:sp>
      <p:pic>
        <p:nvPicPr>
          <p:cNvPr id="15" name="Picture 14">
            <a:extLst>
              <a:ext uri="{FF2B5EF4-FFF2-40B4-BE49-F238E27FC236}">
                <a16:creationId xmlns:a16="http://schemas.microsoft.com/office/drawing/2014/main" id="{3BE36970-2F67-F843-90CB-6EC872D0B3D5}"/>
              </a:ext>
            </a:extLst>
          </p:cNvPr>
          <p:cNvPicPr>
            <a:picLocks noChangeAspect="1"/>
          </p:cNvPicPr>
          <p:nvPr/>
        </p:nvPicPr>
        <p:blipFill rotWithShape="1">
          <a:blip r:embed="rId3"/>
          <a:srcRect l="1783" t="8479" r="52463"/>
          <a:stretch/>
        </p:blipFill>
        <p:spPr>
          <a:xfrm>
            <a:off x="740271" y="578069"/>
            <a:ext cx="3905302" cy="37997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D28C3048-23A3-3840-A0C0-8B86BAA5EFFB}"/>
              </a:ext>
            </a:extLst>
          </p:cNvPr>
          <p:cNvPicPr>
            <a:picLocks noChangeAspect="1"/>
          </p:cNvPicPr>
          <p:nvPr/>
        </p:nvPicPr>
        <p:blipFill>
          <a:blip r:embed="rId4"/>
          <a:stretch>
            <a:fillRect/>
          </a:stretch>
        </p:blipFill>
        <p:spPr>
          <a:xfrm>
            <a:off x="5267104" y="750914"/>
            <a:ext cx="3429000" cy="353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57685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nado Location">
            <a:hlinkClick r:id="" action="ppaction://media"/>
            <a:extLst>
              <a:ext uri="{FF2B5EF4-FFF2-40B4-BE49-F238E27FC236}">
                <a16:creationId xmlns:a16="http://schemas.microsoft.com/office/drawing/2014/main" id="{A1D661BB-B12A-61B5-BEB0-02926CAE84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922" y="582706"/>
            <a:ext cx="9124078" cy="5132294"/>
          </a:xfrm>
          <a:prstGeom prst="rect">
            <a:avLst/>
          </a:prstGeom>
        </p:spPr>
      </p:pic>
      <p:sp>
        <p:nvSpPr>
          <p:cNvPr id="3" name="Title 6">
            <a:extLst>
              <a:ext uri="{FF2B5EF4-FFF2-40B4-BE49-F238E27FC236}">
                <a16:creationId xmlns:a16="http://schemas.microsoft.com/office/drawing/2014/main" id="{586BEE97-AAF0-0752-9C92-9100A76B1E8F}"/>
              </a:ext>
            </a:extLst>
          </p:cNvPr>
          <p:cNvSpPr txBox="1">
            <a:spLocks/>
          </p:cNvSpPr>
          <p:nvPr/>
        </p:nvSpPr>
        <p:spPr>
          <a:xfrm>
            <a:off x="1" y="104945"/>
            <a:ext cx="9124078" cy="448435"/>
          </a:xfrm>
          <a:prstGeom prst="rect">
            <a:avLst/>
          </a:prstGeom>
          <a:noFill/>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3200" b="1" spc="47" dirty="0">
                <a:ln w="38100"/>
                <a:solidFill>
                  <a:srgbClr val="C00000"/>
                </a:solidFill>
                <a:effectLst>
                  <a:outerShdw blurRad="76200" dist="50800" dir="5400000" algn="tl" rotWithShape="0">
                    <a:srgbClr val="000000">
                      <a:alpha val="65000"/>
                    </a:srgbClr>
                  </a:outerShdw>
                </a:effectLst>
                <a:latin typeface="PT Sans Narrow" charset="-52"/>
                <a:ea typeface="PT Sans Narrow" charset="-52"/>
                <a:cs typeface="PT Sans Narrow" charset="-52"/>
              </a:rPr>
              <a:t>MANADO CITY GE0LOCATION</a:t>
            </a:r>
          </a:p>
        </p:txBody>
      </p:sp>
    </p:spTree>
    <p:extLst>
      <p:ext uri="{BB962C8B-B14F-4D97-AF65-F5344CB8AC3E}">
        <p14:creationId xmlns:p14="http://schemas.microsoft.com/office/powerpoint/2010/main" val="115905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E3A2A5-97EC-DF41-B47E-90871CA3FDA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296" y="96720"/>
            <a:ext cx="639974" cy="778257"/>
          </a:xfrm>
          <a:prstGeom prst="rect">
            <a:avLst/>
          </a:prstGeom>
          <a:ln>
            <a:noFill/>
          </a:ln>
          <a:effectLst>
            <a:innerShdw blurRad="63500" dist="50800" dir="13500000">
              <a:prstClr val="black">
                <a:alpha val="50000"/>
              </a:prstClr>
            </a:innerShdw>
            <a:reflection blurRad="12700" stA="40000" endPos="15000" dir="5400000" sy="-100000" algn="bl" rotWithShape="0"/>
          </a:effectLst>
        </p:spPr>
      </p:pic>
      <p:sp>
        <p:nvSpPr>
          <p:cNvPr id="5" name="Title 6">
            <a:extLst>
              <a:ext uri="{FF2B5EF4-FFF2-40B4-BE49-F238E27FC236}">
                <a16:creationId xmlns:a16="http://schemas.microsoft.com/office/drawing/2014/main" id="{2C6CD3B1-358A-DE4C-AF91-8739D3AD3326}"/>
              </a:ext>
            </a:extLst>
          </p:cNvPr>
          <p:cNvSpPr txBox="1">
            <a:spLocks/>
          </p:cNvSpPr>
          <p:nvPr/>
        </p:nvSpPr>
        <p:spPr>
          <a:xfrm>
            <a:off x="793084" y="256503"/>
            <a:ext cx="4283414" cy="448435"/>
          </a:xfrm>
          <a:prstGeom prst="rect">
            <a:avLst/>
          </a:prstGeom>
          <a:noFill/>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200" b="1" i="1" spc="47" dirty="0">
                <a:ln w="38100"/>
                <a:solidFill>
                  <a:srgbClr val="C00000"/>
                </a:solidFill>
                <a:effectLst>
                  <a:outerShdw blurRad="76200" dist="50800" dir="5400000" algn="tl" rotWithShape="0">
                    <a:srgbClr val="000000">
                      <a:alpha val="65000"/>
                    </a:srgbClr>
                  </a:outerShdw>
                </a:effectLst>
                <a:latin typeface="PT Sans Narrow" charset="-52"/>
                <a:ea typeface="PT Sans Narrow" charset="-52"/>
                <a:cs typeface="PT Sans Narrow" charset="-52"/>
              </a:rPr>
              <a:t>CARBON FOOTPRINT LPG </a:t>
            </a:r>
          </a:p>
        </p:txBody>
      </p:sp>
      <p:pic>
        <p:nvPicPr>
          <p:cNvPr id="8" name="Picture 7">
            <a:extLst>
              <a:ext uri="{FF2B5EF4-FFF2-40B4-BE49-F238E27FC236}">
                <a16:creationId xmlns:a16="http://schemas.microsoft.com/office/drawing/2014/main" id="{B5B69E7C-6CE5-7945-AF56-15F4E427B5D5}"/>
              </a:ext>
            </a:extLst>
          </p:cNvPr>
          <p:cNvPicPr>
            <a:picLocks noChangeAspect="1"/>
          </p:cNvPicPr>
          <p:nvPr/>
        </p:nvPicPr>
        <p:blipFill rotWithShape="1">
          <a:blip r:embed="rId3"/>
          <a:srcRect l="1625" t="20618" r="14061"/>
          <a:stretch/>
        </p:blipFill>
        <p:spPr>
          <a:xfrm>
            <a:off x="151251" y="1088433"/>
            <a:ext cx="8992749" cy="4593929"/>
          </a:xfrm>
          <a:prstGeom prst="rect">
            <a:avLst/>
          </a:prstGeom>
        </p:spPr>
      </p:pic>
      <p:sp>
        <p:nvSpPr>
          <p:cNvPr id="6" name="TextBox 5">
            <a:extLst>
              <a:ext uri="{FF2B5EF4-FFF2-40B4-BE49-F238E27FC236}">
                <a16:creationId xmlns:a16="http://schemas.microsoft.com/office/drawing/2014/main" id="{6A2A01C2-A512-974F-96CC-7C6B09A0B4A5}"/>
              </a:ext>
            </a:extLst>
          </p:cNvPr>
          <p:cNvSpPr txBox="1"/>
          <p:nvPr/>
        </p:nvSpPr>
        <p:spPr>
          <a:xfrm>
            <a:off x="3300248" y="3104589"/>
            <a:ext cx="1093075" cy="461665"/>
          </a:xfrm>
          <a:prstGeom prst="rect">
            <a:avLst/>
          </a:prstGeom>
          <a:noFill/>
        </p:spPr>
        <p:txBody>
          <a:bodyPr wrap="square" rtlCol="0">
            <a:spAutoFit/>
          </a:bodyPr>
          <a:lstStyle/>
          <a:p>
            <a:r>
              <a:rPr lang="en-US" sz="1200" b="1" dirty="0">
                <a:solidFill>
                  <a:srgbClr val="FF0000"/>
                </a:solidFill>
              </a:rPr>
              <a:t>Gas Refill in Manado</a:t>
            </a:r>
          </a:p>
        </p:txBody>
      </p:sp>
      <p:sp>
        <p:nvSpPr>
          <p:cNvPr id="9" name="TextBox 8">
            <a:extLst>
              <a:ext uri="{FF2B5EF4-FFF2-40B4-BE49-F238E27FC236}">
                <a16:creationId xmlns:a16="http://schemas.microsoft.com/office/drawing/2014/main" id="{C5F6CBEF-FE7B-7E45-A4D6-65A18238D5E2}"/>
              </a:ext>
            </a:extLst>
          </p:cNvPr>
          <p:cNvSpPr txBox="1"/>
          <p:nvPr/>
        </p:nvSpPr>
        <p:spPr>
          <a:xfrm>
            <a:off x="6017172" y="3335422"/>
            <a:ext cx="2380067" cy="276999"/>
          </a:xfrm>
          <a:prstGeom prst="rect">
            <a:avLst/>
          </a:prstGeom>
          <a:noFill/>
        </p:spPr>
        <p:txBody>
          <a:bodyPr wrap="square" rtlCol="0">
            <a:spAutoFit/>
          </a:bodyPr>
          <a:lstStyle/>
          <a:p>
            <a:r>
              <a:rPr lang="en-US" sz="1200" b="1" dirty="0">
                <a:solidFill>
                  <a:srgbClr val="FF0000"/>
                </a:solidFill>
              </a:rPr>
              <a:t>Goes back to Manado </a:t>
            </a:r>
            <a:r>
              <a:rPr lang="en-US" sz="1200" b="1" dirty="0" err="1">
                <a:solidFill>
                  <a:srgbClr val="FF0000"/>
                </a:solidFill>
              </a:rPr>
              <a:t>Tua</a:t>
            </a:r>
            <a:r>
              <a:rPr lang="en-US" sz="1200" b="1" dirty="0">
                <a:solidFill>
                  <a:srgbClr val="FF0000"/>
                </a:solidFill>
              </a:rPr>
              <a:t> island</a:t>
            </a:r>
          </a:p>
        </p:txBody>
      </p:sp>
      <p:sp>
        <p:nvSpPr>
          <p:cNvPr id="10" name="TextBox 9">
            <a:extLst>
              <a:ext uri="{FF2B5EF4-FFF2-40B4-BE49-F238E27FC236}">
                <a16:creationId xmlns:a16="http://schemas.microsoft.com/office/drawing/2014/main" id="{F0192547-A06F-BC42-9DD5-ED5F4B04B6C7}"/>
              </a:ext>
            </a:extLst>
          </p:cNvPr>
          <p:cNvSpPr txBox="1"/>
          <p:nvPr/>
        </p:nvSpPr>
        <p:spPr>
          <a:xfrm>
            <a:off x="5822731" y="102401"/>
            <a:ext cx="2028497" cy="369332"/>
          </a:xfrm>
          <a:prstGeom prst="rect">
            <a:avLst/>
          </a:prstGeom>
          <a:solidFill>
            <a:schemeClr val="accent6"/>
          </a:solidFill>
          <a:ln>
            <a:solidFill>
              <a:schemeClr val="accent6"/>
            </a:solidFill>
          </a:ln>
        </p:spPr>
        <p:txBody>
          <a:bodyPr wrap="square" rtlCol="0">
            <a:spAutoFit/>
          </a:bodyPr>
          <a:lstStyle/>
          <a:p>
            <a:pPr algn="ctr"/>
            <a:r>
              <a:rPr lang="en-US" b="1" dirty="0">
                <a:solidFill>
                  <a:schemeClr val="bg1"/>
                </a:solidFill>
              </a:rPr>
              <a:t>MAKASAR</a:t>
            </a:r>
          </a:p>
        </p:txBody>
      </p:sp>
      <p:sp>
        <p:nvSpPr>
          <p:cNvPr id="11" name="TextBox 10">
            <a:extLst>
              <a:ext uri="{FF2B5EF4-FFF2-40B4-BE49-F238E27FC236}">
                <a16:creationId xmlns:a16="http://schemas.microsoft.com/office/drawing/2014/main" id="{1877720C-8163-434B-A429-C9D5DF607B55}"/>
              </a:ext>
            </a:extLst>
          </p:cNvPr>
          <p:cNvSpPr txBox="1"/>
          <p:nvPr/>
        </p:nvSpPr>
        <p:spPr>
          <a:xfrm>
            <a:off x="5822731" y="882747"/>
            <a:ext cx="2028497" cy="369332"/>
          </a:xfrm>
          <a:prstGeom prst="rect">
            <a:avLst/>
          </a:prstGeom>
          <a:solidFill>
            <a:schemeClr val="accent6"/>
          </a:solidFill>
          <a:ln>
            <a:solidFill>
              <a:schemeClr val="accent6"/>
            </a:solidFill>
          </a:ln>
        </p:spPr>
        <p:txBody>
          <a:bodyPr wrap="square" rtlCol="0">
            <a:spAutoFit/>
          </a:bodyPr>
          <a:lstStyle/>
          <a:p>
            <a:pPr algn="ctr"/>
            <a:r>
              <a:rPr lang="en-US" b="1" dirty="0">
                <a:solidFill>
                  <a:schemeClr val="bg1"/>
                </a:solidFill>
              </a:rPr>
              <a:t>BITUNG</a:t>
            </a:r>
          </a:p>
        </p:txBody>
      </p:sp>
      <p:sp>
        <p:nvSpPr>
          <p:cNvPr id="12" name="Down Arrow 11">
            <a:extLst>
              <a:ext uri="{FF2B5EF4-FFF2-40B4-BE49-F238E27FC236}">
                <a16:creationId xmlns:a16="http://schemas.microsoft.com/office/drawing/2014/main" id="{F1EFA3F9-35A5-2E45-99EE-E853D0A049B0}"/>
              </a:ext>
            </a:extLst>
          </p:cNvPr>
          <p:cNvSpPr/>
          <p:nvPr/>
        </p:nvSpPr>
        <p:spPr>
          <a:xfrm>
            <a:off x="6687206" y="479503"/>
            <a:ext cx="299545" cy="369332"/>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7B793773-FA39-E043-A24B-7515AE4F6568}"/>
              </a:ext>
            </a:extLst>
          </p:cNvPr>
          <p:cNvSpPr/>
          <p:nvPr/>
        </p:nvSpPr>
        <p:spPr>
          <a:xfrm>
            <a:off x="6681952" y="1252006"/>
            <a:ext cx="299545" cy="369332"/>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455AD55-27EA-8643-B962-FA496B9E7830}"/>
              </a:ext>
            </a:extLst>
          </p:cNvPr>
          <p:cNvSpPr txBox="1"/>
          <p:nvPr/>
        </p:nvSpPr>
        <p:spPr>
          <a:xfrm>
            <a:off x="0" y="4535381"/>
            <a:ext cx="6017173" cy="830997"/>
          </a:xfrm>
          <a:prstGeom prst="rect">
            <a:avLst/>
          </a:prstGeom>
          <a:noFill/>
        </p:spPr>
        <p:txBody>
          <a:bodyPr wrap="square" rtlCol="0">
            <a:spAutoFit/>
          </a:bodyPr>
          <a:lstStyle/>
          <a:p>
            <a:pPr marL="285750" indent="-285750">
              <a:buFont typeface="Arial" panose="020B0604020202020204" pitchFamily="34" charset="0"/>
              <a:buChar char="•"/>
            </a:pPr>
            <a:r>
              <a:rPr lang="en-US" sz="1600" b="1" dirty="0"/>
              <a:t>LPG has a long carbon footprint from Makassar, while BIOMAN is processed on site.</a:t>
            </a:r>
          </a:p>
          <a:p>
            <a:pPr marL="285750" indent="-285750">
              <a:buFont typeface="Arial" panose="020B0604020202020204" pitchFamily="34" charset="0"/>
              <a:buChar char="•"/>
            </a:pPr>
            <a:r>
              <a:rPr lang="en-US" sz="1600" b="1" dirty="0"/>
              <a:t>It is very useful for use in the Archipelago and remote areas</a:t>
            </a:r>
          </a:p>
        </p:txBody>
      </p:sp>
      <p:sp>
        <p:nvSpPr>
          <p:cNvPr id="2" name="TextBox 1">
            <a:extLst>
              <a:ext uri="{FF2B5EF4-FFF2-40B4-BE49-F238E27FC236}">
                <a16:creationId xmlns:a16="http://schemas.microsoft.com/office/drawing/2014/main" id="{03123D23-6373-7E72-93DA-F33083EF0BA2}"/>
              </a:ext>
            </a:extLst>
          </p:cNvPr>
          <p:cNvSpPr txBox="1"/>
          <p:nvPr/>
        </p:nvSpPr>
        <p:spPr>
          <a:xfrm>
            <a:off x="6553200" y="4297680"/>
            <a:ext cx="1120140" cy="646331"/>
          </a:xfrm>
          <a:prstGeom prst="rect">
            <a:avLst/>
          </a:prstGeom>
          <a:solidFill>
            <a:schemeClr val="bg1"/>
          </a:solidFill>
        </p:spPr>
        <p:txBody>
          <a:bodyPr wrap="square" rtlCol="0">
            <a:spAutoFit/>
          </a:bodyPr>
          <a:lstStyle/>
          <a:p>
            <a:pPr algn="ctr"/>
            <a:r>
              <a:rPr lang="en-US" b="1" dirty="0"/>
              <a:t>Transport Cost</a:t>
            </a:r>
          </a:p>
        </p:txBody>
      </p:sp>
    </p:spTree>
    <p:extLst>
      <p:ext uri="{BB962C8B-B14F-4D97-AF65-F5344CB8AC3E}">
        <p14:creationId xmlns:p14="http://schemas.microsoft.com/office/powerpoint/2010/main" val="1973056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3EA4A-C255-1D48-9622-90459D9703EA}"/>
              </a:ext>
            </a:extLst>
          </p:cNvPr>
          <p:cNvSpPr>
            <a:spLocks noGrp="1"/>
          </p:cNvSpPr>
          <p:nvPr>
            <p:ph type="title"/>
          </p:nvPr>
        </p:nvSpPr>
        <p:spPr>
          <a:xfrm>
            <a:off x="740270" y="717870"/>
            <a:ext cx="6588086" cy="486256"/>
          </a:xfrm>
        </p:spPr>
        <p:txBody>
          <a:bodyPr>
            <a:noAutofit/>
          </a:bodyPr>
          <a:lstStyle/>
          <a:p>
            <a:r>
              <a:rPr lang="en-US" sz="2800" b="1" dirty="0"/>
              <a:t>Biodigester Distribution Map in Manado City</a:t>
            </a:r>
          </a:p>
        </p:txBody>
      </p:sp>
      <p:sp>
        <p:nvSpPr>
          <p:cNvPr id="3" name="Content Placeholder 2">
            <a:extLst>
              <a:ext uri="{FF2B5EF4-FFF2-40B4-BE49-F238E27FC236}">
                <a16:creationId xmlns:a16="http://schemas.microsoft.com/office/drawing/2014/main" id="{F5896074-DA05-7D4D-ADD3-EC73D316F3BC}"/>
              </a:ext>
            </a:extLst>
          </p:cNvPr>
          <p:cNvSpPr>
            <a:spLocks noGrp="1"/>
          </p:cNvSpPr>
          <p:nvPr>
            <p:ph idx="1"/>
          </p:nvPr>
        </p:nvSpPr>
        <p:spPr>
          <a:xfrm>
            <a:off x="793083" y="5187060"/>
            <a:ext cx="4275987" cy="398017"/>
          </a:xfrm>
        </p:spPr>
        <p:txBody>
          <a:bodyPr/>
          <a:lstStyle/>
          <a:p>
            <a:pPr marL="0" indent="0">
              <a:buNone/>
            </a:pPr>
            <a:r>
              <a:rPr lang="en-US" u="sng" dirty="0"/>
              <a:t>https://</a:t>
            </a:r>
            <a:r>
              <a:rPr lang="en-US" u="sng" dirty="0" err="1"/>
              <a:t>panada.manadokota.go.id</a:t>
            </a:r>
            <a:r>
              <a:rPr lang="en-US" u="sng" dirty="0"/>
              <a:t>/</a:t>
            </a:r>
          </a:p>
        </p:txBody>
      </p:sp>
      <p:pic>
        <p:nvPicPr>
          <p:cNvPr id="4" name="Picture 3">
            <a:extLst>
              <a:ext uri="{FF2B5EF4-FFF2-40B4-BE49-F238E27FC236}">
                <a16:creationId xmlns:a16="http://schemas.microsoft.com/office/drawing/2014/main" id="{4920D546-E19E-0949-9325-927C696B15F0}"/>
              </a:ext>
            </a:extLst>
          </p:cNvPr>
          <p:cNvPicPr>
            <a:picLocks noChangeAspect="1"/>
          </p:cNvPicPr>
          <p:nvPr/>
        </p:nvPicPr>
        <p:blipFill>
          <a:blip r:embed="rId2"/>
          <a:stretch>
            <a:fillRect/>
          </a:stretch>
        </p:blipFill>
        <p:spPr>
          <a:xfrm>
            <a:off x="107567" y="1154106"/>
            <a:ext cx="6588086" cy="3959076"/>
          </a:xfrm>
          <a:prstGeom prst="rect">
            <a:avLst/>
          </a:prstGeom>
        </p:spPr>
      </p:pic>
      <p:pic>
        <p:nvPicPr>
          <p:cNvPr id="5" name="Picture 4">
            <a:extLst>
              <a:ext uri="{FF2B5EF4-FFF2-40B4-BE49-F238E27FC236}">
                <a16:creationId xmlns:a16="http://schemas.microsoft.com/office/drawing/2014/main" id="{D4DE6579-7AD7-0443-86DA-FD6093F9B51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296" y="96720"/>
            <a:ext cx="639974" cy="778257"/>
          </a:xfrm>
          <a:prstGeom prst="rect">
            <a:avLst/>
          </a:prstGeom>
          <a:ln>
            <a:noFill/>
          </a:ln>
          <a:effectLst>
            <a:innerShdw blurRad="63500" dist="50800" dir="13500000">
              <a:prstClr val="black">
                <a:alpha val="50000"/>
              </a:prstClr>
            </a:innerShdw>
            <a:reflection blurRad="12700" stA="40000" endPos="15000" dir="5400000" sy="-100000" algn="bl" rotWithShape="0"/>
          </a:effectLst>
        </p:spPr>
      </p:pic>
      <p:sp>
        <p:nvSpPr>
          <p:cNvPr id="6" name="Title 6">
            <a:extLst>
              <a:ext uri="{FF2B5EF4-FFF2-40B4-BE49-F238E27FC236}">
                <a16:creationId xmlns:a16="http://schemas.microsoft.com/office/drawing/2014/main" id="{E1ABC8BB-7D7F-5845-934F-C298A5AAF364}"/>
              </a:ext>
            </a:extLst>
          </p:cNvPr>
          <p:cNvSpPr txBox="1">
            <a:spLocks/>
          </p:cNvSpPr>
          <p:nvPr/>
        </p:nvSpPr>
        <p:spPr>
          <a:xfrm>
            <a:off x="793083" y="261630"/>
            <a:ext cx="8250621" cy="448435"/>
          </a:xfrm>
          <a:prstGeom prst="rect">
            <a:avLst/>
          </a:prstGeom>
          <a:noFill/>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200" b="1" spc="47" dirty="0">
                <a:ln w="38100"/>
                <a:solidFill>
                  <a:srgbClr val="C00000"/>
                </a:solidFill>
                <a:effectLst>
                  <a:outerShdw blurRad="76200" dist="50800" dir="5400000" algn="tl" rotWithShape="0">
                    <a:srgbClr val="000000">
                      <a:alpha val="65000"/>
                    </a:srgbClr>
                  </a:outerShdw>
                </a:effectLst>
                <a:latin typeface="PT Sans Narrow" charset="-52"/>
                <a:ea typeface="PT Sans Narrow" charset="-52"/>
                <a:cs typeface="PT Sans Narrow" charset="-52"/>
              </a:rPr>
              <a:t>BIOMAN</a:t>
            </a:r>
          </a:p>
        </p:txBody>
      </p:sp>
      <p:pic>
        <p:nvPicPr>
          <p:cNvPr id="7" name="Picture 6">
            <a:extLst>
              <a:ext uri="{FF2B5EF4-FFF2-40B4-BE49-F238E27FC236}">
                <a16:creationId xmlns:a16="http://schemas.microsoft.com/office/drawing/2014/main" id="{22582C73-28F1-1346-BD51-671D040FDF02}"/>
              </a:ext>
            </a:extLst>
          </p:cNvPr>
          <p:cNvPicPr>
            <a:picLocks noChangeAspect="1"/>
          </p:cNvPicPr>
          <p:nvPr/>
        </p:nvPicPr>
        <p:blipFill rotWithShape="1">
          <a:blip r:embed="rId4"/>
          <a:srcRect t="18022" b="11989"/>
          <a:stretch/>
        </p:blipFill>
        <p:spPr>
          <a:xfrm>
            <a:off x="6636671" y="1640362"/>
            <a:ext cx="2407033" cy="266239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625212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E49912-73AB-7E9F-3035-C72A8F4BE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2603" y="584917"/>
            <a:ext cx="7620000" cy="5808784"/>
          </a:xfrm>
          <a:prstGeom prst="rect">
            <a:avLst/>
          </a:prstGeom>
        </p:spPr>
      </p:pic>
      <p:grpSp>
        <p:nvGrpSpPr>
          <p:cNvPr id="76" name="Group 75">
            <a:extLst>
              <a:ext uri="{FF2B5EF4-FFF2-40B4-BE49-F238E27FC236}">
                <a16:creationId xmlns:a16="http://schemas.microsoft.com/office/drawing/2014/main" id="{1B6A7B6C-558A-588D-3B4C-3C5724F0FD11}"/>
              </a:ext>
            </a:extLst>
          </p:cNvPr>
          <p:cNvGrpSpPr/>
          <p:nvPr/>
        </p:nvGrpSpPr>
        <p:grpSpPr>
          <a:xfrm>
            <a:off x="6246446" y="824926"/>
            <a:ext cx="2399322" cy="3354349"/>
            <a:chOff x="5484446" y="346238"/>
            <a:chExt cx="2399322" cy="3354349"/>
          </a:xfrm>
        </p:grpSpPr>
        <p:sp>
          <p:nvSpPr>
            <p:cNvPr id="11" name="Rectangle 10">
              <a:extLst>
                <a:ext uri="{FF2B5EF4-FFF2-40B4-BE49-F238E27FC236}">
                  <a16:creationId xmlns:a16="http://schemas.microsoft.com/office/drawing/2014/main" id="{E53D0A71-4C68-3F59-8D76-59143BDEB0BE}"/>
                </a:ext>
              </a:extLst>
            </p:cNvPr>
            <p:cNvSpPr/>
            <p:nvPr/>
          </p:nvSpPr>
          <p:spPr>
            <a:xfrm>
              <a:off x="5587999" y="3630249"/>
              <a:ext cx="82062" cy="7033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71" name="Group 70">
              <a:extLst>
                <a:ext uri="{FF2B5EF4-FFF2-40B4-BE49-F238E27FC236}">
                  <a16:creationId xmlns:a16="http://schemas.microsoft.com/office/drawing/2014/main" id="{BD607BFC-DEAF-9287-5AA5-484825DFE71F}"/>
                </a:ext>
              </a:extLst>
            </p:cNvPr>
            <p:cNvGrpSpPr/>
            <p:nvPr/>
          </p:nvGrpSpPr>
          <p:grpSpPr>
            <a:xfrm>
              <a:off x="5484446" y="346238"/>
              <a:ext cx="2399322" cy="2510284"/>
              <a:chOff x="5484446" y="346238"/>
              <a:chExt cx="2399322" cy="2510284"/>
            </a:xfrm>
          </p:grpSpPr>
          <p:grpSp>
            <p:nvGrpSpPr>
              <p:cNvPr id="65" name="Group 64">
                <a:extLst>
                  <a:ext uri="{FF2B5EF4-FFF2-40B4-BE49-F238E27FC236}">
                    <a16:creationId xmlns:a16="http://schemas.microsoft.com/office/drawing/2014/main" id="{5241AB2E-904B-F34E-73B0-0964E004AE4E}"/>
                  </a:ext>
                </a:extLst>
              </p:cNvPr>
              <p:cNvGrpSpPr/>
              <p:nvPr/>
            </p:nvGrpSpPr>
            <p:grpSpPr>
              <a:xfrm>
                <a:off x="5484446" y="2538044"/>
                <a:ext cx="593969" cy="318478"/>
                <a:chOff x="5484446" y="2538044"/>
                <a:chExt cx="593969" cy="318478"/>
              </a:xfrm>
            </p:grpSpPr>
            <p:sp>
              <p:nvSpPr>
                <p:cNvPr id="4" name="Rectangle 3">
                  <a:extLst>
                    <a:ext uri="{FF2B5EF4-FFF2-40B4-BE49-F238E27FC236}">
                      <a16:creationId xmlns:a16="http://schemas.microsoft.com/office/drawing/2014/main" id="{9154CFA5-9B9F-853A-30B3-9E9F9B03BE85}"/>
                    </a:ext>
                  </a:extLst>
                </p:cNvPr>
                <p:cNvSpPr/>
                <p:nvPr/>
              </p:nvSpPr>
              <p:spPr>
                <a:xfrm>
                  <a:off x="5931877" y="2602524"/>
                  <a:ext cx="82062" cy="7033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 name="Rectangle 4">
                  <a:extLst>
                    <a:ext uri="{FF2B5EF4-FFF2-40B4-BE49-F238E27FC236}">
                      <a16:creationId xmlns:a16="http://schemas.microsoft.com/office/drawing/2014/main" id="{063CF223-995E-EEA6-6259-4A8966139625}"/>
                    </a:ext>
                  </a:extLst>
                </p:cNvPr>
                <p:cNvSpPr/>
                <p:nvPr/>
              </p:nvSpPr>
              <p:spPr>
                <a:xfrm>
                  <a:off x="5871306" y="2729524"/>
                  <a:ext cx="82062" cy="7033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 name="Rectangle 5">
                  <a:extLst>
                    <a:ext uri="{FF2B5EF4-FFF2-40B4-BE49-F238E27FC236}">
                      <a16:creationId xmlns:a16="http://schemas.microsoft.com/office/drawing/2014/main" id="{6CE5EEDE-B1EF-0685-CAEB-BB59584EBA94}"/>
                    </a:ext>
                  </a:extLst>
                </p:cNvPr>
                <p:cNvSpPr/>
                <p:nvPr/>
              </p:nvSpPr>
              <p:spPr>
                <a:xfrm>
                  <a:off x="5716956" y="2786184"/>
                  <a:ext cx="82062" cy="7033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7" name="Rectangle 6">
                  <a:extLst>
                    <a:ext uri="{FF2B5EF4-FFF2-40B4-BE49-F238E27FC236}">
                      <a16:creationId xmlns:a16="http://schemas.microsoft.com/office/drawing/2014/main" id="{A2FEA1EC-CFE2-57D4-2D81-D0E911ED8735}"/>
                    </a:ext>
                  </a:extLst>
                </p:cNvPr>
                <p:cNvSpPr/>
                <p:nvPr/>
              </p:nvSpPr>
              <p:spPr>
                <a:xfrm>
                  <a:off x="5996353" y="2538044"/>
                  <a:ext cx="82062" cy="7033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 name="Rectangle 7">
                  <a:extLst>
                    <a:ext uri="{FF2B5EF4-FFF2-40B4-BE49-F238E27FC236}">
                      <a16:creationId xmlns:a16="http://schemas.microsoft.com/office/drawing/2014/main" id="{669ACD73-87E6-FCD8-F80A-FCED5445A276}"/>
                    </a:ext>
                  </a:extLst>
                </p:cNvPr>
                <p:cNvSpPr/>
                <p:nvPr/>
              </p:nvSpPr>
              <p:spPr>
                <a:xfrm>
                  <a:off x="5853721" y="2559538"/>
                  <a:ext cx="82062" cy="7033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 name="Rectangle 8">
                  <a:extLst>
                    <a:ext uri="{FF2B5EF4-FFF2-40B4-BE49-F238E27FC236}">
                      <a16:creationId xmlns:a16="http://schemas.microsoft.com/office/drawing/2014/main" id="{8FFAC40F-146A-78F8-5F8B-B27DE06FE50E}"/>
                    </a:ext>
                  </a:extLst>
                </p:cNvPr>
                <p:cNvSpPr/>
                <p:nvPr/>
              </p:nvSpPr>
              <p:spPr>
                <a:xfrm>
                  <a:off x="5746262" y="2627924"/>
                  <a:ext cx="82062" cy="7033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B574B69D-54FB-08A9-07B9-DDC75DD3B08D}"/>
                    </a:ext>
                  </a:extLst>
                </p:cNvPr>
                <p:cNvSpPr/>
                <p:nvPr/>
              </p:nvSpPr>
              <p:spPr>
                <a:xfrm>
                  <a:off x="5484446" y="2729524"/>
                  <a:ext cx="82062" cy="7033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12" name="Rectangle 11">
                <a:extLst>
                  <a:ext uri="{FF2B5EF4-FFF2-40B4-BE49-F238E27FC236}">
                    <a16:creationId xmlns:a16="http://schemas.microsoft.com/office/drawing/2014/main" id="{710FBC11-4EB4-5A4F-86F4-D820B0C46CF4}"/>
                  </a:ext>
                </a:extLst>
              </p:cNvPr>
              <p:cNvSpPr/>
              <p:nvPr/>
            </p:nvSpPr>
            <p:spPr>
              <a:xfrm>
                <a:off x="5988537" y="408351"/>
                <a:ext cx="82062" cy="7033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TextBox 12">
                <a:extLst>
                  <a:ext uri="{FF2B5EF4-FFF2-40B4-BE49-F238E27FC236}">
                    <a16:creationId xmlns:a16="http://schemas.microsoft.com/office/drawing/2014/main" id="{7240589F-72C6-C320-84E4-BA96931207CA}"/>
                  </a:ext>
                </a:extLst>
              </p:cNvPr>
              <p:cNvSpPr txBox="1"/>
              <p:nvPr/>
            </p:nvSpPr>
            <p:spPr>
              <a:xfrm>
                <a:off x="6078415" y="346238"/>
                <a:ext cx="1805353" cy="233462"/>
              </a:xfrm>
              <a:prstGeom prst="rect">
                <a:avLst/>
              </a:prstGeom>
              <a:noFill/>
            </p:spPr>
            <p:txBody>
              <a:bodyPr wrap="square" rtlCol="0">
                <a:spAutoFit/>
              </a:bodyPr>
              <a:lstStyle/>
              <a:p>
                <a:r>
                  <a:rPr lang="en-US" sz="917" dirty="0"/>
                  <a:t>YEAR    2019    8   UNIT</a:t>
                </a:r>
              </a:p>
            </p:txBody>
          </p:sp>
        </p:grpSp>
      </p:grpSp>
      <p:sp>
        <p:nvSpPr>
          <p:cNvPr id="26" name="Rectangle 25">
            <a:extLst>
              <a:ext uri="{FF2B5EF4-FFF2-40B4-BE49-F238E27FC236}">
                <a16:creationId xmlns:a16="http://schemas.microsoft.com/office/drawing/2014/main" id="{1A56A0E1-7B63-E79C-FCA7-586284E30BDC}"/>
              </a:ext>
            </a:extLst>
          </p:cNvPr>
          <p:cNvSpPr/>
          <p:nvPr/>
        </p:nvSpPr>
        <p:spPr>
          <a:xfrm>
            <a:off x="6846272" y="4687272"/>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77" name="Group 76">
            <a:extLst>
              <a:ext uri="{FF2B5EF4-FFF2-40B4-BE49-F238E27FC236}">
                <a16:creationId xmlns:a16="http://schemas.microsoft.com/office/drawing/2014/main" id="{9312045B-E2B8-6CFD-2CCD-C28EBDF9F359}"/>
              </a:ext>
            </a:extLst>
          </p:cNvPr>
          <p:cNvGrpSpPr/>
          <p:nvPr/>
        </p:nvGrpSpPr>
        <p:grpSpPr>
          <a:xfrm>
            <a:off x="5578226" y="1033990"/>
            <a:ext cx="3065586" cy="3983483"/>
            <a:chOff x="4816226" y="555302"/>
            <a:chExt cx="3065586" cy="3983483"/>
          </a:xfrm>
        </p:grpSpPr>
        <p:sp>
          <p:nvSpPr>
            <p:cNvPr id="16" name="TextBox 15">
              <a:extLst>
                <a:ext uri="{FF2B5EF4-FFF2-40B4-BE49-F238E27FC236}">
                  <a16:creationId xmlns:a16="http://schemas.microsoft.com/office/drawing/2014/main" id="{4CDD142D-14B7-6732-337E-4826423A09B7}"/>
                </a:ext>
              </a:extLst>
            </p:cNvPr>
            <p:cNvSpPr txBox="1"/>
            <p:nvPr/>
          </p:nvSpPr>
          <p:spPr>
            <a:xfrm>
              <a:off x="6076459" y="555302"/>
              <a:ext cx="1805353" cy="233462"/>
            </a:xfrm>
            <a:prstGeom prst="rect">
              <a:avLst/>
            </a:prstGeom>
            <a:noFill/>
          </p:spPr>
          <p:txBody>
            <a:bodyPr wrap="square" rtlCol="0">
              <a:spAutoFit/>
            </a:bodyPr>
            <a:lstStyle/>
            <a:p>
              <a:r>
                <a:rPr lang="en-US" sz="917" dirty="0"/>
                <a:t>YEAR    2020    20 UNIT</a:t>
              </a:r>
            </a:p>
          </p:txBody>
        </p:sp>
        <p:grpSp>
          <p:nvGrpSpPr>
            <p:cNvPr id="72" name="Group 71">
              <a:extLst>
                <a:ext uri="{FF2B5EF4-FFF2-40B4-BE49-F238E27FC236}">
                  <a16:creationId xmlns:a16="http://schemas.microsoft.com/office/drawing/2014/main" id="{A1A0B0DF-83D0-9050-6BF7-8244A02E9236}"/>
                </a:ext>
              </a:extLst>
            </p:cNvPr>
            <p:cNvGrpSpPr/>
            <p:nvPr/>
          </p:nvGrpSpPr>
          <p:grpSpPr>
            <a:xfrm>
              <a:off x="4816226" y="629138"/>
              <a:ext cx="1844433" cy="3909647"/>
              <a:chOff x="4816226" y="629138"/>
              <a:chExt cx="1844433" cy="3909647"/>
            </a:xfrm>
          </p:grpSpPr>
          <p:sp>
            <p:nvSpPr>
              <p:cNvPr id="15" name="Rectangle 14">
                <a:extLst>
                  <a:ext uri="{FF2B5EF4-FFF2-40B4-BE49-F238E27FC236}">
                    <a16:creationId xmlns:a16="http://schemas.microsoft.com/office/drawing/2014/main" id="{D6A31A30-BF5A-C0AD-5378-51469C5C41E1}"/>
                  </a:ext>
                </a:extLst>
              </p:cNvPr>
              <p:cNvSpPr/>
              <p:nvPr/>
            </p:nvSpPr>
            <p:spPr>
              <a:xfrm>
                <a:off x="5986580" y="629138"/>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66" name="Group 65">
                <a:extLst>
                  <a:ext uri="{FF2B5EF4-FFF2-40B4-BE49-F238E27FC236}">
                    <a16:creationId xmlns:a16="http://schemas.microsoft.com/office/drawing/2014/main" id="{9DB76A6F-091E-AD78-06CE-B6FFC4264060}"/>
                  </a:ext>
                </a:extLst>
              </p:cNvPr>
              <p:cNvGrpSpPr/>
              <p:nvPr/>
            </p:nvGrpSpPr>
            <p:grpSpPr>
              <a:xfrm>
                <a:off x="4816226" y="1787771"/>
                <a:ext cx="1844433" cy="2751014"/>
                <a:chOff x="4816226" y="1787771"/>
                <a:chExt cx="1844433" cy="2751014"/>
              </a:xfrm>
            </p:grpSpPr>
            <p:sp>
              <p:nvSpPr>
                <p:cNvPr id="17" name="Rectangle 16">
                  <a:extLst>
                    <a:ext uri="{FF2B5EF4-FFF2-40B4-BE49-F238E27FC236}">
                      <a16:creationId xmlns:a16="http://schemas.microsoft.com/office/drawing/2014/main" id="{73A5BBC5-16CC-7FA0-84AD-00DCA24DD90F}"/>
                    </a:ext>
                  </a:extLst>
                </p:cNvPr>
                <p:cNvSpPr/>
                <p:nvPr/>
              </p:nvSpPr>
              <p:spPr>
                <a:xfrm>
                  <a:off x="6017839" y="2161929"/>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a16="http://schemas.microsoft.com/office/drawing/2014/main" id="{63EE9674-E99F-596D-C768-864A9DFCDF36}"/>
                    </a:ext>
                  </a:extLst>
                </p:cNvPr>
                <p:cNvSpPr/>
                <p:nvPr/>
              </p:nvSpPr>
              <p:spPr>
                <a:xfrm>
                  <a:off x="5912337" y="3884246"/>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a16="http://schemas.microsoft.com/office/drawing/2014/main" id="{FEFCAB06-5F90-34C0-CBCF-31B2DF5FC64A}"/>
                    </a:ext>
                  </a:extLst>
                </p:cNvPr>
                <p:cNvSpPr/>
                <p:nvPr/>
              </p:nvSpPr>
              <p:spPr>
                <a:xfrm>
                  <a:off x="6201497" y="4445559"/>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a16="http://schemas.microsoft.com/office/drawing/2014/main" id="{2EB9528F-5EA1-06BA-EFE9-457D7B01D55F}"/>
                    </a:ext>
                  </a:extLst>
                </p:cNvPr>
                <p:cNvSpPr/>
                <p:nvPr/>
              </p:nvSpPr>
              <p:spPr>
                <a:xfrm>
                  <a:off x="6314824" y="3595080"/>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a16="http://schemas.microsoft.com/office/drawing/2014/main" id="{18B76E31-B585-E3C1-C5C0-BD5E9CA557EB}"/>
                    </a:ext>
                  </a:extLst>
                </p:cNvPr>
                <p:cNvSpPr/>
                <p:nvPr/>
              </p:nvSpPr>
              <p:spPr>
                <a:xfrm>
                  <a:off x="5119068" y="4288694"/>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a16="http://schemas.microsoft.com/office/drawing/2014/main" id="{566C2222-6C8A-C8F3-4E21-972CFFFB8EF5}"/>
                    </a:ext>
                  </a:extLst>
                </p:cNvPr>
                <p:cNvSpPr/>
                <p:nvPr/>
              </p:nvSpPr>
              <p:spPr>
                <a:xfrm>
                  <a:off x="4857257" y="4468447"/>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a16="http://schemas.microsoft.com/office/drawing/2014/main" id="{4C2771E0-62CF-95A7-F4BF-5E11B0111534}"/>
                    </a:ext>
                  </a:extLst>
                </p:cNvPr>
                <p:cNvSpPr/>
                <p:nvPr/>
              </p:nvSpPr>
              <p:spPr>
                <a:xfrm>
                  <a:off x="4816226" y="4333629"/>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a16="http://schemas.microsoft.com/office/drawing/2014/main" id="{25BC9434-37B0-7B0D-93F0-E18FB7420A13}"/>
                    </a:ext>
                  </a:extLst>
                </p:cNvPr>
                <p:cNvSpPr/>
                <p:nvPr/>
              </p:nvSpPr>
              <p:spPr>
                <a:xfrm>
                  <a:off x="4964717" y="4359033"/>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a16="http://schemas.microsoft.com/office/drawing/2014/main" id="{BDB753C1-2ED2-C834-FEE8-EF70A6CD2510}"/>
                    </a:ext>
                  </a:extLst>
                </p:cNvPr>
                <p:cNvSpPr/>
                <p:nvPr/>
              </p:nvSpPr>
              <p:spPr>
                <a:xfrm>
                  <a:off x="6232762" y="4200768"/>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a16="http://schemas.microsoft.com/office/drawing/2014/main" id="{FAB67E45-B453-A155-0440-43E37F79C5B7}"/>
                    </a:ext>
                  </a:extLst>
                </p:cNvPr>
                <p:cNvSpPr/>
                <p:nvPr/>
              </p:nvSpPr>
              <p:spPr>
                <a:xfrm>
                  <a:off x="6023703" y="4323864"/>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a16="http://schemas.microsoft.com/office/drawing/2014/main" id="{D12FCA94-0991-7B26-D4B7-C1F34EE6F96F}"/>
                    </a:ext>
                  </a:extLst>
                </p:cNvPr>
                <p:cNvSpPr/>
                <p:nvPr/>
              </p:nvSpPr>
              <p:spPr>
                <a:xfrm>
                  <a:off x="6150701" y="4298465"/>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9" name="Rectangle 28">
                  <a:extLst>
                    <a:ext uri="{FF2B5EF4-FFF2-40B4-BE49-F238E27FC236}">
                      <a16:creationId xmlns:a16="http://schemas.microsoft.com/office/drawing/2014/main" id="{4CB751B6-0527-8E73-7EB2-644EC8CBA709}"/>
                    </a:ext>
                  </a:extLst>
                </p:cNvPr>
                <p:cNvSpPr/>
                <p:nvPr/>
              </p:nvSpPr>
              <p:spPr>
                <a:xfrm>
                  <a:off x="6254257" y="4296507"/>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a16="http://schemas.microsoft.com/office/drawing/2014/main" id="{DEC7E053-0322-43DB-C407-0FEEB751826C}"/>
                    </a:ext>
                  </a:extLst>
                </p:cNvPr>
                <p:cNvSpPr/>
                <p:nvPr/>
              </p:nvSpPr>
              <p:spPr>
                <a:xfrm>
                  <a:off x="6135070" y="4400062"/>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a16="http://schemas.microsoft.com/office/drawing/2014/main" id="{1C808C84-DF47-B677-8A94-A0D253F1F3AB}"/>
                    </a:ext>
                  </a:extLst>
                </p:cNvPr>
                <p:cNvSpPr/>
                <p:nvPr/>
              </p:nvSpPr>
              <p:spPr>
                <a:xfrm>
                  <a:off x="6578597" y="2639648"/>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a16="http://schemas.microsoft.com/office/drawing/2014/main" id="{9154D56B-EB52-154F-3EC8-9753496C3808}"/>
                    </a:ext>
                  </a:extLst>
                </p:cNvPr>
                <p:cNvSpPr/>
                <p:nvPr/>
              </p:nvSpPr>
              <p:spPr>
                <a:xfrm>
                  <a:off x="5568453" y="2813535"/>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a16="http://schemas.microsoft.com/office/drawing/2014/main" id="{578CFEFC-06B6-826A-E1DA-6104C911C7F5}"/>
                    </a:ext>
                  </a:extLst>
                </p:cNvPr>
                <p:cNvSpPr/>
                <p:nvPr/>
              </p:nvSpPr>
              <p:spPr>
                <a:xfrm>
                  <a:off x="5074133" y="1873739"/>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790AF150-A7ED-3354-4CA1-CA5CA6EE4306}"/>
                    </a:ext>
                  </a:extLst>
                </p:cNvPr>
                <p:cNvSpPr/>
                <p:nvPr/>
              </p:nvSpPr>
              <p:spPr>
                <a:xfrm>
                  <a:off x="5165964" y="1895232"/>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91E280AB-3BFB-145A-8698-34ED1EB41532}"/>
                    </a:ext>
                  </a:extLst>
                </p:cNvPr>
                <p:cNvSpPr/>
                <p:nvPr/>
              </p:nvSpPr>
              <p:spPr>
                <a:xfrm>
                  <a:off x="5046779" y="1787771"/>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5A13835B-E9B9-5D43-3A48-81C0EDD8FCA9}"/>
                    </a:ext>
                  </a:extLst>
                </p:cNvPr>
                <p:cNvSpPr/>
                <p:nvPr/>
              </p:nvSpPr>
              <p:spPr>
                <a:xfrm>
                  <a:off x="5056548" y="1961660"/>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grpSp>
      </p:grpSp>
      <p:grpSp>
        <p:nvGrpSpPr>
          <p:cNvPr id="73" name="Group 72">
            <a:extLst>
              <a:ext uri="{FF2B5EF4-FFF2-40B4-BE49-F238E27FC236}">
                <a16:creationId xmlns:a16="http://schemas.microsoft.com/office/drawing/2014/main" id="{1118257D-9D65-E161-3EB9-E4916CB4C2AA}"/>
              </a:ext>
            </a:extLst>
          </p:cNvPr>
          <p:cNvGrpSpPr/>
          <p:nvPr/>
        </p:nvGrpSpPr>
        <p:grpSpPr>
          <a:xfrm>
            <a:off x="4382474" y="1301670"/>
            <a:ext cx="4271104" cy="2985065"/>
            <a:chOff x="3620474" y="822982"/>
            <a:chExt cx="4271104" cy="2985065"/>
          </a:xfrm>
        </p:grpSpPr>
        <p:sp>
          <p:nvSpPr>
            <p:cNvPr id="2" name="Rectangle 1">
              <a:extLst>
                <a:ext uri="{FF2B5EF4-FFF2-40B4-BE49-F238E27FC236}">
                  <a16:creationId xmlns:a16="http://schemas.microsoft.com/office/drawing/2014/main" id="{2FB48D0B-21EA-2D90-EC85-B3575FD9BCD3}"/>
                </a:ext>
              </a:extLst>
            </p:cNvPr>
            <p:cNvSpPr/>
            <p:nvPr/>
          </p:nvSpPr>
          <p:spPr>
            <a:xfrm>
              <a:off x="5996345" y="887040"/>
              <a:ext cx="82062" cy="7033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TextBox 13">
              <a:extLst>
                <a:ext uri="{FF2B5EF4-FFF2-40B4-BE49-F238E27FC236}">
                  <a16:creationId xmlns:a16="http://schemas.microsoft.com/office/drawing/2014/main" id="{139C04CB-4E76-82E8-2DA6-C23D277C42B2}"/>
                </a:ext>
              </a:extLst>
            </p:cNvPr>
            <p:cNvSpPr txBox="1"/>
            <p:nvPr/>
          </p:nvSpPr>
          <p:spPr>
            <a:xfrm>
              <a:off x="6086225" y="822982"/>
              <a:ext cx="1805353" cy="233462"/>
            </a:xfrm>
            <a:prstGeom prst="rect">
              <a:avLst/>
            </a:prstGeom>
            <a:noFill/>
          </p:spPr>
          <p:txBody>
            <a:bodyPr wrap="square" rtlCol="0">
              <a:spAutoFit/>
            </a:bodyPr>
            <a:lstStyle/>
            <a:p>
              <a:r>
                <a:rPr lang="en-US" sz="917" dirty="0"/>
                <a:t>YEAR    2021   11 UNIT</a:t>
              </a:r>
            </a:p>
          </p:txBody>
        </p:sp>
        <p:grpSp>
          <p:nvGrpSpPr>
            <p:cNvPr id="67" name="Group 66">
              <a:extLst>
                <a:ext uri="{FF2B5EF4-FFF2-40B4-BE49-F238E27FC236}">
                  <a16:creationId xmlns:a16="http://schemas.microsoft.com/office/drawing/2014/main" id="{903C310F-11D4-C1AF-6863-4E219CFF39B0}"/>
                </a:ext>
              </a:extLst>
            </p:cNvPr>
            <p:cNvGrpSpPr/>
            <p:nvPr/>
          </p:nvGrpSpPr>
          <p:grpSpPr>
            <a:xfrm>
              <a:off x="3620474" y="1213333"/>
              <a:ext cx="2114050" cy="2594714"/>
              <a:chOff x="3620474" y="1213333"/>
              <a:chExt cx="2114050" cy="2594714"/>
            </a:xfrm>
          </p:grpSpPr>
          <p:sp>
            <p:nvSpPr>
              <p:cNvPr id="37" name="Rectangle 36">
                <a:extLst>
                  <a:ext uri="{FF2B5EF4-FFF2-40B4-BE49-F238E27FC236}">
                    <a16:creationId xmlns:a16="http://schemas.microsoft.com/office/drawing/2014/main" id="{A502285E-6296-3FC6-4473-FC872E430C35}"/>
                  </a:ext>
                </a:extLst>
              </p:cNvPr>
              <p:cNvSpPr/>
              <p:nvPr/>
            </p:nvSpPr>
            <p:spPr>
              <a:xfrm>
                <a:off x="5652462" y="3522789"/>
                <a:ext cx="82062" cy="7033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E1ADC1AC-F974-F387-4528-FF53FDD5D2FB}"/>
                  </a:ext>
                </a:extLst>
              </p:cNvPr>
              <p:cNvSpPr/>
              <p:nvPr/>
            </p:nvSpPr>
            <p:spPr>
              <a:xfrm>
                <a:off x="3620474" y="1213333"/>
                <a:ext cx="82062" cy="7033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C96F99B0-4782-F8E3-00AE-4F45CF6D3B68}"/>
                  </a:ext>
                </a:extLst>
              </p:cNvPr>
              <p:cNvSpPr/>
              <p:nvPr/>
            </p:nvSpPr>
            <p:spPr>
              <a:xfrm>
                <a:off x="5587999" y="3737709"/>
                <a:ext cx="82062" cy="7033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grpSp>
      <p:grpSp>
        <p:nvGrpSpPr>
          <p:cNvPr id="74" name="Group 73">
            <a:extLst>
              <a:ext uri="{FF2B5EF4-FFF2-40B4-BE49-F238E27FC236}">
                <a16:creationId xmlns:a16="http://schemas.microsoft.com/office/drawing/2014/main" id="{6A52DC58-E424-65F9-6237-571C676BCDE9}"/>
              </a:ext>
            </a:extLst>
          </p:cNvPr>
          <p:cNvGrpSpPr/>
          <p:nvPr/>
        </p:nvGrpSpPr>
        <p:grpSpPr>
          <a:xfrm>
            <a:off x="5283173" y="1522456"/>
            <a:ext cx="3368449" cy="1223665"/>
            <a:chOff x="4521173" y="1043768"/>
            <a:chExt cx="3368449" cy="1223665"/>
          </a:xfrm>
        </p:grpSpPr>
        <p:sp>
          <p:nvSpPr>
            <p:cNvPr id="48" name="Rectangle 47">
              <a:extLst>
                <a:ext uri="{FF2B5EF4-FFF2-40B4-BE49-F238E27FC236}">
                  <a16:creationId xmlns:a16="http://schemas.microsoft.com/office/drawing/2014/main" id="{89986B44-EBEF-DE30-A146-AD2A117042FB}"/>
                </a:ext>
              </a:extLst>
            </p:cNvPr>
            <p:cNvSpPr/>
            <p:nvPr/>
          </p:nvSpPr>
          <p:spPr>
            <a:xfrm>
              <a:off x="6006112" y="1119550"/>
              <a:ext cx="82062" cy="7033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TextBox 48">
              <a:extLst>
                <a:ext uri="{FF2B5EF4-FFF2-40B4-BE49-F238E27FC236}">
                  <a16:creationId xmlns:a16="http://schemas.microsoft.com/office/drawing/2014/main" id="{453E8CDB-A79B-2289-B721-7C6567D3841C}"/>
                </a:ext>
              </a:extLst>
            </p:cNvPr>
            <p:cNvSpPr txBox="1"/>
            <p:nvPr/>
          </p:nvSpPr>
          <p:spPr>
            <a:xfrm>
              <a:off x="6084269" y="1043768"/>
              <a:ext cx="1805353" cy="233462"/>
            </a:xfrm>
            <a:prstGeom prst="rect">
              <a:avLst/>
            </a:prstGeom>
            <a:noFill/>
          </p:spPr>
          <p:txBody>
            <a:bodyPr wrap="square" rtlCol="0">
              <a:spAutoFit/>
            </a:bodyPr>
            <a:lstStyle/>
            <a:p>
              <a:r>
                <a:rPr lang="en-US" sz="917" dirty="0"/>
                <a:t>YEAR    2022   12 UNIT</a:t>
              </a:r>
            </a:p>
          </p:txBody>
        </p:sp>
        <p:grpSp>
          <p:nvGrpSpPr>
            <p:cNvPr id="70" name="Group 69">
              <a:extLst>
                <a:ext uri="{FF2B5EF4-FFF2-40B4-BE49-F238E27FC236}">
                  <a16:creationId xmlns:a16="http://schemas.microsoft.com/office/drawing/2014/main" id="{34EA4CAF-8C34-06DD-84E6-B5D383F7FDCF}"/>
                </a:ext>
              </a:extLst>
            </p:cNvPr>
            <p:cNvGrpSpPr/>
            <p:nvPr/>
          </p:nvGrpSpPr>
          <p:grpSpPr>
            <a:xfrm>
              <a:off x="4521173" y="1881550"/>
              <a:ext cx="465034" cy="385883"/>
              <a:chOff x="4521173" y="1881550"/>
              <a:chExt cx="465034" cy="385883"/>
            </a:xfrm>
          </p:grpSpPr>
          <p:sp>
            <p:nvSpPr>
              <p:cNvPr id="50" name="Rectangle 49">
                <a:extLst>
                  <a:ext uri="{FF2B5EF4-FFF2-40B4-BE49-F238E27FC236}">
                    <a16:creationId xmlns:a16="http://schemas.microsoft.com/office/drawing/2014/main" id="{5B9DC60F-7ED4-C332-987A-CDA065B5F6CC}"/>
                  </a:ext>
                </a:extLst>
              </p:cNvPr>
              <p:cNvSpPr/>
              <p:nvPr/>
            </p:nvSpPr>
            <p:spPr>
              <a:xfrm>
                <a:off x="4775195" y="2173446"/>
                <a:ext cx="82062" cy="7033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B4F21455-DD43-F201-4F59-5EACAF606B2B}"/>
                  </a:ext>
                </a:extLst>
              </p:cNvPr>
              <p:cNvSpPr/>
              <p:nvPr/>
            </p:nvSpPr>
            <p:spPr>
              <a:xfrm>
                <a:off x="4666741" y="2089426"/>
                <a:ext cx="82062" cy="7033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8B713E87-698A-112E-6E48-CB538173D8A9}"/>
                  </a:ext>
                </a:extLst>
              </p:cNvPr>
              <p:cNvSpPr/>
              <p:nvPr/>
            </p:nvSpPr>
            <p:spPr>
              <a:xfrm>
                <a:off x="4558287" y="2041774"/>
                <a:ext cx="82062" cy="7033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606CEB5D-35E0-D755-5C7A-DC720188A0C1}"/>
                  </a:ext>
                </a:extLst>
              </p:cNvPr>
              <p:cNvSpPr/>
              <p:nvPr/>
            </p:nvSpPr>
            <p:spPr>
              <a:xfrm>
                <a:off x="4521173" y="1944078"/>
                <a:ext cx="82062" cy="7033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EF476E83-262D-BE46-61DF-DBBB0B07EC14}"/>
                  </a:ext>
                </a:extLst>
              </p:cNvPr>
              <p:cNvSpPr/>
              <p:nvPr/>
            </p:nvSpPr>
            <p:spPr>
              <a:xfrm>
                <a:off x="4591515" y="1881550"/>
                <a:ext cx="82062" cy="7033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C6069094-92E6-016F-E3CE-75B53A85E51C}"/>
                  </a:ext>
                </a:extLst>
              </p:cNvPr>
              <p:cNvSpPr/>
              <p:nvPr/>
            </p:nvSpPr>
            <p:spPr>
              <a:xfrm>
                <a:off x="4904145" y="2120897"/>
                <a:ext cx="82062" cy="7033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1DB18E5C-DB84-283F-80C3-EAC23760EBA7}"/>
                  </a:ext>
                </a:extLst>
              </p:cNvPr>
              <p:cNvSpPr/>
              <p:nvPr/>
            </p:nvSpPr>
            <p:spPr>
              <a:xfrm>
                <a:off x="4775195" y="2067168"/>
                <a:ext cx="82062" cy="7033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D2CC2C1D-D6F3-0614-6A24-DF38654E2F32}"/>
                  </a:ext>
                </a:extLst>
              </p:cNvPr>
              <p:cNvSpPr/>
              <p:nvPr/>
            </p:nvSpPr>
            <p:spPr>
              <a:xfrm>
                <a:off x="4666741" y="1996829"/>
                <a:ext cx="82062" cy="7033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8" name="Rectangle 57">
                <a:extLst>
                  <a:ext uri="{FF2B5EF4-FFF2-40B4-BE49-F238E27FC236}">
                    <a16:creationId xmlns:a16="http://schemas.microsoft.com/office/drawing/2014/main" id="{5152FE32-6CB8-76A9-3F1A-1F61FA9487CF}"/>
                  </a:ext>
                </a:extLst>
              </p:cNvPr>
              <p:cNvSpPr/>
              <p:nvPr/>
            </p:nvSpPr>
            <p:spPr>
              <a:xfrm>
                <a:off x="4700938" y="1895232"/>
                <a:ext cx="82062" cy="7033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9" name="Rectangle 58">
                <a:extLst>
                  <a:ext uri="{FF2B5EF4-FFF2-40B4-BE49-F238E27FC236}">
                    <a16:creationId xmlns:a16="http://schemas.microsoft.com/office/drawing/2014/main" id="{50D137AA-D652-5DB5-76FD-61B889A96F49}"/>
                  </a:ext>
                </a:extLst>
              </p:cNvPr>
              <p:cNvSpPr/>
              <p:nvPr/>
            </p:nvSpPr>
            <p:spPr>
              <a:xfrm>
                <a:off x="4796677" y="1951889"/>
                <a:ext cx="82062" cy="7033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0" name="Rectangle 59">
                <a:extLst>
                  <a:ext uri="{FF2B5EF4-FFF2-40B4-BE49-F238E27FC236}">
                    <a16:creationId xmlns:a16="http://schemas.microsoft.com/office/drawing/2014/main" id="{7030F838-96DB-4A35-2AB3-8E6C7A56B5CB}"/>
                  </a:ext>
                </a:extLst>
              </p:cNvPr>
              <p:cNvSpPr/>
              <p:nvPr/>
            </p:nvSpPr>
            <p:spPr>
              <a:xfrm>
                <a:off x="4898287" y="2014416"/>
                <a:ext cx="82062" cy="7033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1" name="Rectangle 60">
                <a:extLst>
                  <a:ext uri="{FF2B5EF4-FFF2-40B4-BE49-F238E27FC236}">
                    <a16:creationId xmlns:a16="http://schemas.microsoft.com/office/drawing/2014/main" id="{472267E6-DC41-A8BC-AD49-0F80A39E27B3}"/>
                  </a:ext>
                </a:extLst>
              </p:cNvPr>
              <p:cNvSpPr/>
              <p:nvPr/>
            </p:nvSpPr>
            <p:spPr>
              <a:xfrm>
                <a:off x="4632546" y="2197095"/>
                <a:ext cx="82062" cy="7033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grpSp>
      <p:grpSp>
        <p:nvGrpSpPr>
          <p:cNvPr id="75" name="Group 74">
            <a:extLst>
              <a:ext uri="{FF2B5EF4-FFF2-40B4-BE49-F238E27FC236}">
                <a16:creationId xmlns:a16="http://schemas.microsoft.com/office/drawing/2014/main" id="{776B6D35-47E1-3C81-5E3D-E7A39B1368A4}"/>
              </a:ext>
            </a:extLst>
          </p:cNvPr>
          <p:cNvGrpSpPr/>
          <p:nvPr/>
        </p:nvGrpSpPr>
        <p:grpSpPr>
          <a:xfrm>
            <a:off x="6764215" y="1801858"/>
            <a:ext cx="1885450" cy="1935443"/>
            <a:chOff x="6002215" y="1323170"/>
            <a:chExt cx="1885450" cy="1935443"/>
          </a:xfrm>
        </p:grpSpPr>
        <p:sp>
          <p:nvSpPr>
            <p:cNvPr id="62" name="Rectangle 61">
              <a:extLst>
                <a:ext uri="{FF2B5EF4-FFF2-40B4-BE49-F238E27FC236}">
                  <a16:creationId xmlns:a16="http://schemas.microsoft.com/office/drawing/2014/main" id="{3AD0E48D-9BEB-86B6-DFF4-8DAAABA69E4E}"/>
                </a:ext>
              </a:extLst>
            </p:cNvPr>
            <p:cNvSpPr/>
            <p:nvPr/>
          </p:nvSpPr>
          <p:spPr>
            <a:xfrm>
              <a:off x="6002215" y="1397564"/>
              <a:ext cx="82062" cy="703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3" name="TextBox 62">
              <a:extLst>
                <a:ext uri="{FF2B5EF4-FFF2-40B4-BE49-F238E27FC236}">
                  <a16:creationId xmlns:a16="http://schemas.microsoft.com/office/drawing/2014/main" id="{29826147-AC78-5DC7-BCAA-1E6E34ECC294}"/>
                </a:ext>
              </a:extLst>
            </p:cNvPr>
            <p:cNvSpPr txBox="1"/>
            <p:nvPr/>
          </p:nvSpPr>
          <p:spPr>
            <a:xfrm>
              <a:off x="6082312" y="1323170"/>
              <a:ext cx="1805353" cy="233462"/>
            </a:xfrm>
            <a:prstGeom prst="rect">
              <a:avLst/>
            </a:prstGeom>
            <a:noFill/>
          </p:spPr>
          <p:txBody>
            <a:bodyPr wrap="square" rtlCol="0">
              <a:spAutoFit/>
            </a:bodyPr>
            <a:lstStyle/>
            <a:p>
              <a:r>
                <a:rPr lang="en-US" sz="917" dirty="0"/>
                <a:t>YEAR    2023   3  UNIT</a:t>
              </a:r>
            </a:p>
          </p:txBody>
        </p:sp>
        <p:sp>
          <p:nvSpPr>
            <p:cNvPr id="64" name="Rectangle 63">
              <a:extLst>
                <a:ext uri="{FF2B5EF4-FFF2-40B4-BE49-F238E27FC236}">
                  <a16:creationId xmlns:a16="http://schemas.microsoft.com/office/drawing/2014/main" id="{5152DB98-CBB6-23E4-33EC-958FA69369F6}"/>
                </a:ext>
              </a:extLst>
            </p:cNvPr>
            <p:cNvSpPr/>
            <p:nvPr/>
          </p:nvSpPr>
          <p:spPr>
            <a:xfrm>
              <a:off x="6058870" y="3188275"/>
              <a:ext cx="82062" cy="703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pic>
        <p:nvPicPr>
          <p:cNvPr id="78" name="Picture 77">
            <a:extLst>
              <a:ext uri="{FF2B5EF4-FFF2-40B4-BE49-F238E27FC236}">
                <a16:creationId xmlns:a16="http://schemas.microsoft.com/office/drawing/2014/main" id="{DAB1515D-AF0B-0CD7-28C3-A32122AB8A25}"/>
              </a:ext>
            </a:extLst>
          </p:cNvPr>
          <p:cNvPicPr>
            <a:picLocks noChangeAspect="1"/>
          </p:cNvPicPr>
          <p:nvPr/>
        </p:nvPicPr>
        <p:blipFill rotWithShape="1">
          <a:blip r:embed="rId4"/>
          <a:srcRect t="18022" b="11989"/>
          <a:stretch/>
        </p:blipFill>
        <p:spPr>
          <a:xfrm>
            <a:off x="278406" y="1164501"/>
            <a:ext cx="1181436" cy="130677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9" name="Title 1">
            <a:extLst>
              <a:ext uri="{FF2B5EF4-FFF2-40B4-BE49-F238E27FC236}">
                <a16:creationId xmlns:a16="http://schemas.microsoft.com/office/drawing/2014/main" id="{37292EB1-3AB8-ECD2-C886-7CC467CE2D4E}"/>
              </a:ext>
            </a:extLst>
          </p:cNvPr>
          <p:cNvSpPr txBox="1">
            <a:spLocks/>
          </p:cNvSpPr>
          <p:nvPr/>
        </p:nvSpPr>
        <p:spPr>
          <a:xfrm>
            <a:off x="2606567" y="31670"/>
            <a:ext cx="6537433" cy="553247"/>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dirty="0"/>
              <a:t>Biodigester Distribution Map in Manado City</a:t>
            </a:r>
          </a:p>
        </p:txBody>
      </p:sp>
      <p:pic>
        <p:nvPicPr>
          <p:cNvPr id="80" name="Picture 79">
            <a:extLst>
              <a:ext uri="{FF2B5EF4-FFF2-40B4-BE49-F238E27FC236}">
                <a16:creationId xmlns:a16="http://schemas.microsoft.com/office/drawing/2014/main" id="{80DEF1DC-AD13-892D-E951-C90C8E0BF390}"/>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1372" y="71419"/>
            <a:ext cx="639974" cy="778257"/>
          </a:xfrm>
          <a:prstGeom prst="rect">
            <a:avLst/>
          </a:prstGeom>
          <a:ln>
            <a:noFill/>
          </a:ln>
          <a:effectLst>
            <a:innerShdw blurRad="63500" dist="50800" dir="13500000">
              <a:prstClr val="black">
                <a:alpha val="50000"/>
              </a:prstClr>
            </a:innerShdw>
            <a:reflection blurRad="12700" stA="40000" endPos="15000" dir="5400000" sy="-100000" algn="bl" rotWithShape="0"/>
          </a:effectLst>
        </p:spPr>
      </p:pic>
      <p:sp>
        <p:nvSpPr>
          <p:cNvPr id="81" name="Title 6">
            <a:extLst>
              <a:ext uri="{FF2B5EF4-FFF2-40B4-BE49-F238E27FC236}">
                <a16:creationId xmlns:a16="http://schemas.microsoft.com/office/drawing/2014/main" id="{BFB56413-B719-CA74-89C2-92D8568FAF48}"/>
              </a:ext>
            </a:extLst>
          </p:cNvPr>
          <p:cNvSpPr txBox="1">
            <a:spLocks/>
          </p:cNvSpPr>
          <p:nvPr/>
        </p:nvSpPr>
        <p:spPr>
          <a:xfrm>
            <a:off x="1061346" y="75215"/>
            <a:ext cx="1545221" cy="448435"/>
          </a:xfrm>
          <a:prstGeom prst="rect">
            <a:avLst/>
          </a:prstGeom>
          <a:noFill/>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200" b="1" spc="47" dirty="0">
                <a:ln w="38100"/>
                <a:solidFill>
                  <a:srgbClr val="C00000"/>
                </a:solidFill>
                <a:effectLst>
                  <a:outerShdw blurRad="76200" dist="50800" dir="5400000" algn="tl" rotWithShape="0">
                    <a:srgbClr val="000000">
                      <a:alpha val="65000"/>
                    </a:srgbClr>
                  </a:outerShdw>
                </a:effectLst>
                <a:latin typeface="PT Sans Narrow" charset="-52"/>
                <a:ea typeface="PT Sans Narrow" charset="-52"/>
                <a:cs typeface="PT Sans Narrow" charset="-52"/>
              </a:rPr>
              <a:t>BIOMAN</a:t>
            </a:r>
          </a:p>
        </p:txBody>
      </p:sp>
      <p:pic>
        <p:nvPicPr>
          <p:cNvPr id="82" name="Picture 81">
            <a:extLst>
              <a:ext uri="{FF2B5EF4-FFF2-40B4-BE49-F238E27FC236}">
                <a16:creationId xmlns:a16="http://schemas.microsoft.com/office/drawing/2014/main" id="{7C5AAFB6-E612-126A-C4BC-6481981C0FA7}"/>
              </a:ext>
            </a:extLst>
          </p:cNvPr>
          <p:cNvPicPr>
            <a:picLocks noChangeAspect="1"/>
          </p:cNvPicPr>
          <p:nvPr/>
        </p:nvPicPr>
        <p:blipFill rotWithShape="1">
          <a:blip r:embed="rId4"/>
          <a:srcRect t="18022" b="11989"/>
          <a:stretch/>
        </p:blipFill>
        <p:spPr>
          <a:xfrm>
            <a:off x="264408" y="2681642"/>
            <a:ext cx="1181436" cy="130677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3" name="Picture 82">
            <a:extLst>
              <a:ext uri="{FF2B5EF4-FFF2-40B4-BE49-F238E27FC236}">
                <a16:creationId xmlns:a16="http://schemas.microsoft.com/office/drawing/2014/main" id="{142CB1A6-02D3-2A4A-1245-DEBDDACA7A25}"/>
              </a:ext>
            </a:extLst>
          </p:cNvPr>
          <p:cNvPicPr>
            <a:picLocks noChangeAspect="1"/>
          </p:cNvPicPr>
          <p:nvPr/>
        </p:nvPicPr>
        <p:blipFill rotWithShape="1">
          <a:blip r:embed="rId4"/>
          <a:srcRect t="18022" b="11989"/>
          <a:stretch/>
        </p:blipFill>
        <p:spPr>
          <a:xfrm>
            <a:off x="252677" y="4158433"/>
            <a:ext cx="1181436" cy="130677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4" name="Content Placeholder 2">
            <a:extLst>
              <a:ext uri="{FF2B5EF4-FFF2-40B4-BE49-F238E27FC236}">
                <a16:creationId xmlns:a16="http://schemas.microsoft.com/office/drawing/2014/main" id="{E6C3D5A2-C71B-8AC4-7827-27D4F06348D6}"/>
              </a:ext>
            </a:extLst>
          </p:cNvPr>
          <p:cNvSpPr txBox="1">
            <a:spLocks/>
          </p:cNvSpPr>
          <p:nvPr/>
        </p:nvSpPr>
        <p:spPr>
          <a:xfrm>
            <a:off x="5202603" y="5331601"/>
            <a:ext cx="4275987" cy="39801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u="sng"/>
              <a:t>https://panada.manadokota.go.id/</a:t>
            </a:r>
            <a:endParaRPr lang="en-US" u="sng" dirty="0"/>
          </a:p>
        </p:txBody>
      </p:sp>
      <p:sp>
        <p:nvSpPr>
          <p:cNvPr id="85" name="Rectangle 84">
            <a:extLst>
              <a:ext uri="{FF2B5EF4-FFF2-40B4-BE49-F238E27FC236}">
                <a16:creationId xmlns:a16="http://schemas.microsoft.com/office/drawing/2014/main" id="{1345C708-AF84-4650-8DFD-A4E3F2D63A0C}"/>
              </a:ext>
            </a:extLst>
          </p:cNvPr>
          <p:cNvSpPr/>
          <p:nvPr/>
        </p:nvSpPr>
        <p:spPr>
          <a:xfrm>
            <a:off x="6775162" y="2082962"/>
            <a:ext cx="82062" cy="7033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6" name="TextBox 85">
            <a:extLst>
              <a:ext uri="{FF2B5EF4-FFF2-40B4-BE49-F238E27FC236}">
                <a16:creationId xmlns:a16="http://schemas.microsoft.com/office/drawing/2014/main" id="{9E4C2B3F-0CD8-4920-84EF-94B1FBA851FB}"/>
              </a:ext>
            </a:extLst>
          </p:cNvPr>
          <p:cNvSpPr txBox="1"/>
          <p:nvPr/>
        </p:nvSpPr>
        <p:spPr>
          <a:xfrm>
            <a:off x="6865042" y="2018904"/>
            <a:ext cx="1805353" cy="233462"/>
          </a:xfrm>
          <a:prstGeom prst="rect">
            <a:avLst/>
          </a:prstGeom>
          <a:noFill/>
        </p:spPr>
        <p:txBody>
          <a:bodyPr wrap="square" rtlCol="0">
            <a:spAutoFit/>
          </a:bodyPr>
          <a:lstStyle/>
          <a:p>
            <a:r>
              <a:rPr lang="en-US" sz="917" dirty="0"/>
              <a:t>YEAR    2024   2 UNIT</a:t>
            </a:r>
          </a:p>
        </p:txBody>
      </p:sp>
    </p:spTree>
    <p:extLst>
      <p:ext uri="{BB962C8B-B14F-4D97-AF65-F5344CB8AC3E}">
        <p14:creationId xmlns:p14="http://schemas.microsoft.com/office/powerpoint/2010/main" val="231769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ppt_x"/>
                                          </p:val>
                                        </p:tav>
                                        <p:tav tm="100000">
                                          <p:val>
                                            <p:strVal val="#ppt_x"/>
                                          </p:val>
                                        </p:tav>
                                      </p:tavLst>
                                    </p:anim>
                                    <p:anim calcmode="lin" valueType="num">
                                      <p:cBhvr additive="base">
                                        <p:cTn id="8"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7"/>
                                        </p:tgtEl>
                                        <p:attrNameLst>
                                          <p:attrName>style.visibility</p:attrName>
                                        </p:attrNameLst>
                                      </p:cBhvr>
                                      <p:to>
                                        <p:strVal val="visible"/>
                                      </p:to>
                                    </p:set>
                                    <p:anim calcmode="lin" valueType="num">
                                      <p:cBhvr additive="base">
                                        <p:cTn id="13" dur="500" fill="hold"/>
                                        <p:tgtEl>
                                          <p:spTgt spid="77"/>
                                        </p:tgtEl>
                                        <p:attrNameLst>
                                          <p:attrName>ppt_x</p:attrName>
                                        </p:attrNameLst>
                                      </p:cBhvr>
                                      <p:tavLst>
                                        <p:tav tm="0">
                                          <p:val>
                                            <p:strVal val="#ppt_x"/>
                                          </p:val>
                                        </p:tav>
                                        <p:tav tm="100000">
                                          <p:val>
                                            <p:strVal val="#ppt_x"/>
                                          </p:val>
                                        </p:tav>
                                      </p:tavLst>
                                    </p:anim>
                                    <p:anim calcmode="lin" valueType="num">
                                      <p:cBhvr additive="base">
                                        <p:cTn id="14"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additive="base">
                                        <p:cTn id="19" dur="500" fill="hold"/>
                                        <p:tgtEl>
                                          <p:spTgt spid="73"/>
                                        </p:tgtEl>
                                        <p:attrNameLst>
                                          <p:attrName>ppt_x</p:attrName>
                                        </p:attrNameLst>
                                      </p:cBhvr>
                                      <p:tavLst>
                                        <p:tav tm="0">
                                          <p:val>
                                            <p:strVal val="#ppt_x"/>
                                          </p:val>
                                        </p:tav>
                                        <p:tav tm="100000">
                                          <p:val>
                                            <p:strVal val="#ppt_x"/>
                                          </p:val>
                                        </p:tav>
                                      </p:tavLst>
                                    </p:anim>
                                    <p:anim calcmode="lin" valueType="num">
                                      <p:cBhvr additive="base">
                                        <p:cTn id="20"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4"/>
                                        </p:tgtEl>
                                        <p:attrNameLst>
                                          <p:attrName>style.visibility</p:attrName>
                                        </p:attrNameLst>
                                      </p:cBhvr>
                                      <p:to>
                                        <p:strVal val="visible"/>
                                      </p:to>
                                    </p:set>
                                    <p:anim calcmode="lin" valueType="num">
                                      <p:cBhvr additive="base">
                                        <p:cTn id="25" dur="500" fill="hold"/>
                                        <p:tgtEl>
                                          <p:spTgt spid="74"/>
                                        </p:tgtEl>
                                        <p:attrNameLst>
                                          <p:attrName>ppt_x</p:attrName>
                                        </p:attrNameLst>
                                      </p:cBhvr>
                                      <p:tavLst>
                                        <p:tav tm="0">
                                          <p:val>
                                            <p:strVal val="#ppt_x"/>
                                          </p:val>
                                        </p:tav>
                                        <p:tav tm="100000">
                                          <p:val>
                                            <p:strVal val="#ppt_x"/>
                                          </p:val>
                                        </p:tav>
                                      </p:tavLst>
                                    </p:anim>
                                    <p:anim calcmode="lin" valueType="num">
                                      <p:cBhvr additive="base">
                                        <p:cTn id="26"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5"/>
                                        </p:tgtEl>
                                        <p:attrNameLst>
                                          <p:attrName>style.visibility</p:attrName>
                                        </p:attrNameLst>
                                      </p:cBhvr>
                                      <p:to>
                                        <p:strVal val="visible"/>
                                      </p:to>
                                    </p:set>
                                    <p:anim calcmode="lin" valueType="num">
                                      <p:cBhvr additive="base">
                                        <p:cTn id="31" dur="500" fill="hold"/>
                                        <p:tgtEl>
                                          <p:spTgt spid="75"/>
                                        </p:tgtEl>
                                        <p:attrNameLst>
                                          <p:attrName>ppt_x</p:attrName>
                                        </p:attrNameLst>
                                      </p:cBhvr>
                                      <p:tavLst>
                                        <p:tav tm="0">
                                          <p:val>
                                            <p:strVal val="#ppt_x"/>
                                          </p:val>
                                        </p:tav>
                                        <p:tav tm="100000">
                                          <p:val>
                                            <p:strVal val="#ppt_x"/>
                                          </p:val>
                                        </p:tav>
                                      </p:tavLst>
                                    </p:anim>
                                    <p:anim calcmode="lin" valueType="num">
                                      <p:cBhvr additive="base">
                                        <p:cTn id="32"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07F863-6671-45DB-A96A-22FE1F0A44A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8672" l="5278" r="90000">
                        <a14:foregroundMark x1="84444" y1="59062" x2="84444" y2="59062"/>
                        <a14:foregroundMark x1="84444" y1="54219" x2="84861" y2="59297"/>
                        <a14:foregroundMark x1="82917" y1="68750" x2="81806" y2="71016"/>
                        <a14:foregroundMark x1="85972" y1="62109" x2="85972" y2="62109"/>
                        <a14:foregroundMark x1="85417" y1="50703" x2="85417" y2="50703"/>
                        <a14:foregroundMark x1="85417" y1="49922" x2="85417" y2="49922"/>
                        <a14:foregroundMark x1="84861" y1="47891" x2="84861" y2="47891"/>
                        <a14:foregroundMark x1="7361" y1="37422" x2="7361" y2="37422"/>
                        <a14:foregroundMark x1="6806" y1="38438" x2="6806" y2="38438"/>
                        <a14:foregroundMark x1="5278" y1="40000" x2="5278" y2="40000"/>
                        <a14:foregroundMark x1="77778" y1="70313" x2="77778" y2="70313"/>
                        <a14:foregroundMark x1="73194" y1="69297" x2="73194" y2="69297"/>
                        <a14:foregroundMark x1="15000" y1="66719" x2="15000" y2="66719"/>
                        <a14:foregroundMark x1="10972" y1="66484" x2="10972" y2="66484"/>
                        <a14:foregroundMark x1="7361" y1="62109" x2="7361" y2="62109"/>
                        <a14:foregroundMark x1="6806" y1="60313" x2="6806" y2="60313"/>
                        <a14:foregroundMark x1="6806" y1="61875" x2="6806" y2="61875"/>
                        <a14:foregroundMark x1="7361" y1="58828" x2="7361" y2="58828"/>
                        <a14:foregroundMark x1="6389" y1="57813" x2="6389" y2="57813"/>
                        <a14:foregroundMark x1="6389" y1="56250" x2="6389" y2="56250"/>
                        <a14:foregroundMark x1="6389" y1="54453" x2="6389" y2="54453"/>
                        <a14:foregroundMark x1="5278" y1="53203" x2="5278" y2="53203"/>
                        <a14:foregroundMark x1="5833" y1="51719" x2="5833" y2="51719"/>
                        <a14:foregroundMark x1="42500" y1="78672" x2="42500" y2="78672"/>
                        <a14:foregroundMark x1="74167" y1="68984" x2="74167" y2="68984"/>
                        <a14:foregroundMark x1="50694" y1="35156" x2="50694" y2="35156"/>
                      </a14:backgroundRemoval>
                    </a14:imgEffect>
                  </a14:imgLayer>
                </a14:imgProps>
              </a:ext>
            </a:extLst>
          </a:blip>
          <a:srcRect t="29519" b="17481"/>
          <a:stretch/>
        </p:blipFill>
        <p:spPr>
          <a:xfrm>
            <a:off x="212125" y="0"/>
            <a:ext cx="1505643" cy="1598279"/>
          </a:xfrm>
          <a:prstGeom prst="rect">
            <a:avLst/>
          </a:prstGeom>
        </p:spPr>
      </p:pic>
      <p:sp>
        <p:nvSpPr>
          <p:cNvPr id="2" name="Rectangle 1">
            <a:extLst>
              <a:ext uri="{FF2B5EF4-FFF2-40B4-BE49-F238E27FC236}">
                <a16:creationId xmlns:a16="http://schemas.microsoft.com/office/drawing/2014/main" id="{7C63AAFD-F63E-4A6B-BCA6-C5019EDD4A84}"/>
              </a:ext>
            </a:extLst>
          </p:cNvPr>
          <p:cNvSpPr/>
          <p:nvPr/>
        </p:nvSpPr>
        <p:spPr>
          <a:xfrm>
            <a:off x="1828384" y="1934170"/>
            <a:ext cx="5293950"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Evaluation Survey</a:t>
            </a:r>
          </a:p>
        </p:txBody>
      </p:sp>
    </p:spTree>
    <p:extLst>
      <p:ext uri="{BB962C8B-B14F-4D97-AF65-F5344CB8AC3E}">
        <p14:creationId xmlns:p14="http://schemas.microsoft.com/office/powerpoint/2010/main" val="2687489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D4C6C4BA-42B3-4DC4-A755-B3A5D5E17626}"/>
              </a:ext>
            </a:extLst>
          </p:cNvPr>
          <p:cNvGraphicFramePr>
            <a:graphicFrameLocks/>
          </p:cNvGraphicFramePr>
          <p:nvPr>
            <p:extLst>
              <p:ext uri="{D42A27DB-BD31-4B8C-83A1-F6EECF244321}">
                <p14:modId xmlns:p14="http://schemas.microsoft.com/office/powerpoint/2010/main" val="442272819"/>
              </p:ext>
            </p:extLst>
          </p:nvPr>
        </p:nvGraphicFramePr>
        <p:xfrm>
          <a:off x="408223" y="1094483"/>
          <a:ext cx="3725162" cy="33585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67E4B8C5-B7EB-4ABE-8B9B-114990A482FC}"/>
              </a:ext>
            </a:extLst>
          </p:cNvPr>
          <p:cNvGraphicFramePr>
            <a:graphicFrameLocks/>
          </p:cNvGraphicFramePr>
          <p:nvPr>
            <p:extLst>
              <p:ext uri="{D42A27DB-BD31-4B8C-83A1-F6EECF244321}">
                <p14:modId xmlns:p14="http://schemas.microsoft.com/office/powerpoint/2010/main" val="2570935591"/>
              </p:ext>
            </p:extLst>
          </p:nvPr>
        </p:nvGraphicFramePr>
        <p:xfrm>
          <a:off x="4133385" y="966507"/>
          <a:ext cx="4911352" cy="4104715"/>
        </p:xfrm>
        <a:graphic>
          <a:graphicData uri="http://schemas.openxmlformats.org/drawingml/2006/chart">
            <c:chart xmlns:c="http://schemas.openxmlformats.org/drawingml/2006/chart" xmlns:r="http://schemas.openxmlformats.org/officeDocument/2006/relationships" r:id="rId3"/>
          </a:graphicData>
        </a:graphic>
      </p:graphicFrame>
      <p:pic>
        <p:nvPicPr>
          <p:cNvPr id="12" name="Picture 11">
            <a:extLst>
              <a:ext uri="{FF2B5EF4-FFF2-40B4-BE49-F238E27FC236}">
                <a16:creationId xmlns:a16="http://schemas.microsoft.com/office/drawing/2014/main" id="{A207F863-6671-45DB-A96A-22FE1F0A44A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4766" b="78672" l="5278" r="90000">
                        <a14:foregroundMark x1="84444" y1="59062" x2="84444" y2="59062"/>
                        <a14:foregroundMark x1="84444" y1="54219" x2="84861" y2="59297"/>
                        <a14:foregroundMark x1="82917" y1="68750" x2="81806" y2="71016"/>
                        <a14:foregroundMark x1="85972" y1="62109" x2="85972" y2="62109"/>
                        <a14:foregroundMark x1="85417" y1="50703" x2="85417" y2="50703"/>
                        <a14:foregroundMark x1="85417" y1="49922" x2="85417" y2="49922"/>
                        <a14:foregroundMark x1="84861" y1="47891" x2="84861" y2="47891"/>
                        <a14:foregroundMark x1="7361" y1="37422" x2="7361" y2="37422"/>
                        <a14:foregroundMark x1="6806" y1="38438" x2="6806" y2="38438"/>
                        <a14:foregroundMark x1="5278" y1="40000" x2="5278" y2="40000"/>
                        <a14:foregroundMark x1="77778" y1="70313" x2="77778" y2="70313"/>
                        <a14:foregroundMark x1="73194" y1="69297" x2="73194" y2="69297"/>
                        <a14:foregroundMark x1="15000" y1="66719" x2="15000" y2="66719"/>
                        <a14:foregroundMark x1="10972" y1="66484" x2="10972" y2="66484"/>
                        <a14:foregroundMark x1="7361" y1="62109" x2="7361" y2="62109"/>
                        <a14:foregroundMark x1="6806" y1="60313" x2="6806" y2="60313"/>
                        <a14:foregroundMark x1="6806" y1="61875" x2="6806" y2="61875"/>
                        <a14:foregroundMark x1="7361" y1="58828" x2="7361" y2="58828"/>
                        <a14:foregroundMark x1="6389" y1="57813" x2="6389" y2="57813"/>
                        <a14:foregroundMark x1="6389" y1="56250" x2="6389" y2="56250"/>
                        <a14:foregroundMark x1="6389" y1="54453" x2="6389" y2="54453"/>
                        <a14:foregroundMark x1="5278" y1="53203" x2="5278" y2="53203"/>
                        <a14:foregroundMark x1="5833" y1="51719" x2="5833" y2="51719"/>
                        <a14:foregroundMark x1="42500" y1="78672" x2="42500" y2="78672"/>
                        <a14:foregroundMark x1="74167" y1="68984" x2="74167" y2="68984"/>
                        <a14:foregroundMark x1="50694" y1="35156" x2="50694" y2="35156"/>
                      </a14:backgroundRemoval>
                    </a14:imgEffect>
                  </a14:imgLayer>
                </a14:imgProps>
              </a:ext>
            </a:extLst>
          </a:blip>
          <a:srcRect t="29519" b="17481"/>
          <a:stretch/>
        </p:blipFill>
        <p:spPr>
          <a:xfrm>
            <a:off x="212125" y="0"/>
            <a:ext cx="1505643" cy="1598279"/>
          </a:xfrm>
          <a:prstGeom prst="rect">
            <a:avLst/>
          </a:prstGeom>
        </p:spPr>
      </p:pic>
    </p:spTree>
    <p:extLst>
      <p:ext uri="{BB962C8B-B14F-4D97-AF65-F5344CB8AC3E}">
        <p14:creationId xmlns:p14="http://schemas.microsoft.com/office/powerpoint/2010/main" val="1715445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07F863-6671-45DB-A96A-22FE1F0A44A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8672" l="5278" r="90000">
                        <a14:foregroundMark x1="84444" y1="59062" x2="84444" y2="59062"/>
                        <a14:foregroundMark x1="84444" y1="54219" x2="84861" y2="59297"/>
                        <a14:foregroundMark x1="82917" y1="68750" x2="81806" y2="71016"/>
                        <a14:foregroundMark x1="85972" y1="62109" x2="85972" y2="62109"/>
                        <a14:foregroundMark x1="85417" y1="50703" x2="85417" y2="50703"/>
                        <a14:foregroundMark x1="85417" y1="49922" x2="85417" y2="49922"/>
                        <a14:foregroundMark x1="84861" y1="47891" x2="84861" y2="47891"/>
                        <a14:foregroundMark x1="7361" y1="37422" x2="7361" y2="37422"/>
                        <a14:foregroundMark x1="6806" y1="38438" x2="6806" y2="38438"/>
                        <a14:foregroundMark x1="5278" y1="40000" x2="5278" y2="40000"/>
                        <a14:foregroundMark x1="77778" y1="70313" x2="77778" y2="70313"/>
                        <a14:foregroundMark x1="73194" y1="69297" x2="73194" y2="69297"/>
                        <a14:foregroundMark x1="15000" y1="66719" x2="15000" y2="66719"/>
                        <a14:foregroundMark x1="10972" y1="66484" x2="10972" y2="66484"/>
                        <a14:foregroundMark x1="7361" y1="62109" x2="7361" y2="62109"/>
                        <a14:foregroundMark x1="6806" y1="60313" x2="6806" y2="60313"/>
                        <a14:foregroundMark x1="6806" y1="61875" x2="6806" y2="61875"/>
                        <a14:foregroundMark x1="7361" y1="58828" x2="7361" y2="58828"/>
                        <a14:foregroundMark x1="6389" y1="57813" x2="6389" y2="57813"/>
                        <a14:foregroundMark x1="6389" y1="56250" x2="6389" y2="56250"/>
                        <a14:foregroundMark x1="6389" y1="54453" x2="6389" y2="54453"/>
                        <a14:foregroundMark x1="5278" y1="53203" x2="5278" y2="53203"/>
                        <a14:foregroundMark x1="5833" y1="51719" x2="5833" y2="51719"/>
                        <a14:foregroundMark x1="42500" y1="78672" x2="42500" y2="78672"/>
                        <a14:foregroundMark x1="74167" y1="68984" x2="74167" y2="68984"/>
                        <a14:foregroundMark x1="50694" y1="35156" x2="50694" y2="35156"/>
                      </a14:backgroundRemoval>
                    </a14:imgEffect>
                  </a14:imgLayer>
                </a14:imgProps>
              </a:ext>
            </a:extLst>
          </a:blip>
          <a:srcRect t="29519" b="17481"/>
          <a:stretch/>
        </p:blipFill>
        <p:spPr>
          <a:xfrm>
            <a:off x="212125" y="0"/>
            <a:ext cx="1505643" cy="1598279"/>
          </a:xfrm>
          <a:prstGeom prst="rect">
            <a:avLst/>
          </a:prstGeom>
        </p:spPr>
      </p:pic>
      <p:graphicFrame>
        <p:nvGraphicFramePr>
          <p:cNvPr id="3" name="Chart 2">
            <a:extLst>
              <a:ext uri="{FF2B5EF4-FFF2-40B4-BE49-F238E27FC236}">
                <a16:creationId xmlns:a16="http://schemas.microsoft.com/office/drawing/2014/main" id="{2335223B-1EC6-47F8-9B8D-FBB6AD18654C}"/>
              </a:ext>
            </a:extLst>
          </p:cNvPr>
          <p:cNvGraphicFramePr>
            <a:graphicFrameLocks/>
          </p:cNvGraphicFramePr>
          <p:nvPr>
            <p:extLst>
              <p:ext uri="{D42A27DB-BD31-4B8C-83A1-F6EECF244321}">
                <p14:modId xmlns:p14="http://schemas.microsoft.com/office/powerpoint/2010/main" val="423175010"/>
              </p:ext>
            </p:extLst>
          </p:nvPr>
        </p:nvGraphicFramePr>
        <p:xfrm>
          <a:off x="78979" y="1422266"/>
          <a:ext cx="4857294" cy="35586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id="{A51487C6-34CE-454C-A3CE-DD2A8E0F3F4B}"/>
              </a:ext>
            </a:extLst>
          </p:cNvPr>
          <p:cNvGraphicFramePr>
            <a:graphicFrameLocks/>
          </p:cNvGraphicFramePr>
          <p:nvPr>
            <p:extLst>
              <p:ext uri="{D42A27DB-BD31-4B8C-83A1-F6EECF244321}">
                <p14:modId xmlns:p14="http://schemas.microsoft.com/office/powerpoint/2010/main" val="810678100"/>
              </p:ext>
            </p:extLst>
          </p:nvPr>
        </p:nvGraphicFramePr>
        <p:xfrm>
          <a:off x="4267023" y="1422266"/>
          <a:ext cx="4557005" cy="333558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97839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07F863-6671-45DB-A96A-22FE1F0A44A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8672" l="5278" r="90000">
                        <a14:foregroundMark x1="84444" y1="59062" x2="84444" y2="59062"/>
                        <a14:foregroundMark x1="84444" y1="54219" x2="84861" y2="59297"/>
                        <a14:foregroundMark x1="82917" y1="68750" x2="81806" y2="71016"/>
                        <a14:foregroundMark x1="85972" y1="62109" x2="85972" y2="62109"/>
                        <a14:foregroundMark x1="85417" y1="50703" x2="85417" y2="50703"/>
                        <a14:foregroundMark x1="85417" y1="49922" x2="85417" y2="49922"/>
                        <a14:foregroundMark x1="84861" y1="47891" x2="84861" y2="47891"/>
                        <a14:foregroundMark x1="7361" y1="37422" x2="7361" y2="37422"/>
                        <a14:foregroundMark x1="6806" y1="38438" x2="6806" y2="38438"/>
                        <a14:foregroundMark x1="5278" y1="40000" x2="5278" y2="40000"/>
                        <a14:foregroundMark x1="77778" y1="70313" x2="77778" y2="70313"/>
                        <a14:foregroundMark x1="73194" y1="69297" x2="73194" y2="69297"/>
                        <a14:foregroundMark x1="15000" y1="66719" x2="15000" y2="66719"/>
                        <a14:foregroundMark x1="10972" y1="66484" x2="10972" y2="66484"/>
                        <a14:foregroundMark x1="7361" y1="62109" x2="7361" y2="62109"/>
                        <a14:foregroundMark x1="6806" y1="60313" x2="6806" y2="60313"/>
                        <a14:foregroundMark x1="6806" y1="61875" x2="6806" y2="61875"/>
                        <a14:foregroundMark x1="7361" y1="58828" x2="7361" y2="58828"/>
                        <a14:foregroundMark x1="6389" y1="57813" x2="6389" y2="57813"/>
                        <a14:foregroundMark x1="6389" y1="56250" x2="6389" y2="56250"/>
                        <a14:foregroundMark x1="6389" y1="54453" x2="6389" y2="54453"/>
                        <a14:foregroundMark x1="5278" y1="53203" x2="5278" y2="53203"/>
                        <a14:foregroundMark x1="5833" y1="51719" x2="5833" y2="51719"/>
                        <a14:foregroundMark x1="42500" y1="78672" x2="42500" y2="78672"/>
                        <a14:foregroundMark x1="74167" y1="68984" x2="74167" y2="68984"/>
                        <a14:foregroundMark x1="50694" y1="35156" x2="50694" y2="35156"/>
                      </a14:backgroundRemoval>
                    </a14:imgEffect>
                  </a14:imgLayer>
                </a14:imgProps>
              </a:ext>
            </a:extLst>
          </a:blip>
          <a:srcRect t="29519" b="17481"/>
          <a:stretch/>
        </p:blipFill>
        <p:spPr>
          <a:xfrm>
            <a:off x="212125" y="0"/>
            <a:ext cx="1505643" cy="1598279"/>
          </a:xfrm>
          <a:prstGeom prst="rect">
            <a:avLst/>
          </a:prstGeom>
        </p:spPr>
      </p:pic>
      <p:graphicFrame>
        <p:nvGraphicFramePr>
          <p:cNvPr id="3" name="Chart 2">
            <a:extLst>
              <a:ext uri="{FF2B5EF4-FFF2-40B4-BE49-F238E27FC236}">
                <a16:creationId xmlns:a16="http://schemas.microsoft.com/office/drawing/2014/main" id="{9399BA4B-1F0B-4C76-A5DE-9D7FDA69600D}"/>
              </a:ext>
            </a:extLst>
          </p:cNvPr>
          <p:cNvGraphicFramePr>
            <a:graphicFrameLocks/>
          </p:cNvGraphicFramePr>
          <p:nvPr>
            <p:extLst>
              <p:ext uri="{D42A27DB-BD31-4B8C-83A1-F6EECF244321}">
                <p14:modId xmlns:p14="http://schemas.microsoft.com/office/powerpoint/2010/main" val="2033077760"/>
              </p:ext>
            </p:extLst>
          </p:nvPr>
        </p:nvGraphicFramePr>
        <p:xfrm>
          <a:off x="440890" y="1348641"/>
          <a:ext cx="5075246" cy="329026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id="{7C7808CF-F62D-4F5C-858C-1170497A9784}"/>
              </a:ext>
            </a:extLst>
          </p:cNvPr>
          <p:cNvGraphicFramePr>
            <a:graphicFrameLocks/>
          </p:cNvGraphicFramePr>
          <p:nvPr>
            <p:extLst>
              <p:ext uri="{D42A27DB-BD31-4B8C-83A1-F6EECF244321}">
                <p14:modId xmlns:p14="http://schemas.microsoft.com/office/powerpoint/2010/main" val="59111267"/>
              </p:ext>
            </p:extLst>
          </p:nvPr>
        </p:nvGraphicFramePr>
        <p:xfrm>
          <a:off x="4572000" y="1348641"/>
          <a:ext cx="4720555" cy="314901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12306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07F863-6671-45DB-A96A-22FE1F0A44A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8672" l="5278" r="90000">
                        <a14:foregroundMark x1="84444" y1="59062" x2="84444" y2="59062"/>
                        <a14:foregroundMark x1="84444" y1="54219" x2="84861" y2="59297"/>
                        <a14:foregroundMark x1="82917" y1="68750" x2="81806" y2="71016"/>
                        <a14:foregroundMark x1="85972" y1="62109" x2="85972" y2="62109"/>
                        <a14:foregroundMark x1="85417" y1="50703" x2="85417" y2="50703"/>
                        <a14:foregroundMark x1="85417" y1="49922" x2="85417" y2="49922"/>
                        <a14:foregroundMark x1="84861" y1="47891" x2="84861" y2="47891"/>
                        <a14:foregroundMark x1="7361" y1="37422" x2="7361" y2="37422"/>
                        <a14:foregroundMark x1="6806" y1="38438" x2="6806" y2="38438"/>
                        <a14:foregroundMark x1="5278" y1="40000" x2="5278" y2="40000"/>
                        <a14:foregroundMark x1="77778" y1="70313" x2="77778" y2="70313"/>
                        <a14:foregroundMark x1="73194" y1="69297" x2="73194" y2="69297"/>
                        <a14:foregroundMark x1="15000" y1="66719" x2="15000" y2="66719"/>
                        <a14:foregroundMark x1="10972" y1="66484" x2="10972" y2="66484"/>
                        <a14:foregroundMark x1="7361" y1="62109" x2="7361" y2="62109"/>
                        <a14:foregroundMark x1="6806" y1="60313" x2="6806" y2="60313"/>
                        <a14:foregroundMark x1="6806" y1="61875" x2="6806" y2="61875"/>
                        <a14:foregroundMark x1="7361" y1="58828" x2="7361" y2="58828"/>
                        <a14:foregroundMark x1="6389" y1="57813" x2="6389" y2="57813"/>
                        <a14:foregroundMark x1="6389" y1="56250" x2="6389" y2="56250"/>
                        <a14:foregroundMark x1="6389" y1="54453" x2="6389" y2="54453"/>
                        <a14:foregroundMark x1="5278" y1="53203" x2="5278" y2="53203"/>
                        <a14:foregroundMark x1="5833" y1="51719" x2="5833" y2="51719"/>
                        <a14:foregroundMark x1="42500" y1="78672" x2="42500" y2="78672"/>
                        <a14:foregroundMark x1="74167" y1="68984" x2="74167" y2="68984"/>
                        <a14:foregroundMark x1="50694" y1="35156" x2="50694" y2="35156"/>
                      </a14:backgroundRemoval>
                    </a14:imgEffect>
                  </a14:imgLayer>
                </a14:imgProps>
              </a:ext>
            </a:extLst>
          </a:blip>
          <a:srcRect t="29519" b="17481"/>
          <a:stretch/>
        </p:blipFill>
        <p:spPr>
          <a:xfrm>
            <a:off x="212125" y="0"/>
            <a:ext cx="1505643" cy="1598279"/>
          </a:xfrm>
          <a:prstGeom prst="rect">
            <a:avLst/>
          </a:prstGeom>
        </p:spPr>
      </p:pic>
      <p:graphicFrame>
        <p:nvGraphicFramePr>
          <p:cNvPr id="3" name="Chart 2">
            <a:extLst>
              <a:ext uri="{FF2B5EF4-FFF2-40B4-BE49-F238E27FC236}">
                <a16:creationId xmlns:a16="http://schemas.microsoft.com/office/drawing/2014/main" id="{FBB1210F-8C3C-4EA0-BCC3-BE6824820BE4}"/>
              </a:ext>
            </a:extLst>
          </p:cNvPr>
          <p:cNvGraphicFramePr>
            <a:graphicFrameLocks/>
          </p:cNvGraphicFramePr>
          <p:nvPr>
            <p:extLst>
              <p:ext uri="{D42A27DB-BD31-4B8C-83A1-F6EECF244321}">
                <p14:modId xmlns:p14="http://schemas.microsoft.com/office/powerpoint/2010/main" val="851482758"/>
              </p:ext>
            </p:extLst>
          </p:nvPr>
        </p:nvGraphicFramePr>
        <p:xfrm>
          <a:off x="345782" y="1068081"/>
          <a:ext cx="4741795" cy="343476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id="{54D4BB0A-8FFD-4204-93B2-7908BCF6925B}"/>
              </a:ext>
            </a:extLst>
          </p:cNvPr>
          <p:cNvGraphicFramePr>
            <a:graphicFrameLocks/>
          </p:cNvGraphicFramePr>
          <p:nvPr>
            <p:extLst>
              <p:ext uri="{D42A27DB-BD31-4B8C-83A1-F6EECF244321}">
                <p14:modId xmlns:p14="http://schemas.microsoft.com/office/powerpoint/2010/main" val="553514931"/>
              </p:ext>
            </p:extLst>
          </p:nvPr>
        </p:nvGraphicFramePr>
        <p:xfrm>
          <a:off x="4395933" y="1068081"/>
          <a:ext cx="5116233" cy="321650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72375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07F863-6671-45DB-A96A-22FE1F0A44A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8672" l="5278" r="90000">
                        <a14:foregroundMark x1="84444" y1="59062" x2="84444" y2="59062"/>
                        <a14:foregroundMark x1="84444" y1="54219" x2="84861" y2="59297"/>
                        <a14:foregroundMark x1="82917" y1="68750" x2="81806" y2="71016"/>
                        <a14:foregroundMark x1="85972" y1="62109" x2="85972" y2="62109"/>
                        <a14:foregroundMark x1="85417" y1="50703" x2="85417" y2="50703"/>
                        <a14:foregroundMark x1="85417" y1="49922" x2="85417" y2="49922"/>
                        <a14:foregroundMark x1="84861" y1="47891" x2="84861" y2="47891"/>
                        <a14:foregroundMark x1="7361" y1="37422" x2="7361" y2="37422"/>
                        <a14:foregroundMark x1="6806" y1="38438" x2="6806" y2="38438"/>
                        <a14:foregroundMark x1="5278" y1="40000" x2="5278" y2="40000"/>
                        <a14:foregroundMark x1="77778" y1="70313" x2="77778" y2="70313"/>
                        <a14:foregroundMark x1="73194" y1="69297" x2="73194" y2="69297"/>
                        <a14:foregroundMark x1="15000" y1="66719" x2="15000" y2="66719"/>
                        <a14:foregroundMark x1="10972" y1="66484" x2="10972" y2="66484"/>
                        <a14:foregroundMark x1="7361" y1="62109" x2="7361" y2="62109"/>
                        <a14:foregroundMark x1="6806" y1="60313" x2="6806" y2="60313"/>
                        <a14:foregroundMark x1="6806" y1="61875" x2="6806" y2="61875"/>
                        <a14:foregroundMark x1="7361" y1="58828" x2="7361" y2="58828"/>
                        <a14:foregroundMark x1="6389" y1="57813" x2="6389" y2="57813"/>
                        <a14:foregroundMark x1="6389" y1="56250" x2="6389" y2="56250"/>
                        <a14:foregroundMark x1="6389" y1="54453" x2="6389" y2="54453"/>
                        <a14:foregroundMark x1="5278" y1="53203" x2="5278" y2="53203"/>
                        <a14:foregroundMark x1="5833" y1="51719" x2="5833" y2="51719"/>
                        <a14:foregroundMark x1="42500" y1="78672" x2="42500" y2="78672"/>
                        <a14:foregroundMark x1="74167" y1="68984" x2="74167" y2="68984"/>
                        <a14:foregroundMark x1="50694" y1="35156" x2="50694" y2="35156"/>
                      </a14:backgroundRemoval>
                    </a14:imgEffect>
                  </a14:imgLayer>
                </a14:imgProps>
              </a:ext>
            </a:extLst>
          </a:blip>
          <a:srcRect t="29519" b="17481"/>
          <a:stretch/>
        </p:blipFill>
        <p:spPr>
          <a:xfrm>
            <a:off x="212125" y="0"/>
            <a:ext cx="1505643" cy="1598279"/>
          </a:xfrm>
          <a:prstGeom prst="rect">
            <a:avLst/>
          </a:prstGeom>
        </p:spPr>
      </p:pic>
      <p:graphicFrame>
        <p:nvGraphicFramePr>
          <p:cNvPr id="3" name="Chart 2">
            <a:extLst>
              <a:ext uri="{FF2B5EF4-FFF2-40B4-BE49-F238E27FC236}">
                <a16:creationId xmlns:a16="http://schemas.microsoft.com/office/drawing/2014/main" id="{EC9AA53B-94E8-43B2-B2EC-2131F5D36B52}"/>
              </a:ext>
            </a:extLst>
          </p:cNvPr>
          <p:cNvGraphicFramePr>
            <a:graphicFrameLocks/>
          </p:cNvGraphicFramePr>
          <p:nvPr>
            <p:extLst>
              <p:ext uri="{D42A27DB-BD31-4B8C-83A1-F6EECF244321}">
                <p14:modId xmlns:p14="http://schemas.microsoft.com/office/powerpoint/2010/main" val="785710786"/>
              </p:ext>
            </p:extLst>
          </p:nvPr>
        </p:nvGraphicFramePr>
        <p:xfrm>
          <a:off x="1491050" y="998924"/>
          <a:ext cx="5731942" cy="40725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88915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07F863-6671-45DB-A96A-22FE1F0A44A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8672" l="5278" r="90000">
                        <a14:foregroundMark x1="84444" y1="59062" x2="84444" y2="59062"/>
                        <a14:foregroundMark x1="84444" y1="54219" x2="84861" y2="59297"/>
                        <a14:foregroundMark x1="82917" y1="68750" x2="81806" y2="71016"/>
                        <a14:foregroundMark x1="85972" y1="62109" x2="85972" y2="62109"/>
                        <a14:foregroundMark x1="85417" y1="50703" x2="85417" y2="50703"/>
                        <a14:foregroundMark x1="85417" y1="49922" x2="85417" y2="49922"/>
                        <a14:foregroundMark x1="84861" y1="47891" x2="84861" y2="47891"/>
                        <a14:foregroundMark x1="7361" y1="37422" x2="7361" y2="37422"/>
                        <a14:foregroundMark x1="6806" y1="38438" x2="6806" y2="38438"/>
                        <a14:foregroundMark x1="5278" y1="40000" x2="5278" y2="40000"/>
                        <a14:foregroundMark x1="77778" y1="70313" x2="77778" y2="70313"/>
                        <a14:foregroundMark x1="73194" y1="69297" x2="73194" y2="69297"/>
                        <a14:foregroundMark x1="15000" y1="66719" x2="15000" y2="66719"/>
                        <a14:foregroundMark x1="10972" y1="66484" x2="10972" y2="66484"/>
                        <a14:foregroundMark x1="7361" y1="62109" x2="7361" y2="62109"/>
                        <a14:foregroundMark x1="6806" y1="60313" x2="6806" y2="60313"/>
                        <a14:foregroundMark x1="6806" y1="61875" x2="6806" y2="61875"/>
                        <a14:foregroundMark x1="7361" y1="58828" x2="7361" y2="58828"/>
                        <a14:foregroundMark x1="6389" y1="57813" x2="6389" y2="57813"/>
                        <a14:foregroundMark x1="6389" y1="56250" x2="6389" y2="56250"/>
                        <a14:foregroundMark x1="6389" y1="54453" x2="6389" y2="54453"/>
                        <a14:foregroundMark x1="5278" y1="53203" x2="5278" y2="53203"/>
                        <a14:foregroundMark x1="5833" y1="51719" x2="5833" y2="51719"/>
                        <a14:foregroundMark x1="42500" y1="78672" x2="42500" y2="78672"/>
                        <a14:foregroundMark x1="74167" y1="68984" x2="74167" y2="68984"/>
                        <a14:foregroundMark x1="50694" y1="35156" x2="50694" y2="35156"/>
                      </a14:backgroundRemoval>
                    </a14:imgEffect>
                  </a14:imgLayer>
                </a14:imgProps>
              </a:ext>
            </a:extLst>
          </a:blip>
          <a:srcRect t="29519" b="17481"/>
          <a:stretch/>
        </p:blipFill>
        <p:spPr>
          <a:xfrm>
            <a:off x="212125" y="0"/>
            <a:ext cx="1505643" cy="1598279"/>
          </a:xfrm>
          <a:prstGeom prst="rect">
            <a:avLst/>
          </a:prstGeom>
        </p:spPr>
      </p:pic>
      <p:graphicFrame>
        <p:nvGraphicFramePr>
          <p:cNvPr id="3" name="Chart 2">
            <a:extLst>
              <a:ext uri="{FF2B5EF4-FFF2-40B4-BE49-F238E27FC236}">
                <a16:creationId xmlns:a16="http://schemas.microsoft.com/office/drawing/2014/main" id="{C2BB4587-25BD-43B9-B26F-A1E55C6252DC}"/>
              </a:ext>
            </a:extLst>
          </p:cNvPr>
          <p:cNvGraphicFramePr>
            <a:graphicFrameLocks/>
          </p:cNvGraphicFramePr>
          <p:nvPr>
            <p:extLst>
              <p:ext uri="{D42A27DB-BD31-4B8C-83A1-F6EECF244321}">
                <p14:modId xmlns:p14="http://schemas.microsoft.com/office/powerpoint/2010/main" val="3823511571"/>
              </p:ext>
            </p:extLst>
          </p:nvPr>
        </p:nvGraphicFramePr>
        <p:xfrm>
          <a:off x="575062" y="1249642"/>
          <a:ext cx="6578774" cy="39524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71086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07F863-6671-45DB-A96A-22FE1F0A44A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8672" l="5278" r="90000">
                        <a14:foregroundMark x1="84444" y1="59062" x2="84444" y2="59062"/>
                        <a14:foregroundMark x1="84444" y1="54219" x2="84861" y2="59297"/>
                        <a14:foregroundMark x1="82917" y1="68750" x2="81806" y2="71016"/>
                        <a14:foregroundMark x1="85972" y1="62109" x2="85972" y2="62109"/>
                        <a14:foregroundMark x1="85417" y1="50703" x2="85417" y2="50703"/>
                        <a14:foregroundMark x1="85417" y1="49922" x2="85417" y2="49922"/>
                        <a14:foregroundMark x1="84861" y1="47891" x2="84861" y2="47891"/>
                        <a14:foregroundMark x1="7361" y1="37422" x2="7361" y2="37422"/>
                        <a14:foregroundMark x1="6806" y1="38438" x2="6806" y2="38438"/>
                        <a14:foregroundMark x1="5278" y1="40000" x2="5278" y2="40000"/>
                        <a14:foregroundMark x1="77778" y1="70313" x2="77778" y2="70313"/>
                        <a14:foregroundMark x1="73194" y1="69297" x2="73194" y2="69297"/>
                        <a14:foregroundMark x1="15000" y1="66719" x2="15000" y2="66719"/>
                        <a14:foregroundMark x1="10972" y1="66484" x2="10972" y2="66484"/>
                        <a14:foregroundMark x1="7361" y1="62109" x2="7361" y2="62109"/>
                        <a14:foregroundMark x1="6806" y1="60313" x2="6806" y2="60313"/>
                        <a14:foregroundMark x1="6806" y1="61875" x2="6806" y2="61875"/>
                        <a14:foregroundMark x1="7361" y1="58828" x2="7361" y2="58828"/>
                        <a14:foregroundMark x1="6389" y1="57813" x2="6389" y2="57813"/>
                        <a14:foregroundMark x1="6389" y1="56250" x2="6389" y2="56250"/>
                        <a14:foregroundMark x1="6389" y1="54453" x2="6389" y2="54453"/>
                        <a14:foregroundMark x1="5278" y1="53203" x2="5278" y2="53203"/>
                        <a14:foregroundMark x1="5833" y1="51719" x2="5833" y2="51719"/>
                        <a14:foregroundMark x1="42500" y1="78672" x2="42500" y2="78672"/>
                        <a14:foregroundMark x1="74167" y1="68984" x2="74167" y2="68984"/>
                        <a14:foregroundMark x1="50694" y1="35156" x2="50694" y2="35156"/>
                      </a14:backgroundRemoval>
                    </a14:imgEffect>
                  </a14:imgLayer>
                </a14:imgProps>
              </a:ext>
            </a:extLst>
          </a:blip>
          <a:srcRect t="29519" b="17481"/>
          <a:stretch/>
        </p:blipFill>
        <p:spPr>
          <a:xfrm>
            <a:off x="212125" y="0"/>
            <a:ext cx="1505643" cy="1598279"/>
          </a:xfrm>
          <a:prstGeom prst="rect">
            <a:avLst/>
          </a:prstGeom>
        </p:spPr>
      </p:pic>
      <p:sp>
        <p:nvSpPr>
          <p:cNvPr id="4" name="TextBox 3">
            <a:extLst>
              <a:ext uri="{FF2B5EF4-FFF2-40B4-BE49-F238E27FC236}">
                <a16:creationId xmlns:a16="http://schemas.microsoft.com/office/drawing/2014/main" id="{3AA1ED86-D85C-49F9-98A4-15E811F65E3D}"/>
              </a:ext>
            </a:extLst>
          </p:cNvPr>
          <p:cNvSpPr txBox="1"/>
          <p:nvPr/>
        </p:nvSpPr>
        <p:spPr>
          <a:xfrm>
            <a:off x="2286000" y="975249"/>
            <a:ext cx="4572000" cy="923330"/>
          </a:xfrm>
          <a:prstGeom prst="rect">
            <a:avLst/>
          </a:prstGeom>
          <a:noFill/>
        </p:spPr>
        <p:txBody>
          <a:bodyPr wrap="square">
            <a:spAutoFit/>
          </a:bodyPr>
          <a:lstStyle/>
          <a:p>
            <a:r>
              <a:rPr lang="en-ID" sz="1800" b="1" dirty="0">
                <a:effectLst/>
                <a:latin typeface="Calibri" panose="020F0502020204030204" pitchFamily="34" charset="0"/>
                <a:ea typeface="Calibri" panose="020F0502020204030204" pitchFamily="34" charset="0"/>
                <a:cs typeface="Times New Roman" panose="02020603050405020304" pitchFamily="18" charset="0"/>
              </a:rPr>
              <a:t>the key goal is SDG7: “ensure access to affordable, reliable, sustainable, and modern energy for all.” </a:t>
            </a:r>
            <a:endParaRPr lang="en-ID" dirty="0"/>
          </a:p>
        </p:txBody>
      </p:sp>
      <p:sp>
        <p:nvSpPr>
          <p:cNvPr id="6" name="TextBox 5">
            <a:extLst>
              <a:ext uri="{FF2B5EF4-FFF2-40B4-BE49-F238E27FC236}">
                <a16:creationId xmlns:a16="http://schemas.microsoft.com/office/drawing/2014/main" id="{5C918D1D-CB55-4066-8643-5A4111537A43}"/>
              </a:ext>
            </a:extLst>
          </p:cNvPr>
          <p:cNvSpPr txBox="1"/>
          <p:nvPr/>
        </p:nvSpPr>
        <p:spPr>
          <a:xfrm>
            <a:off x="703089" y="2172313"/>
            <a:ext cx="4572000" cy="646331"/>
          </a:xfrm>
          <a:prstGeom prst="rect">
            <a:avLst/>
          </a:prstGeom>
          <a:noFill/>
        </p:spPr>
        <p:txBody>
          <a:bodyPr wrap="square">
            <a:spAutoFit/>
          </a:bodyPr>
          <a:lstStyle/>
          <a:p>
            <a:r>
              <a:rPr lang="en-ID" sz="1800" dirty="0">
                <a:effectLst/>
                <a:latin typeface="Calibri" panose="020F0502020204030204" pitchFamily="34" charset="0"/>
                <a:ea typeface="Calibri" panose="020F0502020204030204" pitchFamily="34" charset="0"/>
                <a:cs typeface="Times New Roman" panose="02020603050405020304" pitchFamily="18" charset="0"/>
              </a:rPr>
              <a:t>evaluators will need to focus more on process evaluation rather than on impact evaluation</a:t>
            </a:r>
            <a:endParaRPr lang="en-ID" dirty="0"/>
          </a:p>
        </p:txBody>
      </p:sp>
      <p:sp>
        <p:nvSpPr>
          <p:cNvPr id="8" name="TextBox 7">
            <a:extLst>
              <a:ext uri="{FF2B5EF4-FFF2-40B4-BE49-F238E27FC236}">
                <a16:creationId xmlns:a16="http://schemas.microsoft.com/office/drawing/2014/main" id="{FD7BB46A-E7A1-455A-B8B1-3A24BE8C5AAD}"/>
              </a:ext>
            </a:extLst>
          </p:cNvPr>
          <p:cNvSpPr txBox="1"/>
          <p:nvPr/>
        </p:nvSpPr>
        <p:spPr>
          <a:xfrm>
            <a:off x="703089" y="2971042"/>
            <a:ext cx="6781160" cy="2585323"/>
          </a:xfrm>
          <a:prstGeom prst="rect">
            <a:avLst/>
          </a:prstGeom>
          <a:noFill/>
        </p:spPr>
        <p:txBody>
          <a:bodyPr wrap="square">
            <a:spAutoFit/>
          </a:bodyPr>
          <a:lstStyle/>
          <a:p>
            <a:r>
              <a:rPr lang="en-ID" sz="1800" dirty="0">
                <a:effectLst/>
                <a:latin typeface="Calibri" panose="020F0502020204030204" pitchFamily="34" charset="0"/>
                <a:ea typeface="Calibri" panose="020F0502020204030204" pitchFamily="34" charset="0"/>
                <a:cs typeface="Times New Roman" panose="02020603050405020304" pitchFamily="18" charset="0"/>
              </a:rPr>
              <a:t>First, how can interventions be planned to address inequities? Second, are those who are intended to benefit from the intervention the ones who actually benefit? Hence, the evaluation of a specific program will move beyond the focus on outputs (e.g., how many households were served? How many kilowatt hours were saved or produced?) toward a better understanding of who was served and where the program recipients belonged in the continuum of need? As a result, the evaluation focuses on equity (not effectiveness) and moves from average impacts to the distribution of impacts.</a:t>
            </a:r>
            <a:endParaRPr lang="en-ID" dirty="0"/>
          </a:p>
        </p:txBody>
      </p:sp>
    </p:spTree>
    <p:extLst>
      <p:ext uri="{BB962C8B-B14F-4D97-AF65-F5344CB8AC3E}">
        <p14:creationId xmlns:p14="http://schemas.microsoft.com/office/powerpoint/2010/main" val="35101712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07F863-6671-45DB-A96A-22FE1F0A44A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8672" l="5278" r="90000">
                        <a14:foregroundMark x1="84444" y1="59062" x2="84444" y2="59062"/>
                        <a14:foregroundMark x1="84444" y1="54219" x2="84861" y2="59297"/>
                        <a14:foregroundMark x1="82917" y1="68750" x2="81806" y2="71016"/>
                        <a14:foregroundMark x1="85972" y1="62109" x2="85972" y2="62109"/>
                        <a14:foregroundMark x1="85417" y1="50703" x2="85417" y2="50703"/>
                        <a14:foregroundMark x1="85417" y1="49922" x2="85417" y2="49922"/>
                        <a14:foregroundMark x1="84861" y1="47891" x2="84861" y2="47891"/>
                        <a14:foregroundMark x1="7361" y1="37422" x2="7361" y2="37422"/>
                        <a14:foregroundMark x1="6806" y1="38438" x2="6806" y2="38438"/>
                        <a14:foregroundMark x1="5278" y1="40000" x2="5278" y2="40000"/>
                        <a14:foregroundMark x1="77778" y1="70313" x2="77778" y2="70313"/>
                        <a14:foregroundMark x1="73194" y1="69297" x2="73194" y2="69297"/>
                        <a14:foregroundMark x1="15000" y1="66719" x2="15000" y2="66719"/>
                        <a14:foregroundMark x1="10972" y1="66484" x2="10972" y2="66484"/>
                        <a14:foregroundMark x1="7361" y1="62109" x2="7361" y2="62109"/>
                        <a14:foregroundMark x1="6806" y1="60313" x2="6806" y2="60313"/>
                        <a14:foregroundMark x1="6806" y1="61875" x2="6806" y2="61875"/>
                        <a14:foregroundMark x1="7361" y1="58828" x2="7361" y2="58828"/>
                        <a14:foregroundMark x1="6389" y1="57813" x2="6389" y2="57813"/>
                        <a14:foregroundMark x1="6389" y1="56250" x2="6389" y2="56250"/>
                        <a14:foregroundMark x1="6389" y1="54453" x2="6389" y2="54453"/>
                        <a14:foregroundMark x1="5278" y1="53203" x2="5278" y2="53203"/>
                        <a14:foregroundMark x1="5833" y1="51719" x2="5833" y2="51719"/>
                        <a14:foregroundMark x1="42500" y1="78672" x2="42500" y2="78672"/>
                        <a14:foregroundMark x1="74167" y1="68984" x2="74167" y2="68984"/>
                        <a14:foregroundMark x1="50694" y1="35156" x2="50694" y2="35156"/>
                      </a14:backgroundRemoval>
                    </a14:imgEffect>
                  </a14:imgLayer>
                </a14:imgProps>
              </a:ext>
            </a:extLst>
          </a:blip>
          <a:srcRect t="29519" b="17481"/>
          <a:stretch/>
        </p:blipFill>
        <p:spPr>
          <a:xfrm>
            <a:off x="212125" y="0"/>
            <a:ext cx="1505643" cy="1598279"/>
          </a:xfrm>
          <a:prstGeom prst="rect">
            <a:avLst/>
          </a:prstGeom>
        </p:spPr>
      </p:pic>
      <p:graphicFrame>
        <p:nvGraphicFramePr>
          <p:cNvPr id="3" name="Chart 2">
            <a:extLst>
              <a:ext uri="{FF2B5EF4-FFF2-40B4-BE49-F238E27FC236}">
                <a16:creationId xmlns:a16="http://schemas.microsoft.com/office/drawing/2014/main" id="{9474325A-54CC-478E-8CEB-B5F12A568D00}"/>
              </a:ext>
            </a:extLst>
          </p:cNvPr>
          <p:cNvGraphicFramePr>
            <a:graphicFrameLocks/>
          </p:cNvGraphicFramePr>
          <p:nvPr>
            <p:extLst>
              <p:ext uri="{D42A27DB-BD31-4B8C-83A1-F6EECF244321}">
                <p14:modId xmlns:p14="http://schemas.microsoft.com/office/powerpoint/2010/main" val="669941273"/>
              </p:ext>
            </p:extLst>
          </p:nvPr>
        </p:nvGraphicFramePr>
        <p:xfrm>
          <a:off x="1221545" y="875981"/>
          <a:ext cx="5751683" cy="415693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89642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07F863-6671-45DB-A96A-22FE1F0A44A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8672" l="5278" r="90000">
                        <a14:foregroundMark x1="84444" y1="59062" x2="84444" y2="59062"/>
                        <a14:foregroundMark x1="84444" y1="54219" x2="84861" y2="59297"/>
                        <a14:foregroundMark x1="82917" y1="68750" x2="81806" y2="71016"/>
                        <a14:foregroundMark x1="85972" y1="62109" x2="85972" y2="62109"/>
                        <a14:foregroundMark x1="85417" y1="50703" x2="85417" y2="50703"/>
                        <a14:foregroundMark x1="85417" y1="49922" x2="85417" y2="49922"/>
                        <a14:foregroundMark x1="84861" y1="47891" x2="84861" y2="47891"/>
                        <a14:foregroundMark x1="7361" y1="37422" x2="7361" y2="37422"/>
                        <a14:foregroundMark x1="6806" y1="38438" x2="6806" y2="38438"/>
                        <a14:foregroundMark x1="5278" y1="40000" x2="5278" y2="40000"/>
                        <a14:foregroundMark x1="77778" y1="70313" x2="77778" y2="70313"/>
                        <a14:foregroundMark x1="73194" y1="69297" x2="73194" y2="69297"/>
                        <a14:foregroundMark x1="15000" y1="66719" x2="15000" y2="66719"/>
                        <a14:foregroundMark x1="10972" y1="66484" x2="10972" y2="66484"/>
                        <a14:foregroundMark x1="7361" y1="62109" x2="7361" y2="62109"/>
                        <a14:foregroundMark x1="6806" y1="60313" x2="6806" y2="60313"/>
                        <a14:foregroundMark x1="6806" y1="61875" x2="6806" y2="61875"/>
                        <a14:foregroundMark x1="7361" y1="58828" x2="7361" y2="58828"/>
                        <a14:foregroundMark x1="6389" y1="57813" x2="6389" y2="57813"/>
                        <a14:foregroundMark x1="6389" y1="56250" x2="6389" y2="56250"/>
                        <a14:foregroundMark x1="6389" y1="54453" x2="6389" y2="54453"/>
                        <a14:foregroundMark x1="5278" y1="53203" x2="5278" y2="53203"/>
                        <a14:foregroundMark x1="5833" y1="51719" x2="5833" y2="51719"/>
                        <a14:foregroundMark x1="42500" y1="78672" x2="42500" y2="78672"/>
                        <a14:foregroundMark x1="74167" y1="68984" x2="74167" y2="68984"/>
                        <a14:foregroundMark x1="50694" y1="35156" x2="50694" y2="35156"/>
                      </a14:backgroundRemoval>
                    </a14:imgEffect>
                  </a14:imgLayer>
                </a14:imgProps>
              </a:ext>
            </a:extLst>
          </a:blip>
          <a:srcRect t="29519" b="17481"/>
          <a:stretch/>
        </p:blipFill>
        <p:spPr>
          <a:xfrm>
            <a:off x="212125" y="0"/>
            <a:ext cx="1505643" cy="1598279"/>
          </a:xfrm>
          <a:prstGeom prst="rect">
            <a:avLst/>
          </a:prstGeom>
        </p:spPr>
      </p:pic>
      <p:graphicFrame>
        <p:nvGraphicFramePr>
          <p:cNvPr id="4" name="Chart 3">
            <a:extLst>
              <a:ext uri="{FF2B5EF4-FFF2-40B4-BE49-F238E27FC236}">
                <a16:creationId xmlns:a16="http://schemas.microsoft.com/office/drawing/2014/main" id="{A3371181-0A99-4D0E-86BC-95438C64C305}"/>
              </a:ext>
            </a:extLst>
          </p:cNvPr>
          <p:cNvGraphicFramePr>
            <a:graphicFrameLocks/>
          </p:cNvGraphicFramePr>
          <p:nvPr>
            <p:extLst>
              <p:ext uri="{D42A27DB-BD31-4B8C-83A1-F6EECF244321}">
                <p14:modId xmlns:p14="http://schemas.microsoft.com/office/powerpoint/2010/main" val="2147486439"/>
              </p:ext>
            </p:extLst>
          </p:nvPr>
        </p:nvGraphicFramePr>
        <p:xfrm>
          <a:off x="1794608" y="1182754"/>
          <a:ext cx="5674272" cy="37964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42673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07F863-6671-45DB-A96A-22FE1F0A44A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8672" l="5278" r="90000">
                        <a14:foregroundMark x1="84444" y1="59062" x2="84444" y2="59062"/>
                        <a14:foregroundMark x1="84444" y1="54219" x2="84861" y2="59297"/>
                        <a14:foregroundMark x1="82917" y1="68750" x2="81806" y2="71016"/>
                        <a14:foregroundMark x1="85972" y1="62109" x2="85972" y2="62109"/>
                        <a14:foregroundMark x1="85417" y1="50703" x2="85417" y2="50703"/>
                        <a14:foregroundMark x1="85417" y1="49922" x2="85417" y2="49922"/>
                        <a14:foregroundMark x1="84861" y1="47891" x2="84861" y2="47891"/>
                        <a14:foregroundMark x1="7361" y1="37422" x2="7361" y2="37422"/>
                        <a14:foregroundMark x1="6806" y1="38438" x2="6806" y2="38438"/>
                        <a14:foregroundMark x1="5278" y1="40000" x2="5278" y2="40000"/>
                        <a14:foregroundMark x1="77778" y1="70313" x2="77778" y2="70313"/>
                        <a14:foregroundMark x1="73194" y1="69297" x2="73194" y2="69297"/>
                        <a14:foregroundMark x1="15000" y1="66719" x2="15000" y2="66719"/>
                        <a14:foregroundMark x1="10972" y1="66484" x2="10972" y2="66484"/>
                        <a14:foregroundMark x1="7361" y1="62109" x2="7361" y2="62109"/>
                        <a14:foregroundMark x1="6806" y1="60313" x2="6806" y2="60313"/>
                        <a14:foregroundMark x1="6806" y1="61875" x2="6806" y2="61875"/>
                        <a14:foregroundMark x1="7361" y1="58828" x2="7361" y2="58828"/>
                        <a14:foregroundMark x1="6389" y1="57813" x2="6389" y2="57813"/>
                        <a14:foregroundMark x1="6389" y1="56250" x2="6389" y2="56250"/>
                        <a14:foregroundMark x1="6389" y1="54453" x2="6389" y2="54453"/>
                        <a14:foregroundMark x1="5278" y1="53203" x2="5278" y2="53203"/>
                        <a14:foregroundMark x1="5833" y1="51719" x2="5833" y2="51719"/>
                        <a14:foregroundMark x1="42500" y1="78672" x2="42500" y2="78672"/>
                        <a14:foregroundMark x1="74167" y1="68984" x2="74167" y2="68984"/>
                        <a14:foregroundMark x1="50694" y1="35156" x2="50694" y2="35156"/>
                      </a14:backgroundRemoval>
                    </a14:imgEffect>
                  </a14:imgLayer>
                </a14:imgProps>
              </a:ext>
            </a:extLst>
          </a:blip>
          <a:srcRect t="29519" b="17481"/>
          <a:stretch/>
        </p:blipFill>
        <p:spPr>
          <a:xfrm>
            <a:off x="212125" y="0"/>
            <a:ext cx="1505643" cy="1598279"/>
          </a:xfrm>
          <a:prstGeom prst="rect">
            <a:avLst/>
          </a:prstGeom>
        </p:spPr>
      </p:pic>
      <p:graphicFrame>
        <p:nvGraphicFramePr>
          <p:cNvPr id="3" name="Chart 2">
            <a:extLst>
              <a:ext uri="{FF2B5EF4-FFF2-40B4-BE49-F238E27FC236}">
                <a16:creationId xmlns:a16="http://schemas.microsoft.com/office/drawing/2014/main" id="{8E372EA8-8460-4B02-B7C3-A55C5EBA67CB}"/>
              </a:ext>
            </a:extLst>
          </p:cNvPr>
          <p:cNvGraphicFramePr>
            <a:graphicFrameLocks/>
          </p:cNvGraphicFramePr>
          <p:nvPr>
            <p:extLst>
              <p:ext uri="{D42A27DB-BD31-4B8C-83A1-F6EECF244321}">
                <p14:modId xmlns:p14="http://schemas.microsoft.com/office/powerpoint/2010/main" val="728341465"/>
              </p:ext>
            </p:extLst>
          </p:nvPr>
        </p:nvGraphicFramePr>
        <p:xfrm>
          <a:off x="0" y="1598279"/>
          <a:ext cx="3945750" cy="33115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id="{8A333081-A40A-416A-893F-11F1472530D4}"/>
              </a:ext>
            </a:extLst>
          </p:cNvPr>
          <p:cNvGraphicFramePr>
            <a:graphicFrameLocks/>
          </p:cNvGraphicFramePr>
          <p:nvPr>
            <p:extLst>
              <p:ext uri="{D42A27DB-BD31-4B8C-83A1-F6EECF244321}">
                <p14:modId xmlns:p14="http://schemas.microsoft.com/office/powerpoint/2010/main" val="2505701168"/>
              </p:ext>
            </p:extLst>
          </p:nvPr>
        </p:nvGraphicFramePr>
        <p:xfrm>
          <a:off x="3945751" y="1598279"/>
          <a:ext cx="5198249" cy="331152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49188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07F863-6671-45DB-A96A-22FE1F0A44A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8672" l="5278" r="90000">
                        <a14:foregroundMark x1="84444" y1="59062" x2="84444" y2="59062"/>
                        <a14:foregroundMark x1="84444" y1="54219" x2="84861" y2="59297"/>
                        <a14:foregroundMark x1="82917" y1="68750" x2="81806" y2="71016"/>
                        <a14:foregroundMark x1="85972" y1="62109" x2="85972" y2="62109"/>
                        <a14:foregroundMark x1="85417" y1="50703" x2="85417" y2="50703"/>
                        <a14:foregroundMark x1="85417" y1="49922" x2="85417" y2="49922"/>
                        <a14:foregroundMark x1="84861" y1="47891" x2="84861" y2="47891"/>
                        <a14:foregroundMark x1="7361" y1="37422" x2="7361" y2="37422"/>
                        <a14:foregroundMark x1="6806" y1="38438" x2="6806" y2="38438"/>
                        <a14:foregroundMark x1="5278" y1="40000" x2="5278" y2="40000"/>
                        <a14:foregroundMark x1="77778" y1="70313" x2="77778" y2="70313"/>
                        <a14:foregroundMark x1="73194" y1="69297" x2="73194" y2="69297"/>
                        <a14:foregroundMark x1="15000" y1="66719" x2="15000" y2="66719"/>
                        <a14:foregroundMark x1="10972" y1="66484" x2="10972" y2="66484"/>
                        <a14:foregroundMark x1="7361" y1="62109" x2="7361" y2="62109"/>
                        <a14:foregroundMark x1="6806" y1="60313" x2="6806" y2="60313"/>
                        <a14:foregroundMark x1="6806" y1="61875" x2="6806" y2="61875"/>
                        <a14:foregroundMark x1="7361" y1="58828" x2="7361" y2="58828"/>
                        <a14:foregroundMark x1="6389" y1="57813" x2="6389" y2="57813"/>
                        <a14:foregroundMark x1="6389" y1="56250" x2="6389" y2="56250"/>
                        <a14:foregroundMark x1="6389" y1="54453" x2="6389" y2="54453"/>
                        <a14:foregroundMark x1="5278" y1="53203" x2="5278" y2="53203"/>
                        <a14:foregroundMark x1="5833" y1="51719" x2="5833" y2="51719"/>
                        <a14:foregroundMark x1="42500" y1="78672" x2="42500" y2="78672"/>
                        <a14:foregroundMark x1="74167" y1="68984" x2="74167" y2="68984"/>
                        <a14:foregroundMark x1="50694" y1="35156" x2="50694" y2="35156"/>
                      </a14:backgroundRemoval>
                    </a14:imgEffect>
                  </a14:imgLayer>
                </a14:imgProps>
              </a:ext>
            </a:extLst>
          </a:blip>
          <a:srcRect t="29519" b="17481"/>
          <a:stretch/>
        </p:blipFill>
        <p:spPr>
          <a:xfrm>
            <a:off x="212125" y="0"/>
            <a:ext cx="1505643" cy="1598279"/>
          </a:xfrm>
          <a:prstGeom prst="rect">
            <a:avLst/>
          </a:prstGeom>
        </p:spPr>
      </p:pic>
      <p:graphicFrame>
        <p:nvGraphicFramePr>
          <p:cNvPr id="6" name="Chart 5">
            <a:extLst>
              <a:ext uri="{FF2B5EF4-FFF2-40B4-BE49-F238E27FC236}">
                <a16:creationId xmlns:a16="http://schemas.microsoft.com/office/drawing/2014/main" id="{7091B437-FE51-49C5-A75A-33E389AE5118}"/>
              </a:ext>
            </a:extLst>
          </p:cNvPr>
          <p:cNvGraphicFramePr>
            <a:graphicFrameLocks/>
          </p:cNvGraphicFramePr>
          <p:nvPr>
            <p:extLst>
              <p:ext uri="{D42A27DB-BD31-4B8C-83A1-F6EECF244321}">
                <p14:modId xmlns:p14="http://schemas.microsoft.com/office/powerpoint/2010/main" val="3106748445"/>
              </p:ext>
            </p:extLst>
          </p:nvPr>
        </p:nvGraphicFramePr>
        <p:xfrm>
          <a:off x="0" y="1561579"/>
          <a:ext cx="5474874" cy="352567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id="{AED4CC9E-70CA-468E-9911-357903B26C31}"/>
              </a:ext>
            </a:extLst>
          </p:cNvPr>
          <p:cNvGraphicFramePr>
            <a:graphicFrameLocks/>
          </p:cNvGraphicFramePr>
          <p:nvPr>
            <p:extLst>
              <p:ext uri="{D42A27DB-BD31-4B8C-83A1-F6EECF244321}">
                <p14:modId xmlns:p14="http://schemas.microsoft.com/office/powerpoint/2010/main" val="2163508650"/>
              </p:ext>
            </p:extLst>
          </p:nvPr>
        </p:nvGraphicFramePr>
        <p:xfrm>
          <a:off x="4166745" y="1613085"/>
          <a:ext cx="5179039" cy="414440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9258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07F863-6671-45DB-A96A-22FE1F0A44A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8672" l="5278" r="90000">
                        <a14:foregroundMark x1="84444" y1="59062" x2="84444" y2="59062"/>
                        <a14:foregroundMark x1="84444" y1="54219" x2="84861" y2="59297"/>
                        <a14:foregroundMark x1="82917" y1="68750" x2="81806" y2="71016"/>
                        <a14:foregroundMark x1="85972" y1="62109" x2="85972" y2="62109"/>
                        <a14:foregroundMark x1="85417" y1="50703" x2="85417" y2="50703"/>
                        <a14:foregroundMark x1="85417" y1="49922" x2="85417" y2="49922"/>
                        <a14:foregroundMark x1="84861" y1="47891" x2="84861" y2="47891"/>
                        <a14:foregroundMark x1="7361" y1="37422" x2="7361" y2="37422"/>
                        <a14:foregroundMark x1="6806" y1="38438" x2="6806" y2="38438"/>
                        <a14:foregroundMark x1="5278" y1="40000" x2="5278" y2="40000"/>
                        <a14:foregroundMark x1="77778" y1="70313" x2="77778" y2="70313"/>
                        <a14:foregroundMark x1="73194" y1="69297" x2="73194" y2="69297"/>
                        <a14:foregroundMark x1="15000" y1="66719" x2="15000" y2="66719"/>
                        <a14:foregroundMark x1="10972" y1="66484" x2="10972" y2="66484"/>
                        <a14:foregroundMark x1="7361" y1="62109" x2="7361" y2="62109"/>
                        <a14:foregroundMark x1="6806" y1="60313" x2="6806" y2="60313"/>
                        <a14:foregroundMark x1="6806" y1="61875" x2="6806" y2="61875"/>
                        <a14:foregroundMark x1="7361" y1="58828" x2="7361" y2="58828"/>
                        <a14:foregroundMark x1="6389" y1="57813" x2="6389" y2="57813"/>
                        <a14:foregroundMark x1="6389" y1="56250" x2="6389" y2="56250"/>
                        <a14:foregroundMark x1="6389" y1="54453" x2="6389" y2="54453"/>
                        <a14:foregroundMark x1="5278" y1="53203" x2="5278" y2="53203"/>
                        <a14:foregroundMark x1="5833" y1="51719" x2="5833" y2="51719"/>
                        <a14:foregroundMark x1="42500" y1="78672" x2="42500" y2="78672"/>
                        <a14:foregroundMark x1="74167" y1="68984" x2="74167" y2="68984"/>
                        <a14:foregroundMark x1="50694" y1="35156" x2="50694" y2="35156"/>
                      </a14:backgroundRemoval>
                    </a14:imgEffect>
                  </a14:imgLayer>
                </a14:imgProps>
              </a:ext>
            </a:extLst>
          </a:blip>
          <a:srcRect t="29519" b="17481"/>
          <a:stretch/>
        </p:blipFill>
        <p:spPr>
          <a:xfrm>
            <a:off x="212125" y="0"/>
            <a:ext cx="1505643" cy="1598279"/>
          </a:xfrm>
          <a:prstGeom prst="rect">
            <a:avLst/>
          </a:prstGeom>
        </p:spPr>
      </p:pic>
      <p:sp>
        <p:nvSpPr>
          <p:cNvPr id="2" name="TextBox 1">
            <a:extLst>
              <a:ext uri="{FF2B5EF4-FFF2-40B4-BE49-F238E27FC236}">
                <a16:creationId xmlns:a16="http://schemas.microsoft.com/office/drawing/2014/main" id="{259F3CC5-E020-4207-AC33-9BAA09C16641}"/>
              </a:ext>
            </a:extLst>
          </p:cNvPr>
          <p:cNvSpPr txBox="1"/>
          <p:nvPr/>
        </p:nvSpPr>
        <p:spPr>
          <a:xfrm>
            <a:off x="1851286" y="1296649"/>
            <a:ext cx="5081665" cy="2862322"/>
          </a:xfrm>
          <a:prstGeom prst="rect">
            <a:avLst/>
          </a:prstGeom>
          <a:noFill/>
        </p:spPr>
        <p:txBody>
          <a:bodyPr wrap="square" rtlCol="0">
            <a:spAutoFit/>
          </a:bodyPr>
          <a:lstStyle/>
          <a:p>
            <a:r>
              <a:rPr lang="en-US" dirty="0"/>
              <a:t>Lesson learnt:</a:t>
            </a:r>
          </a:p>
          <a:p>
            <a:pPr marL="342900" indent="-342900">
              <a:buAutoNum type="arabicPeriod"/>
            </a:pPr>
            <a:r>
              <a:rPr lang="en-US" dirty="0"/>
              <a:t>Distribute the biodigesters to people who really need them.</a:t>
            </a:r>
          </a:p>
          <a:p>
            <a:pPr marL="342900" indent="-342900">
              <a:buAutoNum type="arabicPeriod"/>
            </a:pPr>
            <a:r>
              <a:rPr lang="en-US" dirty="0"/>
              <a:t>Provide the biodigester beneficiaries with practical knowledge on how to operate and maintain the devices given.</a:t>
            </a:r>
          </a:p>
          <a:p>
            <a:pPr marL="342900" indent="-342900">
              <a:buAutoNum type="arabicPeriod"/>
            </a:pPr>
            <a:r>
              <a:rPr lang="en-US" dirty="0"/>
              <a:t>Provide incentives and award to those who successfully operate the biodigester for a dedicated time frame.</a:t>
            </a:r>
          </a:p>
          <a:p>
            <a:pPr marL="342900" indent="-342900">
              <a:buAutoNum type="arabicPeriod"/>
            </a:pPr>
            <a:endParaRPr lang="en-ID" dirty="0"/>
          </a:p>
        </p:txBody>
      </p:sp>
      <p:sp>
        <p:nvSpPr>
          <p:cNvPr id="4" name="TextBox 3">
            <a:extLst>
              <a:ext uri="{FF2B5EF4-FFF2-40B4-BE49-F238E27FC236}">
                <a16:creationId xmlns:a16="http://schemas.microsoft.com/office/drawing/2014/main" id="{857366F1-9F1E-4201-9F13-AFE8C69F564B}"/>
              </a:ext>
            </a:extLst>
          </p:cNvPr>
          <p:cNvSpPr txBox="1"/>
          <p:nvPr/>
        </p:nvSpPr>
        <p:spPr>
          <a:xfrm>
            <a:off x="2031167" y="537147"/>
            <a:ext cx="5081665" cy="584775"/>
          </a:xfrm>
          <a:prstGeom prst="rect">
            <a:avLst/>
          </a:prstGeom>
          <a:noFill/>
        </p:spPr>
        <p:txBody>
          <a:bodyPr wrap="square" rtlCol="0">
            <a:spAutoFit/>
          </a:bodyPr>
          <a:lstStyle/>
          <a:p>
            <a:pPr algn="ctr"/>
            <a:r>
              <a:rPr lang="en-US" sz="3200" b="1" dirty="0"/>
              <a:t>“Lesson Learned”</a:t>
            </a:r>
          </a:p>
        </p:txBody>
      </p:sp>
      <p:pic>
        <p:nvPicPr>
          <p:cNvPr id="5" name="Picture 4">
            <a:extLst>
              <a:ext uri="{FF2B5EF4-FFF2-40B4-BE49-F238E27FC236}">
                <a16:creationId xmlns:a16="http://schemas.microsoft.com/office/drawing/2014/main" id="{8CDF266A-F224-4998-A26F-2159169521FF}"/>
              </a:ext>
            </a:extLst>
          </p:cNvPr>
          <p:cNvPicPr>
            <a:picLocks noChangeAspect="1"/>
          </p:cNvPicPr>
          <p:nvPr/>
        </p:nvPicPr>
        <p:blipFill>
          <a:blip r:embed="rId4"/>
          <a:stretch>
            <a:fillRect/>
          </a:stretch>
        </p:blipFill>
        <p:spPr>
          <a:xfrm>
            <a:off x="6243402" y="3953135"/>
            <a:ext cx="2840637" cy="1704382"/>
          </a:xfrm>
          <a:prstGeom prst="rect">
            <a:avLst/>
          </a:prstGeom>
        </p:spPr>
      </p:pic>
    </p:spTree>
    <p:extLst>
      <p:ext uri="{BB962C8B-B14F-4D97-AF65-F5344CB8AC3E}">
        <p14:creationId xmlns:p14="http://schemas.microsoft.com/office/powerpoint/2010/main" val="725045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E49912-73AB-7E9F-3035-C72A8F4BE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2603" y="584917"/>
            <a:ext cx="7620000" cy="5808784"/>
          </a:xfrm>
          <a:prstGeom prst="rect">
            <a:avLst/>
          </a:prstGeom>
        </p:spPr>
      </p:pic>
      <p:grpSp>
        <p:nvGrpSpPr>
          <p:cNvPr id="76" name="Group 75">
            <a:extLst>
              <a:ext uri="{FF2B5EF4-FFF2-40B4-BE49-F238E27FC236}">
                <a16:creationId xmlns:a16="http://schemas.microsoft.com/office/drawing/2014/main" id="{1B6A7B6C-558A-588D-3B4C-3C5724F0FD11}"/>
              </a:ext>
            </a:extLst>
          </p:cNvPr>
          <p:cNvGrpSpPr/>
          <p:nvPr/>
        </p:nvGrpSpPr>
        <p:grpSpPr>
          <a:xfrm>
            <a:off x="6246446" y="824926"/>
            <a:ext cx="2399322" cy="3354349"/>
            <a:chOff x="5484446" y="346238"/>
            <a:chExt cx="2399322" cy="3354349"/>
          </a:xfrm>
        </p:grpSpPr>
        <p:sp>
          <p:nvSpPr>
            <p:cNvPr id="11" name="Rectangle 10">
              <a:extLst>
                <a:ext uri="{FF2B5EF4-FFF2-40B4-BE49-F238E27FC236}">
                  <a16:creationId xmlns:a16="http://schemas.microsoft.com/office/drawing/2014/main" id="{E53D0A71-4C68-3F59-8D76-59143BDEB0BE}"/>
                </a:ext>
              </a:extLst>
            </p:cNvPr>
            <p:cNvSpPr/>
            <p:nvPr/>
          </p:nvSpPr>
          <p:spPr>
            <a:xfrm>
              <a:off x="5587999" y="3630249"/>
              <a:ext cx="82062" cy="7033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71" name="Group 70">
              <a:extLst>
                <a:ext uri="{FF2B5EF4-FFF2-40B4-BE49-F238E27FC236}">
                  <a16:creationId xmlns:a16="http://schemas.microsoft.com/office/drawing/2014/main" id="{BD607BFC-DEAF-9287-5AA5-484825DFE71F}"/>
                </a:ext>
              </a:extLst>
            </p:cNvPr>
            <p:cNvGrpSpPr/>
            <p:nvPr/>
          </p:nvGrpSpPr>
          <p:grpSpPr>
            <a:xfrm>
              <a:off x="5484446" y="346238"/>
              <a:ext cx="2399322" cy="2510284"/>
              <a:chOff x="5484446" y="346238"/>
              <a:chExt cx="2399322" cy="2510284"/>
            </a:xfrm>
          </p:grpSpPr>
          <p:grpSp>
            <p:nvGrpSpPr>
              <p:cNvPr id="65" name="Group 64">
                <a:extLst>
                  <a:ext uri="{FF2B5EF4-FFF2-40B4-BE49-F238E27FC236}">
                    <a16:creationId xmlns:a16="http://schemas.microsoft.com/office/drawing/2014/main" id="{5241AB2E-904B-F34E-73B0-0964E004AE4E}"/>
                  </a:ext>
                </a:extLst>
              </p:cNvPr>
              <p:cNvGrpSpPr/>
              <p:nvPr/>
            </p:nvGrpSpPr>
            <p:grpSpPr>
              <a:xfrm>
                <a:off x="5484446" y="2538044"/>
                <a:ext cx="593969" cy="318478"/>
                <a:chOff x="5484446" y="2538044"/>
                <a:chExt cx="593969" cy="318478"/>
              </a:xfrm>
            </p:grpSpPr>
            <p:sp>
              <p:nvSpPr>
                <p:cNvPr id="4" name="Rectangle 3">
                  <a:extLst>
                    <a:ext uri="{FF2B5EF4-FFF2-40B4-BE49-F238E27FC236}">
                      <a16:creationId xmlns:a16="http://schemas.microsoft.com/office/drawing/2014/main" id="{9154CFA5-9B9F-853A-30B3-9E9F9B03BE85}"/>
                    </a:ext>
                  </a:extLst>
                </p:cNvPr>
                <p:cNvSpPr/>
                <p:nvPr/>
              </p:nvSpPr>
              <p:spPr>
                <a:xfrm>
                  <a:off x="5931877" y="2602524"/>
                  <a:ext cx="82062" cy="7033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 name="Rectangle 4">
                  <a:extLst>
                    <a:ext uri="{FF2B5EF4-FFF2-40B4-BE49-F238E27FC236}">
                      <a16:creationId xmlns:a16="http://schemas.microsoft.com/office/drawing/2014/main" id="{063CF223-995E-EEA6-6259-4A8966139625}"/>
                    </a:ext>
                  </a:extLst>
                </p:cNvPr>
                <p:cNvSpPr/>
                <p:nvPr/>
              </p:nvSpPr>
              <p:spPr>
                <a:xfrm>
                  <a:off x="5871306" y="2729524"/>
                  <a:ext cx="82062" cy="7033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 name="Rectangle 5">
                  <a:extLst>
                    <a:ext uri="{FF2B5EF4-FFF2-40B4-BE49-F238E27FC236}">
                      <a16:creationId xmlns:a16="http://schemas.microsoft.com/office/drawing/2014/main" id="{6CE5EEDE-B1EF-0685-CAEB-BB59584EBA94}"/>
                    </a:ext>
                  </a:extLst>
                </p:cNvPr>
                <p:cNvSpPr/>
                <p:nvPr/>
              </p:nvSpPr>
              <p:spPr>
                <a:xfrm>
                  <a:off x="5716956" y="2786184"/>
                  <a:ext cx="82062" cy="7033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7" name="Rectangle 6">
                  <a:extLst>
                    <a:ext uri="{FF2B5EF4-FFF2-40B4-BE49-F238E27FC236}">
                      <a16:creationId xmlns:a16="http://schemas.microsoft.com/office/drawing/2014/main" id="{A2FEA1EC-CFE2-57D4-2D81-D0E911ED8735}"/>
                    </a:ext>
                  </a:extLst>
                </p:cNvPr>
                <p:cNvSpPr/>
                <p:nvPr/>
              </p:nvSpPr>
              <p:spPr>
                <a:xfrm>
                  <a:off x="5996353" y="2538044"/>
                  <a:ext cx="82062" cy="7033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 name="Rectangle 7">
                  <a:extLst>
                    <a:ext uri="{FF2B5EF4-FFF2-40B4-BE49-F238E27FC236}">
                      <a16:creationId xmlns:a16="http://schemas.microsoft.com/office/drawing/2014/main" id="{669ACD73-87E6-FCD8-F80A-FCED5445A276}"/>
                    </a:ext>
                  </a:extLst>
                </p:cNvPr>
                <p:cNvSpPr/>
                <p:nvPr/>
              </p:nvSpPr>
              <p:spPr>
                <a:xfrm>
                  <a:off x="5853721" y="2559538"/>
                  <a:ext cx="82062" cy="7033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 name="Rectangle 8">
                  <a:extLst>
                    <a:ext uri="{FF2B5EF4-FFF2-40B4-BE49-F238E27FC236}">
                      <a16:creationId xmlns:a16="http://schemas.microsoft.com/office/drawing/2014/main" id="{8FFAC40F-146A-78F8-5F8B-B27DE06FE50E}"/>
                    </a:ext>
                  </a:extLst>
                </p:cNvPr>
                <p:cNvSpPr/>
                <p:nvPr/>
              </p:nvSpPr>
              <p:spPr>
                <a:xfrm>
                  <a:off x="5746262" y="2627924"/>
                  <a:ext cx="82062" cy="7033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B574B69D-54FB-08A9-07B9-DDC75DD3B08D}"/>
                    </a:ext>
                  </a:extLst>
                </p:cNvPr>
                <p:cNvSpPr/>
                <p:nvPr/>
              </p:nvSpPr>
              <p:spPr>
                <a:xfrm>
                  <a:off x="5484446" y="2729524"/>
                  <a:ext cx="82062" cy="7033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12" name="Rectangle 11">
                <a:extLst>
                  <a:ext uri="{FF2B5EF4-FFF2-40B4-BE49-F238E27FC236}">
                    <a16:creationId xmlns:a16="http://schemas.microsoft.com/office/drawing/2014/main" id="{710FBC11-4EB4-5A4F-86F4-D820B0C46CF4}"/>
                  </a:ext>
                </a:extLst>
              </p:cNvPr>
              <p:cNvSpPr/>
              <p:nvPr/>
            </p:nvSpPr>
            <p:spPr>
              <a:xfrm>
                <a:off x="5988537" y="408351"/>
                <a:ext cx="82062" cy="7033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TextBox 12">
                <a:extLst>
                  <a:ext uri="{FF2B5EF4-FFF2-40B4-BE49-F238E27FC236}">
                    <a16:creationId xmlns:a16="http://schemas.microsoft.com/office/drawing/2014/main" id="{7240589F-72C6-C320-84E4-BA96931207CA}"/>
                  </a:ext>
                </a:extLst>
              </p:cNvPr>
              <p:cNvSpPr txBox="1"/>
              <p:nvPr/>
            </p:nvSpPr>
            <p:spPr>
              <a:xfrm>
                <a:off x="6078415" y="346238"/>
                <a:ext cx="1805353" cy="233462"/>
              </a:xfrm>
              <a:prstGeom prst="rect">
                <a:avLst/>
              </a:prstGeom>
              <a:noFill/>
            </p:spPr>
            <p:txBody>
              <a:bodyPr wrap="square" rtlCol="0">
                <a:spAutoFit/>
              </a:bodyPr>
              <a:lstStyle/>
              <a:p>
                <a:r>
                  <a:rPr lang="en-US" sz="917" dirty="0"/>
                  <a:t>YEAR    2019    8   UNIT</a:t>
                </a:r>
              </a:p>
            </p:txBody>
          </p:sp>
        </p:grpSp>
      </p:grpSp>
      <p:sp>
        <p:nvSpPr>
          <p:cNvPr id="26" name="Rectangle 25">
            <a:extLst>
              <a:ext uri="{FF2B5EF4-FFF2-40B4-BE49-F238E27FC236}">
                <a16:creationId xmlns:a16="http://schemas.microsoft.com/office/drawing/2014/main" id="{1A56A0E1-7B63-E79C-FCA7-586284E30BDC}"/>
              </a:ext>
            </a:extLst>
          </p:cNvPr>
          <p:cNvSpPr/>
          <p:nvPr/>
        </p:nvSpPr>
        <p:spPr>
          <a:xfrm>
            <a:off x="6846272" y="4687272"/>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77" name="Group 76">
            <a:extLst>
              <a:ext uri="{FF2B5EF4-FFF2-40B4-BE49-F238E27FC236}">
                <a16:creationId xmlns:a16="http://schemas.microsoft.com/office/drawing/2014/main" id="{9312045B-E2B8-6CFD-2CCD-C28EBDF9F359}"/>
              </a:ext>
            </a:extLst>
          </p:cNvPr>
          <p:cNvGrpSpPr/>
          <p:nvPr/>
        </p:nvGrpSpPr>
        <p:grpSpPr>
          <a:xfrm>
            <a:off x="5578226" y="1033990"/>
            <a:ext cx="3065586" cy="3983483"/>
            <a:chOff x="4816226" y="555302"/>
            <a:chExt cx="3065586" cy="3983483"/>
          </a:xfrm>
        </p:grpSpPr>
        <p:sp>
          <p:nvSpPr>
            <p:cNvPr id="16" name="TextBox 15">
              <a:extLst>
                <a:ext uri="{FF2B5EF4-FFF2-40B4-BE49-F238E27FC236}">
                  <a16:creationId xmlns:a16="http://schemas.microsoft.com/office/drawing/2014/main" id="{4CDD142D-14B7-6732-337E-4826423A09B7}"/>
                </a:ext>
              </a:extLst>
            </p:cNvPr>
            <p:cNvSpPr txBox="1"/>
            <p:nvPr/>
          </p:nvSpPr>
          <p:spPr>
            <a:xfrm>
              <a:off x="6076459" y="555302"/>
              <a:ext cx="1805353" cy="233462"/>
            </a:xfrm>
            <a:prstGeom prst="rect">
              <a:avLst/>
            </a:prstGeom>
            <a:noFill/>
          </p:spPr>
          <p:txBody>
            <a:bodyPr wrap="square" rtlCol="0">
              <a:spAutoFit/>
            </a:bodyPr>
            <a:lstStyle/>
            <a:p>
              <a:r>
                <a:rPr lang="en-US" sz="917" dirty="0"/>
                <a:t>YEAR    2020    20 UNIT</a:t>
              </a:r>
            </a:p>
          </p:txBody>
        </p:sp>
        <p:grpSp>
          <p:nvGrpSpPr>
            <p:cNvPr id="72" name="Group 71">
              <a:extLst>
                <a:ext uri="{FF2B5EF4-FFF2-40B4-BE49-F238E27FC236}">
                  <a16:creationId xmlns:a16="http://schemas.microsoft.com/office/drawing/2014/main" id="{A1A0B0DF-83D0-9050-6BF7-8244A02E9236}"/>
                </a:ext>
              </a:extLst>
            </p:cNvPr>
            <p:cNvGrpSpPr/>
            <p:nvPr/>
          </p:nvGrpSpPr>
          <p:grpSpPr>
            <a:xfrm>
              <a:off x="4816226" y="629138"/>
              <a:ext cx="1844433" cy="3909647"/>
              <a:chOff x="4816226" y="629138"/>
              <a:chExt cx="1844433" cy="3909647"/>
            </a:xfrm>
          </p:grpSpPr>
          <p:sp>
            <p:nvSpPr>
              <p:cNvPr id="15" name="Rectangle 14">
                <a:extLst>
                  <a:ext uri="{FF2B5EF4-FFF2-40B4-BE49-F238E27FC236}">
                    <a16:creationId xmlns:a16="http://schemas.microsoft.com/office/drawing/2014/main" id="{D6A31A30-BF5A-C0AD-5378-51469C5C41E1}"/>
                  </a:ext>
                </a:extLst>
              </p:cNvPr>
              <p:cNvSpPr/>
              <p:nvPr/>
            </p:nvSpPr>
            <p:spPr>
              <a:xfrm>
                <a:off x="5986580" y="629138"/>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66" name="Group 65">
                <a:extLst>
                  <a:ext uri="{FF2B5EF4-FFF2-40B4-BE49-F238E27FC236}">
                    <a16:creationId xmlns:a16="http://schemas.microsoft.com/office/drawing/2014/main" id="{9DB76A6F-091E-AD78-06CE-B6FFC4264060}"/>
                  </a:ext>
                </a:extLst>
              </p:cNvPr>
              <p:cNvGrpSpPr/>
              <p:nvPr/>
            </p:nvGrpSpPr>
            <p:grpSpPr>
              <a:xfrm>
                <a:off x="4816226" y="1787771"/>
                <a:ext cx="1844433" cy="2751014"/>
                <a:chOff x="4816226" y="1787771"/>
                <a:chExt cx="1844433" cy="2751014"/>
              </a:xfrm>
            </p:grpSpPr>
            <p:sp>
              <p:nvSpPr>
                <p:cNvPr id="17" name="Rectangle 16">
                  <a:extLst>
                    <a:ext uri="{FF2B5EF4-FFF2-40B4-BE49-F238E27FC236}">
                      <a16:creationId xmlns:a16="http://schemas.microsoft.com/office/drawing/2014/main" id="{73A5BBC5-16CC-7FA0-84AD-00DCA24DD90F}"/>
                    </a:ext>
                  </a:extLst>
                </p:cNvPr>
                <p:cNvSpPr/>
                <p:nvPr/>
              </p:nvSpPr>
              <p:spPr>
                <a:xfrm>
                  <a:off x="6017839" y="2161929"/>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a16="http://schemas.microsoft.com/office/drawing/2014/main" id="{63EE9674-E99F-596D-C768-864A9DFCDF36}"/>
                    </a:ext>
                  </a:extLst>
                </p:cNvPr>
                <p:cNvSpPr/>
                <p:nvPr/>
              </p:nvSpPr>
              <p:spPr>
                <a:xfrm>
                  <a:off x="5912337" y="3884246"/>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a16="http://schemas.microsoft.com/office/drawing/2014/main" id="{FEFCAB06-5F90-34C0-CBCF-31B2DF5FC64A}"/>
                    </a:ext>
                  </a:extLst>
                </p:cNvPr>
                <p:cNvSpPr/>
                <p:nvPr/>
              </p:nvSpPr>
              <p:spPr>
                <a:xfrm>
                  <a:off x="6201497" y="4445559"/>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a16="http://schemas.microsoft.com/office/drawing/2014/main" id="{2EB9528F-5EA1-06BA-EFE9-457D7B01D55F}"/>
                    </a:ext>
                  </a:extLst>
                </p:cNvPr>
                <p:cNvSpPr/>
                <p:nvPr/>
              </p:nvSpPr>
              <p:spPr>
                <a:xfrm>
                  <a:off x="6314824" y="3595080"/>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a16="http://schemas.microsoft.com/office/drawing/2014/main" id="{18B76E31-B585-E3C1-C5C0-BD5E9CA557EB}"/>
                    </a:ext>
                  </a:extLst>
                </p:cNvPr>
                <p:cNvSpPr/>
                <p:nvPr/>
              </p:nvSpPr>
              <p:spPr>
                <a:xfrm>
                  <a:off x="5119068" y="4288694"/>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a16="http://schemas.microsoft.com/office/drawing/2014/main" id="{566C2222-6C8A-C8F3-4E21-972CFFFB8EF5}"/>
                    </a:ext>
                  </a:extLst>
                </p:cNvPr>
                <p:cNvSpPr/>
                <p:nvPr/>
              </p:nvSpPr>
              <p:spPr>
                <a:xfrm>
                  <a:off x="4857257" y="4468447"/>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a16="http://schemas.microsoft.com/office/drawing/2014/main" id="{4C2771E0-62CF-95A7-F4BF-5E11B0111534}"/>
                    </a:ext>
                  </a:extLst>
                </p:cNvPr>
                <p:cNvSpPr/>
                <p:nvPr/>
              </p:nvSpPr>
              <p:spPr>
                <a:xfrm>
                  <a:off x="4816226" y="4333629"/>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a16="http://schemas.microsoft.com/office/drawing/2014/main" id="{25BC9434-37B0-7B0D-93F0-E18FB7420A13}"/>
                    </a:ext>
                  </a:extLst>
                </p:cNvPr>
                <p:cNvSpPr/>
                <p:nvPr/>
              </p:nvSpPr>
              <p:spPr>
                <a:xfrm>
                  <a:off x="4964717" y="4359033"/>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a16="http://schemas.microsoft.com/office/drawing/2014/main" id="{BDB753C1-2ED2-C834-FEE8-EF70A6CD2510}"/>
                    </a:ext>
                  </a:extLst>
                </p:cNvPr>
                <p:cNvSpPr/>
                <p:nvPr/>
              </p:nvSpPr>
              <p:spPr>
                <a:xfrm>
                  <a:off x="6232762" y="4200768"/>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a16="http://schemas.microsoft.com/office/drawing/2014/main" id="{FAB67E45-B453-A155-0440-43E37F79C5B7}"/>
                    </a:ext>
                  </a:extLst>
                </p:cNvPr>
                <p:cNvSpPr/>
                <p:nvPr/>
              </p:nvSpPr>
              <p:spPr>
                <a:xfrm>
                  <a:off x="6023703" y="4323864"/>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a16="http://schemas.microsoft.com/office/drawing/2014/main" id="{D12FCA94-0991-7B26-D4B7-C1F34EE6F96F}"/>
                    </a:ext>
                  </a:extLst>
                </p:cNvPr>
                <p:cNvSpPr/>
                <p:nvPr/>
              </p:nvSpPr>
              <p:spPr>
                <a:xfrm>
                  <a:off x="6150701" y="4298465"/>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9" name="Rectangle 28">
                  <a:extLst>
                    <a:ext uri="{FF2B5EF4-FFF2-40B4-BE49-F238E27FC236}">
                      <a16:creationId xmlns:a16="http://schemas.microsoft.com/office/drawing/2014/main" id="{4CB751B6-0527-8E73-7EB2-644EC8CBA709}"/>
                    </a:ext>
                  </a:extLst>
                </p:cNvPr>
                <p:cNvSpPr/>
                <p:nvPr/>
              </p:nvSpPr>
              <p:spPr>
                <a:xfrm>
                  <a:off x="6254257" y="4296507"/>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a16="http://schemas.microsoft.com/office/drawing/2014/main" id="{DEC7E053-0322-43DB-C407-0FEEB751826C}"/>
                    </a:ext>
                  </a:extLst>
                </p:cNvPr>
                <p:cNvSpPr/>
                <p:nvPr/>
              </p:nvSpPr>
              <p:spPr>
                <a:xfrm>
                  <a:off x="6135070" y="4400062"/>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a16="http://schemas.microsoft.com/office/drawing/2014/main" id="{1C808C84-DF47-B677-8A94-A0D253F1F3AB}"/>
                    </a:ext>
                  </a:extLst>
                </p:cNvPr>
                <p:cNvSpPr/>
                <p:nvPr/>
              </p:nvSpPr>
              <p:spPr>
                <a:xfrm>
                  <a:off x="6578597" y="2639648"/>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a16="http://schemas.microsoft.com/office/drawing/2014/main" id="{9154D56B-EB52-154F-3EC8-9753496C3808}"/>
                    </a:ext>
                  </a:extLst>
                </p:cNvPr>
                <p:cNvSpPr/>
                <p:nvPr/>
              </p:nvSpPr>
              <p:spPr>
                <a:xfrm>
                  <a:off x="5568453" y="2813535"/>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a16="http://schemas.microsoft.com/office/drawing/2014/main" id="{578CFEFC-06B6-826A-E1DA-6104C911C7F5}"/>
                    </a:ext>
                  </a:extLst>
                </p:cNvPr>
                <p:cNvSpPr/>
                <p:nvPr/>
              </p:nvSpPr>
              <p:spPr>
                <a:xfrm>
                  <a:off x="5074133" y="1873739"/>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790AF150-A7ED-3354-4CA1-CA5CA6EE4306}"/>
                    </a:ext>
                  </a:extLst>
                </p:cNvPr>
                <p:cNvSpPr/>
                <p:nvPr/>
              </p:nvSpPr>
              <p:spPr>
                <a:xfrm>
                  <a:off x="5165964" y="1895232"/>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91E280AB-3BFB-145A-8698-34ED1EB41532}"/>
                    </a:ext>
                  </a:extLst>
                </p:cNvPr>
                <p:cNvSpPr/>
                <p:nvPr/>
              </p:nvSpPr>
              <p:spPr>
                <a:xfrm>
                  <a:off x="5046779" y="1787771"/>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5A13835B-E9B9-5D43-3A48-81C0EDD8FCA9}"/>
                    </a:ext>
                  </a:extLst>
                </p:cNvPr>
                <p:cNvSpPr/>
                <p:nvPr/>
              </p:nvSpPr>
              <p:spPr>
                <a:xfrm>
                  <a:off x="5056548" y="1961660"/>
                  <a:ext cx="82062" cy="703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grpSp>
      </p:grpSp>
      <p:grpSp>
        <p:nvGrpSpPr>
          <p:cNvPr id="73" name="Group 72">
            <a:extLst>
              <a:ext uri="{FF2B5EF4-FFF2-40B4-BE49-F238E27FC236}">
                <a16:creationId xmlns:a16="http://schemas.microsoft.com/office/drawing/2014/main" id="{1118257D-9D65-E161-3EB9-E4916CB4C2AA}"/>
              </a:ext>
            </a:extLst>
          </p:cNvPr>
          <p:cNvGrpSpPr/>
          <p:nvPr/>
        </p:nvGrpSpPr>
        <p:grpSpPr>
          <a:xfrm>
            <a:off x="3122705" y="1232283"/>
            <a:ext cx="5530873" cy="3054452"/>
            <a:chOff x="2360705" y="753595"/>
            <a:chExt cx="5530873" cy="3054452"/>
          </a:xfrm>
        </p:grpSpPr>
        <p:sp>
          <p:nvSpPr>
            <p:cNvPr id="2" name="Rectangle 1">
              <a:extLst>
                <a:ext uri="{FF2B5EF4-FFF2-40B4-BE49-F238E27FC236}">
                  <a16:creationId xmlns:a16="http://schemas.microsoft.com/office/drawing/2014/main" id="{2FB48D0B-21EA-2D90-EC85-B3575FD9BCD3}"/>
                </a:ext>
              </a:extLst>
            </p:cNvPr>
            <p:cNvSpPr/>
            <p:nvPr/>
          </p:nvSpPr>
          <p:spPr>
            <a:xfrm>
              <a:off x="5996345" y="887040"/>
              <a:ext cx="82062" cy="7033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TextBox 13">
              <a:extLst>
                <a:ext uri="{FF2B5EF4-FFF2-40B4-BE49-F238E27FC236}">
                  <a16:creationId xmlns:a16="http://schemas.microsoft.com/office/drawing/2014/main" id="{139C04CB-4E76-82E8-2DA6-C23D277C42B2}"/>
                </a:ext>
              </a:extLst>
            </p:cNvPr>
            <p:cNvSpPr txBox="1"/>
            <p:nvPr/>
          </p:nvSpPr>
          <p:spPr>
            <a:xfrm>
              <a:off x="6086225" y="822982"/>
              <a:ext cx="1805353" cy="233462"/>
            </a:xfrm>
            <a:prstGeom prst="rect">
              <a:avLst/>
            </a:prstGeom>
            <a:noFill/>
          </p:spPr>
          <p:txBody>
            <a:bodyPr wrap="square" rtlCol="0">
              <a:spAutoFit/>
            </a:bodyPr>
            <a:lstStyle/>
            <a:p>
              <a:r>
                <a:rPr lang="en-US" sz="917" dirty="0"/>
                <a:t>YEAR    2021   11 UNIT</a:t>
              </a:r>
            </a:p>
          </p:txBody>
        </p:sp>
        <p:grpSp>
          <p:nvGrpSpPr>
            <p:cNvPr id="67" name="Group 66">
              <a:extLst>
                <a:ext uri="{FF2B5EF4-FFF2-40B4-BE49-F238E27FC236}">
                  <a16:creationId xmlns:a16="http://schemas.microsoft.com/office/drawing/2014/main" id="{903C310F-11D4-C1AF-6863-4E219CFF39B0}"/>
                </a:ext>
              </a:extLst>
            </p:cNvPr>
            <p:cNvGrpSpPr/>
            <p:nvPr/>
          </p:nvGrpSpPr>
          <p:grpSpPr>
            <a:xfrm>
              <a:off x="2360705" y="753595"/>
              <a:ext cx="3373819" cy="3054452"/>
              <a:chOff x="2360705" y="753595"/>
              <a:chExt cx="3373819" cy="3054452"/>
            </a:xfrm>
          </p:grpSpPr>
          <p:sp>
            <p:nvSpPr>
              <p:cNvPr id="37" name="Rectangle 36">
                <a:extLst>
                  <a:ext uri="{FF2B5EF4-FFF2-40B4-BE49-F238E27FC236}">
                    <a16:creationId xmlns:a16="http://schemas.microsoft.com/office/drawing/2014/main" id="{A502285E-6296-3FC6-4473-FC872E430C35}"/>
                  </a:ext>
                </a:extLst>
              </p:cNvPr>
              <p:cNvSpPr/>
              <p:nvPr/>
            </p:nvSpPr>
            <p:spPr>
              <a:xfrm>
                <a:off x="5652462" y="3522789"/>
                <a:ext cx="82062" cy="7033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5F658C86-013E-D9EB-7891-69D4EB8A5D6A}"/>
                  </a:ext>
                </a:extLst>
              </p:cNvPr>
              <p:cNvSpPr/>
              <p:nvPr/>
            </p:nvSpPr>
            <p:spPr>
              <a:xfrm>
                <a:off x="3334240" y="1084381"/>
                <a:ext cx="82062" cy="7033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E1ADC1AC-F974-F387-4528-FF53FDD5D2FB}"/>
                  </a:ext>
                </a:extLst>
              </p:cNvPr>
              <p:cNvSpPr/>
              <p:nvPr/>
            </p:nvSpPr>
            <p:spPr>
              <a:xfrm>
                <a:off x="3620474" y="1213333"/>
                <a:ext cx="82062" cy="7033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A63274E8-5D45-287D-1315-1BE9F1B98837}"/>
                  </a:ext>
                </a:extLst>
              </p:cNvPr>
              <p:cNvSpPr/>
              <p:nvPr/>
            </p:nvSpPr>
            <p:spPr>
              <a:xfrm>
                <a:off x="2463537" y="753595"/>
                <a:ext cx="82062" cy="7033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6E167380-6554-B472-BA49-575A022BFC05}"/>
                  </a:ext>
                </a:extLst>
              </p:cNvPr>
              <p:cNvSpPr/>
              <p:nvPr/>
            </p:nvSpPr>
            <p:spPr>
              <a:xfrm>
                <a:off x="3538412" y="1340699"/>
                <a:ext cx="82062" cy="7033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42" name="Rectangle 41">
                <a:extLst>
                  <a:ext uri="{FF2B5EF4-FFF2-40B4-BE49-F238E27FC236}">
                    <a16:creationId xmlns:a16="http://schemas.microsoft.com/office/drawing/2014/main" id="{15923E92-512A-B9BD-B22F-33F5040D1BDE}"/>
                  </a:ext>
                </a:extLst>
              </p:cNvPr>
              <p:cNvSpPr/>
              <p:nvPr/>
            </p:nvSpPr>
            <p:spPr>
              <a:xfrm>
                <a:off x="2368715" y="965561"/>
                <a:ext cx="82062" cy="7033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62C775B4-F85F-9790-BC8F-72BF7D408023}"/>
                  </a:ext>
                </a:extLst>
              </p:cNvPr>
              <p:cNvSpPr/>
              <p:nvPr/>
            </p:nvSpPr>
            <p:spPr>
              <a:xfrm>
                <a:off x="2360705" y="864590"/>
                <a:ext cx="82062" cy="7033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38319F4D-729C-BBB8-948A-7C7537A216F0}"/>
                  </a:ext>
                </a:extLst>
              </p:cNvPr>
              <p:cNvSpPr/>
              <p:nvPr/>
            </p:nvSpPr>
            <p:spPr>
              <a:xfrm>
                <a:off x="2749217" y="922209"/>
                <a:ext cx="82062" cy="7033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20FC28C4-4D58-0F2F-4867-C227E562E24C}"/>
                  </a:ext>
                </a:extLst>
              </p:cNvPr>
              <p:cNvSpPr/>
              <p:nvPr/>
            </p:nvSpPr>
            <p:spPr>
              <a:xfrm>
                <a:off x="3416302" y="1338680"/>
                <a:ext cx="82062" cy="7033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84CCDBFE-6D89-9FC1-A1EF-46E65D75900B}"/>
                  </a:ext>
                </a:extLst>
              </p:cNvPr>
              <p:cNvSpPr/>
              <p:nvPr/>
            </p:nvSpPr>
            <p:spPr>
              <a:xfrm>
                <a:off x="2545599" y="948091"/>
                <a:ext cx="82062" cy="7033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C96F99B0-4782-F8E3-00AE-4F45CF6D3B68}"/>
                  </a:ext>
                </a:extLst>
              </p:cNvPr>
              <p:cNvSpPr/>
              <p:nvPr/>
            </p:nvSpPr>
            <p:spPr>
              <a:xfrm>
                <a:off x="5587999" y="3737709"/>
                <a:ext cx="82062" cy="7033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grpSp>
      <p:grpSp>
        <p:nvGrpSpPr>
          <p:cNvPr id="74" name="Group 73">
            <a:extLst>
              <a:ext uri="{FF2B5EF4-FFF2-40B4-BE49-F238E27FC236}">
                <a16:creationId xmlns:a16="http://schemas.microsoft.com/office/drawing/2014/main" id="{6A52DC58-E424-65F9-6237-571C676BCDE9}"/>
              </a:ext>
            </a:extLst>
          </p:cNvPr>
          <p:cNvGrpSpPr/>
          <p:nvPr/>
        </p:nvGrpSpPr>
        <p:grpSpPr>
          <a:xfrm>
            <a:off x="5283173" y="1522456"/>
            <a:ext cx="3368449" cy="1223665"/>
            <a:chOff x="4521173" y="1043768"/>
            <a:chExt cx="3368449" cy="1223665"/>
          </a:xfrm>
        </p:grpSpPr>
        <p:sp>
          <p:nvSpPr>
            <p:cNvPr id="48" name="Rectangle 47">
              <a:extLst>
                <a:ext uri="{FF2B5EF4-FFF2-40B4-BE49-F238E27FC236}">
                  <a16:creationId xmlns:a16="http://schemas.microsoft.com/office/drawing/2014/main" id="{89986B44-EBEF-DE30-A146-AD2A117042FB}"/>
                </a:ext>
              </a:extLst>
            </p:cNvPr>
            <p:cNvSpPr/>
            <p:nvPr/>
          </p:nvSpPr>
          <p:spPr>
            <a:xfrm>
              <a:off x="6006112" y="1119550"/>
              <a:ext cx="82062" cy="7033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TextBox 48">
              <a:extLst>
                <a:ext uri="{FF2B5EF4-FFF2-40B4-BE49-F238E27FC236}">
                  <a16:creationId xmlns:a16="http://schemas.microsoft.com/office/drawing/2014/main" id="{453E8CDB-A79B-2289-B721-7C6567D3841C}"/>
                </a:ext>
              </a:extLst>
            </p:cNvPr>
            <p:cNvSpPr txBox="1"/>
            <p:nvPr/>
          </p:nvSpPr>
          <p:spPr>
            <a:xfrm>
              <a:off x="6084269" y="1043768"/>
              <a:ext cx="1805353" cy="233462"/>
            </a:xfrm>
            <a:prstGeom prst="rect">
              <a:avLst/>
            </a:prstGeom>
            <a:noFill/>
          </p:spPr>
          <p:txBody>
            <a:bodyPr wrap="square" rtlCol="0">
              <a:spAutoFit/>
            </a:bodyPr>
            <a:lstStyle/>
            <a:p>
              <a:r>
                <a:rPr lang="en-US" sz="917" dirty="0"/>
                <a:t>YEAR    2022   12 UNIT</a:t>
              </a:r>
            </a:p>
          </p:txBody>
        </p:sp>
        <p:grpSp>
          <p:nvGrpSpPr>
            <p:cNvPr id="70" name="Group 69">
              <a:extLst>
                <a:ext uri="{FF2B5EF4-FFF2-40B4-BE49-F238E27FC236}">
                  <a16:creationId xmlns:a16="http://schemas.microsoft.com/office/drawing/2014/main" id="{34EA4CAF-8C34-06DD-84E6-B5D383F7FDCF}"/>
                </a:ext>
              </a:extLst>
            </p:cNvPr>
            <p:cNvGrpSpPr/>
            <p:nvPr/>
          </p:nvGrpSpPr>
          <p:grpSpPr>
            <a:xfrm>
              <a:off x="4521173" y="1881550"/>
              <a:ext cx="465034" cy="385883"/>
              <a:chOff x="4521173" y="1881550"/>
              <a:chExt cx="465034" cy="385883"/>
            </a:xfrm>
          </p:grpSpPr>
          <p:sp>
            <p:nvSpPr>
              <p:cNvPr id="50" name="Rectangle 49">
                <a:extLst>
                  <a:ext uri="{FF2B5EF4-FFF2-40B4-BE49-F238E27FC236}">
                    <a16:creationId xmlns:a16="http://schemas.microsoft.com/office/drawing/2014/main" id="{5B9DC60F-7ED4-C332-987A-CDA065B5F6CC}"/>
                  </a:ext>
                </a:extLst>
              </p:cNvPr>
              <p:cNvSpPr/>
              <p:nvPr/>
            </p:nvSpPr>
            <p:spPr>
              <a:xfrm>
                <a:off x="4775195" y="2173446"/>
                <a:ext cx="82062" cy="7033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B4F21455-DD43-F201-4F59-5EACAF606B2B}"/>
                  </a:ext>
                </a:extLst>
              </p:cNvPr>
              <p:cNvSpPr/>
              <p:nvPr/>
            </p:nvSpPr>
            <p:spPr>
              <a:xfrm>
                <a:off x="4666741" y="2089426"/>
                <a:ext cx="82062" cy="7033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8B713E87-698A-112E-6E48-CB538173D8A9}"/>
                  </a:ext>
                </a:extLst>
              </p:cNvPr>
              <p:cNvSpPr/>
              <p:nvPr/>
            </p:nvSpPr>
            <p:spPr>
              <a:xfrm>
                <a:off x="4558287" y="2041774"/>
                <a:ext cx="82062" cy="7033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606CEB5D-35E0-D755-5C7A-DC720188A0C1}"/>
                  </a:ext>
                </a:extLst>
              </p:cNvPr>
              <p:cNvSpPr/>
              <p:nvPr/>
            </p:nvSpPr>
            <p:spPr>
              <a:xfrm>
                <a:off x="4521173" y="1944078"/>
                <a:ext cx="82062" cy="7033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EF476E83-262D-BE46-61DF-DBBB0B07EC14}"/>
                  </a:ext>
                </a:extLst>
              </p:cNvPr>
              <p:cNvSpPr/>
              <p:nvPr/>
            </p:nvSpPr>
            <p:spPr>
              <a:xfrm>
                <a:off x="4591515" y="1881550"/>
                <a:ext cx="82062" cy="7033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C6069094-92E6-016F-E3CE-75B53A85E51C}"/>
                  </a:ext>
                </a:extLst>
              </p:cNvPr>
              <p:cNvSpPr/>
              <p:nvPr/>
            </p:nvSpPr>
            <p:spPr>
              <a:xfrm>
                <a:off x="4904145" y="2120897"/>
                <a:ext cx="82062" cy="7033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1DB18E5C-DB84-283F-80C3-EAC23760EBA7}"/>
                  </a:ext>
                </a:extLst>
              </p:cNvPr>
              <p:cNvSpPr/>
              <p:nvPr/>
            </p:nvSpPr>
            <p:spPr>
              <a:xfrm>
                <a:off x="4775195" y="2067168"/>
                <a:ext cx="82062" cy="7033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D2CC2C1D-D6F3-0614-6A24-DF38654E2F32}"/>
                  </a:ext>
                </a:extLst>
              </p:cNvPr>
              <p:cNvSpPr/>
              <p:nvPr/>
            </p:nvSpPr>
            <p:spPr>
              <a:xfrm>
                <a:off x="4666741" y="1996829"/>
                <a:ext cx="82062" cy="7033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8" name="Rectangle 57">
                <a:extLst>
                  <a:ext uri="{FF2B5EF4-FFF2-40B4-BE49-F238E27FC236}">
                    <a16:creationId xmlns:a16="http://schemas.microsoft.com/office/drawing/2014/main" id="{5152FE32-6CB8-76A9-3F1A-1F61FA9487CF}"/>
                  </a:ext>
                </a:extLst>
              </p:cNvPr>
              <p:cNvSpPr/>
              <p:nvPr/>
            </p:nvSpPr>
            <p:spPr>
              <a:xfrm>
                <a:off x="4700938" y="1895232"/>
                <a:ext cx="82062" cy="7033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9" name="Rectangle 58">
                <a:extLst>
                  <a:ext uri="{FF2B5EF4-FFF2-40B4-BE49-F238E27FC236}">
                    <a16:creationId xmlns:a16="http://schemas.microsoft.com/office/drawing/2014/main" id="{50D137AA-D652-5DB5-76FD-61B889A96F49}"/>
                  </a:ext>
                </a:extLst>
              </p:cNvPr>
              <p:cNvSpPr/>
              <p:nvPr/>
            </p:nvSpPr>
            <p:spPr>
              <a:xfrm>
                <a:off x="4796677" y="1951889"/>
                <a:ext cx="82062" cy="7033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0" name="Rectangle 59">
                <a:extLst>
                  <a:ext uri="{FF2B5EF4-FFF2-40B4-BE49-F238E27FC236}">
                    <a16:creationId xmlns:a16="http://schemas.microsoft.com/office/drawing/2014/main" id="{7030F838-96DB-4A35-2AB3-8E6C7A56B5CB}"/>
                  </a:ext>
                </a:extLst>
              </p:cNvPr>
              <p:cNvSpPr/>
              <p:nvPr/>
            </p:nvSpPr>
            <p:spPr>
              <a:xfrm>
                <a:off x="4898287" y="2014416"/>
                <a:ext cx="82062" cy="7033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1" name="Rectangle 60">
                <a:extLst>
                  <a:ext uri="{FF2B5EF4-FFF2-40B4-BE49-F238E27FC236}">
                    <a16:creationId xmlns:a16="http://schemas.microsoft.com/office/drawing/2014/main" id="{472267E6-DC41-A8BC-AD49-0F80A39E27B3}"/>
                  </a:ext>
                </a:extLst>
              </p:cNvPr>
              <p:cNvSpPr/>
              <p:nvPr/>
            </p:nvSpPr>
            <p:spPr>
              <a:xfrm>
                <a:off x="4632546" y="2197095"/>
                <a:ext cx="82062" cy="7033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grpSp>
      <p:grpSp>
        <p:nvGrpSpPr>
          <p:cNvPr id="75" name="Group 74">
            <a:extLst>
              <a:ext uri="{FF2B5EF4-FFF2-40B4-BE49-F238E27FC236}">
                <a16:creationId xmlns:a16="http://schemas.microsoft.com/office/drawing/2014/main" id="{776B6D35-47E1-3C81-5E3D-E7A39B1368A4}"/>
              </a:ext>
            </a:extLst>
          </p:cNvPr>
          <p:cNvGrpSpPr/>
          <p:nvPr/>
        </p:nvGrpSpPr>
        <p:grpSpPr>
          <a:xfrm>
            <a:off x="6764215" y="1801858"/>
            <a:ext cx="1885450" cy="1935443"/>
            <a:chOff x="6002215" y="1323170"/>
            <a:chExt cx="1885450" cy="1935443"/>
          </a:xfrm>
        </p:grpSpPr>
        <p:sp>
          <p:nvSpPr>
            <p:cNvPr id="62" name="Rectangle 61">
              <a:extLst>
                <a:ext uri="{FF2B5EF4-FFF2-40B4-BE49-F238E27FC236}">
                  <a16:creationId xmlns:a16="http://schemas.microsoft.com/office/drawing/2014/main" id="{3AD0E48D-9BEB-86B6-DFF4-8DAAABA69E4E}"/>
                </a:ext>
              </a:extLst>
            </p:cNvPr>
            <p:cNvSpPr/>
            <p:nvPr/>
          </p:nvSpPr>
          <p:spPr>
            <a:xfrm>
              <a:off x="6002215" y="1397564"/>
              <a:ext cx="82062" cy="703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3" name="TextBox 62">
              <a:extLst>
                <a:ext uri="{FF2B5EF4-FFF2-40B4-BE49-F238E27FC236}">
                  <a16:creationId xmlns:a16="http://schemas.microsoft.com/office/drawing/2014/main" id="{29826147-AC78-5DC7-BCAA-1E6E34ECC294}"/>
                </a:ext>
              </a:extLst>
            </p:cNvPr>
            <p:cNvSpPr txBox="1"/>
            <p:nvPr/>
          </p:nvSpPr>
          <p:spPr>
            <a:xfrm>
              <a:off x="6082312" y="1323170"/>
              <a:ext cx="1805353" cy="233462"/>
            </a:xfrm>
            <a:prstGeom prst="rect">
              <a:avLst/>
            </a:prstGeom>
            <a:noFill/>
          </p:spPr>
          <p:txBody>
            <a:bodyPr wrap="square" rtlCol="0">
              <a:spAutoFit/>
            </a:bodyPr>
            <a:lstStyle/>
            <a:p>
              <a:r>
                <a:rPr lang="en-US" sz="917" dirty="0"/>
                <a:t>YEAR    2023   3  UNIT</a:t>
              </a:r>
            </a:p>
          </p:txBody>
        </p:sp>
        <p:sp>
          <p:nvSpPr>
            <p:cNvPr id="64" name="Rectangle 63">
              <a:extLst>
                <a:ext uri="{FF2B5EF4-FFF2-40B4-BE49-F238E27FC236}">
                  <a16:creationId xmlns:a16="http://schemas.microsoft.com/office/drawing/2014/main" id="{5152DB98-CBB6-23E4-33EC-958FA69369F6}"/>
                </a:ext>
              </a:extLst>
            </p:cNvPr>
            <p:cNvSpPr/>
            <p:nvPr/>
          </p:nvSpPr>
          <p:spPr>
            <a:xfrm>
              <a:off x="6058870" y="3188275"/>
              <a:ext cx="82062" cy="703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pic>
        <p:nvPicPr>
          <p:cNvPr id="78" name="Picture 77">
            <a:extLst>
              <a:ext uri="{FF2B5EF4-FFF2-40B4-BE49-F238E27FC236}">
                <a16:creationId xmlns:a16="http://schemas.microsoft.com/office/drawing/2014/main" id="{DAB1515D-AF0B-0CD7-28C3-A32122AB8A25}"/>
              </a:ext>
            </a:extLst>
          </p:cNvPr>
          <p:cNvPicPr>
            <a:picLocks noChangeAspect="1"/>
          </p:cNvPicPr>
          <p:nvPr/>
        </p:nvPicPr>
        <p:blipFill rotWithShape="1">
          <a:blip r:embed="rId4"/>
          <a:srcRect t="18022" b="11989"/>
          <a:stretch/>
        </p:blipFill>
        <p:spPr>
          <a:xfrm>
            <a:off x="278406" y="1164501"/>
            <a:ext cx="1181436" cy="130677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9" name="Title 1">
            <a:extLst>
              <a:ext uri="{FF2B5EF4-FFF2-40B4-BE49-F238E27FC236}">
                <a16:creationId xmlns:a16="http://schemas.microsoft.com/office/drawing/2014/main" id="{37292EB1-3AB8-ECD2-C886-7CC467CE2D4E}"/>
              </a:ext>
            </a:extLst>
          </p:cNvPr>
          <p:cNvSpPr txBox="1">
            <a:spLocks/>
          </p:cNvSpPr>
          <p:nvPr/>
        </p:nvSpPr>
        <p:spPr>
          <a:xfrm>
            <a:off x="2476354" y="37020"/>
            <a:ext cx="6664849" cy="553247"/>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dirty="0"/>
              <a:t>Planned Biodigester Distribution Map in Manado City</a:t>
            </a:r>
          </a:p>
        </p:txBody>
      </p:sp>
      <p:pic>
        <p:nvPicPr>
          <p:cNvPr id="80" name="Picture 79">
            <a:extLst>
              <a:ext uri="{FF2B5EF4-FFF2-40B4-BE49-F238E27FC236}">
                <a16:creationId xmlns:a16="http://schemas.microsoft.com/office/drawing/2014/main" id="{80DEF1DC-AD13-892D-E951-C90C8E0BF390}"/>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1372" y="71419"/>
            <a:ext cx="639974" cy="778257"/>
          </a:xfrm>
          <a:prstGeom prst="rect">
            <a:avLst/>
          </a:prstGeom>
          <a:ln>
            <a:noFill/>
          </a:ln>
          <a:effectLst>
            <a:innerShdw blurRad="63500" dist="50800" dir="13500000">
              <a:prstClr val="black">
                <a:alpha val="50000"/>
              </a:prstClr>
            </a:innerShdw>
            <a:reflection blurRad="12700" stA="40000" endPos="15000" dir="5400000" sy="-100000" algn="bl" rotWithShape="0"/>
          </a:effectLst>
        </p:spPr>
      </p:pic>
      <p:sp>
        <p:nvSpPr>
          <p:cNvPr id="81" name="Title 6">
            <a:extLst>
              <a:ext uri="{FF2B5EF4-FFF2-40B4-BE49-F238E27FC236}">
                <a16:creationId xmlns:a16="http://schemas.microsoft.com/office/drawing/2014/main" id="{BFB56413-B719-CA74-89C2-92D8568FAF48}"/>
              </a:ext>
            </a:extLst>
          </p:cNvPr>
          <p:cNvSpPr txBox="1">
            <a:spLocks/>
          </p:cNvSpPr>
          <p:nvPr/>
        </p:nvSpPr>
        <p:spPr>
          <a:xfrm>
            <a:off x="1061346" y="75215"/>
            <a:ext cx="1545221" cy="448435"/>
          </a:xfrm>
          <a:prstGeom prst="rect">
            <a:avLst/>
          </a:prstGeom>
          <a:noFill/>
        </p:spPr>
        <p:txBody>
          <a:bodyPr vert="horz" lIns="91440" tIns="45720" rIns="91440" bIns="4572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200" b="1" spc="47" dirty="0">
                <a:ln w="38100"/>
                <a:solidFill>
                  <a:srgbClr val="C00000"/>
                </a:solidFill>
                <a:effectLst>
                  <a:outerShdw blurRad="76200" dist="50800" dir="5400000" algn="tl" rotWithShape="0">
                    <a:srgbClr val="000000">
                      <a:alpha val="65000"/>
                    </a:srgbClr>
                  </a:outerShdw>
                </a:effectLst>
                <a:latin typeface="PT Sans Narrow" charset="-52"/>
                <a:ea typeface="PT Sans Narrow" charset="-52"/>
                <a:cs typeface="PT Sans Narrow" charset="-52"/>
              </a:rPr>
              <a:t>BIOMAN</a:t>
            </a:r>
          </a:p>
        </p:txBody>
      </p:sp>
      <p:pic>
        <p:nvPicPr>
          <p:cNvPr id="82" name="Picture 81">
            <a:extLst>
              <a:ext uri="{FF2B5EF4-FFF2-40B4-BE49-F238E27FC236}">
                <a16:creationId xmlns:a16="http://schemas.microsoft.com/office/drawing/2014/main" id="{7C5AAFB6-E612-126A-C4BC-6481981C0FA7}"/>
              </a:ext>
            </a:extLst>
          </p:cNvPr>
          <p:cNvPicPr>
            <a:picLocks noChangeAspect="1"/>
          </p:cNvPicPr>
          <p:nvPr/>
        </p:nvPicPr>
        <p:blipFill rotWithShape="1">
          <a:blip r:embed="rId4"/>
          <a:srcRect t="18022" b="11989"/>
          <a:stretch/>
        </p:blipFill>
        <p:spPr>
          <a:xfrm>
            <a:off x="264408" y="2681642"/>
            <a:ext cx="1181436" cy="130677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3" name="Picture 82">
            <a:extLst>
              <a:ext uri="{FF2B5EF4-FFF2-40B4-BE49-F238E27FC236}">
                <a16:creationId xmlns:a16="http://schemas.microsoft.com/office/drawing/2014/main" id="{142CB1A6-02D3-2A4A-1245-DEBDDACA7A25}"/>
              </a:ext>
            </a:extLst>
          </p:cNvPr>
          <p:cNvPicPr>
            <a:picLocks noChangeAspect="1"/>
          </p:cNvPicPr>
          <p:nvPr/>
        </p:nvPicPr>
        <p:blipFill rotWithShape="1">
          <a:blip r:embed="rId4"/>
          <a:srcRect t="18022" b="11989"/>
          <a:stretch/>
        </p:blipFill>
        <p:spPr>
          <a:xfrm>
            <a:off x="252677" y="4158433"/>
            <a:ext cx="1181436" cy="130677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4" name="Content Placeholder 2">
            <a:extLst>
              <a:ext uri="{FF2B5EF4-FFF2-40B4-BE49-F238E27FC236}">
                <a16:creationId xmlns:a16="http://schemas.microsoft.com/office/drawing/2014/main" id="{E6C3D5A2-C71B-8AC4-7827-27D4F06348D6}"/>
              </a:ext>
            </a:extLst>
          </p:cNvPr>
          <p:cNvSpPr txBox="1">
            <a:spLocks/>
          </p:cNvSpPr>
          <p:nvPr/>
        </p:nvSpPr>
        <p:spPr>
          <a:xfrm>
            <a:off x="5202603" y="5331601"/>
            <a:ext cx="4275987" cy="39801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u="sng"/>
              <a:t>https://panada.manadokota.go.id/</a:t>
            </a:r>
            <a:endParaRPr lang="en-US" u="sng" dirty="0"/>
          </a:p>
        </p:txBody>
      </p:sp>
      <p:sp>
        <p:nvSpPr>
          <p:cNvPr id="85" name="Rectangle 84">
            <a:extLst>
              <a:ext uri="{FF2B5EF4-FFF2-40B4-BE49-F238E27FC236}">
                <a16:creationId xmlns:a16="http://schemas.microsoft.com/office/drawing/2014/main" id="{1345C708-AF84-4650-8DFD-A4E3F2D63A0C}"/>
              </a:ext>
            </a:extLst>
          </p:cNvPr>
          <p:cNvSpPr/>
          <p:nvPr/>
        </p:nvSpPr>
        <p:spPr>
          <a:xfrm>
            <a:off x="6758353" y="2099003"/>
            <a:ext cx="82062" cy="7033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6" name="TextBox 85">
            <a:extLst>
              <a:ext uri="{FF2B5EF4-FFF2-40B4-BE49-F238E27FC236}">
                <a16:creationId xmlns:a16="http://schemas.microsoft.com/office/drawing/2014/main" id="{9E4C2B3F-0CD8-4920-84EF-94B1FBA851FB}"/>
              </a:ext>
            </a:extLst>
          </p:cNvPr>
          <p:cNvSpPr txBox="1"/>
          <p:nvPr/>
        </p:nvSpPr>
        <p:spPr>
          <a:xfrm>
            <a:off x="6865042" y="2018904"/>
            <a:ext cx="1805353" cy="233462"/>
          </a:xfrm>
          <a:prstGeom prst="rect">
            <a:avLst/>
          </a:prstGeom>
          <a:noFill/>
        </p:spPr>
        <p:txBody>
          <a:bodyPr wrap="square" rtlCol="0">
            <a:spAutoFit/>
          </a:bodyPr>
          <a:lstStyle/>
          <a:p>
            <a:r>
              <a:rPr lang="en-US" sz="917" dirty="0"/>
              <a:t>YEAR    2024   2 UNIT</a:t>
            </a:r>
          </a:p>
        </p:txBody>
      </p:sp>
      <p:sp>
        <p:nvSpPr>
          <p:cNvPr id="89" name="Rectangle 88">
            <a:extLst>
              <a:ext uri="{FF2B5EF4-FFF2-40B4-BE49-F238E27FC236}">
                <a16:creationId xmlns:a16="http://schemas.microsoft.com/office/drawing/2014/main" id="{225D5045-4938-4328-8280-8D2DCFAC30E3}"/>
              </a:ext>
            </a:extLst>
          </p:cNvPr>
          <p:cNvSpPr/>
          <p:nvPr/>
        </p:nvSpPr>
        <p:spPr>
          <a:xfrm>
            <a:off x="4080380" y="1695059"/>
            <a:ext cx="82062" cy="7033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7" name="Rectangle 86">
            <a:extLst>
              <a:ext uri="{FF2B5EF4-FFF2-40B4-BE49-F238E27FC236}">
                <a16:creationId xmlns:a16="http://schemas.microsoft.com/office/drawing/2014/main" id="{E72B8912-2A72-4A73-A2C9-068DA4BE64DC}"/>
              </a:ext>
            </a:extLst>
          </p:cNvPr>
          <p:cNvSpPr/>
          <p:nvPr/>
        </p:nvSpPr>
        <p:spPr>
          <a:xfrm>
            <a:off x="6768112" y="2260676"/>
            <a:ext cx="82062" cy="7033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8" name="TextBox 87">
            <a:extLst>
              <a:ext uri="{FF2B5EF4-FFF2-40B4-BE49-F238E27FC236}">
                <a16:creationId xmlns:a16="http://schemas.microsoft.com/office/drawing/2014/main" id="{3F210B13-7C0F-4C53-8886-CF7EB7A5C069}"/>
              </a:ext>
            </a:extLst>
          </p:cNvPr>
          <p:cNvSpPr txBox="1"/>
          <p:nvPr/>
        </p:nvSpPr>
        <p:spPr>
          <a:xfrm>
            <a:off x="6874801" y="2180577"/>
            <a:ext cx="1805353" cy="233462"/>
          </a:xfrm>
          <a:prstGeom prst="rect">
            <a:avLst/>
          </a:prstGeom>
          <a:noFill/>
        </p:spPr>
        <p:txBody>
          <a:bodyPr wrap="square" rtlCol="0">
            <a:spAutoFit/>
          </a:bodyPr>
          <a:lstStyle/>
          <a:p>
            <a:r>
              <a:rPr lang="en-US" sz="917" dirty="0"/>
              <a:t>YEAR    2025   x UNIT</a:t>
            </a:r>
          </a:p>
        </p:txBody>
      </p:sp>
      <p:sp>
        <p:nvSpPr>
          <p:cNvPr id="68" name="Oval 67">
            <a:extLst>
              <a:ext uri="{FF2B5EF4-FFF2-40B4-BE49-F238E27FC236}">
                <a16:creationId xmlns:a16="http://schemas.microsoft.com/office/drawing/2014/main" id="{A53850DD-F56D-4E6C-A665-E918C56E90B2}"/>
              </a:ext>
            </a:extLst>
          </p:cNvPr>
          <p:cNvSpPr/>
          <p:nvPr/>
        </p:nvSpPr>
        <p:spPr>
          <a:xfrm>
            <a:off x="2115351" y="879226"/>
            <a:ext cx="2806819" cy="1450744"/>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414601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ppt_x"/>
                                          </p:val>
                                        </p:tav>
                                        <p:tav tm="100000">
                                          <p:val>
                                            <p:strVal val="#ppt_x"/>
                                          </p:val>
                                        </p:tav>
                                      </p:tavLst>
                                    </p:anim>
                                    <p:anim calcmode="lin" valueType="num">
                                      <p:cBhvr additive="base">
                                        <p:cTn id="8"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7"/>
                                        </p:tgtEl>
                                        <p:attrNameLst>
                                          <p:attrName>style.visibility</p:attrName>
                                        </p:attrNameLst>
                                      </p:cBhvr>
                                      <p:to>
                                        <p:strVal val="visible"/>
                                      </p:to>
                                    </p:set>
                                    <p:anim calcmode="lin" valueType="num">
                                      <p:cBhvr additive="base">
                                        <p:cTn id="13" dur="500" fill="hold"/>
                                        <p:tgtEl>
                                          <p:spTgt spid="77"/>
                                        </p:tgtEl>
                                        <p:attrNameLst>
                                          <p:attrName>ppt_x</p:attrName>
                                        </p:attrNameLst>
                                      </p:cBhvr>
                                      <p:tavLst>
                                        <p:tav tm="0">
                                          <p:val>
                                            <p:strVal val="#ppt_x"/>
                                          </p:val>
                                        </p:tav>
                                        <p:tav tm="100000">
                                          <p:val>
                                            <p:strVal val="#ppt_x"/>
                                          </p:val>
                                        </p:tav>
                                      </p:tavLst>
                                    </p:anim>
                                    <p:anim calcmode="lin" valueType="num">
                                      <p:cBhvr additive="base">
                                        <p:cTn id="14"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additive="base">
                                        <p:cTn id="19" dur="500" fill="hold"/>
                                        <p:tgtEl>
                                          <p:spTgt spid="73"/>
                                        </p:tgtEl>
                                        <p:attrNameLst>
                                          <p:attrName>ppt_x</p:attrName>
                                        </p:attrNameLst>
                                      </p:cBhvr>
                                      <p:tavLst>
                                        <p:tav tm="0">
                                          <p:val>
                                            <p:strVal val="#ppt_x"/>
                                          </p:val>
                                        </p:tav>
                                        <p:tav tm="100000">
                                          <p:val>
                                            <p:strVal val="#ppt_x"/>
                                          </p:val>
                                        </p:tav>
                                      </p:tavLst>
                                    </p:anim>
                                    <p:anim calcmode="lin" valueType="num">
                                      <p:cBhvr additive="base">
                                        <p:cTn id="20"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4"/>
                                        </p:tgtEl>
                                        <p:attrNameLst>
                                          <p:attrName>style.visibility</p:attrName>
                                        </p:attrNameLst>
                                      </p:cBhvr>
                                      <p:to>
                                        <p:strVal val="visible"/>
                                      </p:to>
                                    </p:set>
                                    <p:anim calcmode="lin" valueType="num">
                                      <p:cBhvr additive="base">
                                        <p:cTn id="25" dur="500" fill="hold"/>
                                        <p:tgtEl>
                                          <p:spTgt spid="74"/>
                                        </p:tgtEl>
                                        <p:attrNameLst>
                                          <p:attrName>ppt_x</p:attrName>
                                        </p:attrNameLst>
                                      </p:cBhvr>
                                      <p:tavLst>
                                        <p:tav tm="0">
                                          <p:val>
                                            <p:strVal val="#ppt_x"/>
                                          </p:val>
                                        </p:tav>
                                        <p:tav tm="100000">
                                          <p:val>
                                            <p:strVal val="#ppt_x"/>
                                          </p:val>
                                        </p:tav>
                                      </p:tavLst>
                                    </p:anim>
                                    <p:anim calcmode="lin" valueType="num">
                                      <p:cBhvr additive="base">
                                        <p:cTn id="26"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5"/>
                                        </p:tgtEl>
                                        <p:attrNameLst>
                                          <p:attrName>style.visibility</p:attrName>
                                        </p:attrNameLst>
                                      </p:cBhvr>
                                      <p:to>
                                        <p:strVal val="visible"/>
                                      </p:to>
                                    </p:set>
                                    <p:anim calcmode="lin" valueType="num">
                                      <p:cBhvr additive="base">
                                        <p:cTn id="31" dur="500" fill="hold"/>
                                        <p:tgtEl>
                                          <p:spTgt spid="75"/>
                                        </p:tgtEl>
                                        <p:attrNameLst>
                                          <p:attrName>ppt_x</p:attrName>
                                        </p:attrNameLst>
                                      </p:cBhvr>
                                      <p:tavLst>
                                        <p:tav tm="0">
                                          <p:val>
                                            <p:strVal val="#ppt_x"/>
                                          </p:val>
                                        </p:tav>
                                        <p:tav tm="100000">
                                          <p:val>
                                            <p:strVal val="#ppt_x"/>
                                          </p:val>
                                        </p:tav>
                                      </p:tavLst>
                                    </p:anim>
                                    <p:anim calcmode="lin" valueType="num">
                                      <p:cBhvr additive="base">
                                        <p:cTn id="32"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2CD0D9-DC80-4D55-9C54-B85DA94ADC4D}"/>
              </a:ext>
            </a:extLst>
          </p:cNvPr>
          <p:cNvPicPr>
            <a:picLocks noChangeAspect="1"/>
          </p:cNvPicPr>
          <p:nvPr/>
        </p:nvPicPr>
        <p:blipFill>
          <a:blip r:embed="rId2"/>
          <a:stretch>
            <a:fillRect/>
          </a:stretch>
        </p:blipFill>
        <p:spPr>
          <a:xfrm>
            <a:off x="1473040" y="168137"/>
            <a:ext cx="6197919" cy="5378726"/>
          </a:xfrm>
          <a:prstGeom prst="rect">
            <a:avLst/>
          </a:prstGeom>
        </p:spPr>
      </p:pic>
      <p:cxnSp>
        <p:nvCxnSpPr>
          <p:cNvPr id="5" name="Straight Arrow Connector 4">
            <a:extLst>
              <a:ext uri="{FF2B5EF4-FFF2-40B4-BE49-F238E27FC236}">
                <a16:creationId xmlns:a16="http://schemas.microsoft.com/office/drawing/2014/main" id="{389404B1-BF96-47B1-A1E6-01AB8C7B2313}"/>
              </a:ext>
            </a:extLst>
          </p:cNvPr>
          <p:cNvCxnSpPr/>
          <p:nvPr/>
        </p:nvCxnSpPr>
        <p:spPr>
          <a:xfrm>
            <a:off x="4044176" y="1353015"/>
            <a:ext cx="1553736" cy="3070302"/>
          </a:xfrm>
          <a:prstGeom prst="straightConnector1">
            <a:avLst/>
          </a:prstGeom>
          <a:ln w="38100">
            <a:solidFill>
              <a:srgbClr val="FF000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9B9E158-CFB2-4074-9849-01D9F151BD8D}"/>
              </a:ext>
            </a:extLst>
          </p:cNvPr>
          <p:cNvSpPr txBox="1"/>
          <p:nvPr/>
        </p:nvSpPr>
        <p:spPr>
          <a:xfrm>
            <a:off x="572428" y="2495871"/>
            <a:ext cx="4245461" cy="1754326"/>
          </a:xfrm>
          <a:prstGeom prst="rect">
            <a:avLst/>
          </a:prstGeom>
          <a:noFill/>
        </p:spPr>
        <p:txBody>
          <a:bodyPr wrap="square" rtlCol="0">
            <a:spAutoFit/>
          </a:bodyPr>
          <a:lstStyle/>
          <a:p>
            <a:r>
              <a:rPr lang="en-US" dirty="0"/>
              <a:t>Population		: 4.000 Inhabitants</a:t>
            </a:r>
          </a:p>
          <a:p>
            <a:r>
              <a:rPr lang="en-US" dirty="0"/>
              <a:t>Area				: 8 km2</a:t>
            </a:r>
          </a:p>
          <a:p>
            <a:r>
              <a:rPr lang="en-US" dirty="0"/>
              <a:t>Density			: 500 inhabitants/km2</a:t>
            </a:r>
          </a:p>
          <a:p>
            <a:pPr marL="1882775" indent="-1882775">
              <a:tabLst>
                <a:tab pos="1790700" algn="l"/>
              </a:tabLst>
            </a:pPr>
            <a:r>
              <a:rPr lang="en-US" dirty="0"/>
              <a:t>Major occupation	: Fisherman and small traders</a:t>
            </a:r>
          </a:p>
          <a:p>
            <a:r>
              <a:rPr lang="en-US" dirty="0"/>
              <a:t>Distance to City	: 18 km</a:t>
            </a:r>
            <a:endParaRPr lang="en-ID" dirty="0"/>
          </a:p>
        </p:txBody>
      </p:sp>
      <p:pic>
        <p:nvPicPr>
          <p:cNvPr id="12" name="Picture 11">
            <a:extLst>
              <a:ext uri="{FF2B5EF4-FFF2-40B4-BE49-F238E27FC236}">
                <a16:creationId xmlns:a16="http://schemas.microsoft.com/office/drawing/2014/main" id="{A207F863-6671-45DB-A96A-22FE1F0A44A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766" b="78672" l="5278" r="90000">
                        <a14:foregroundMark x1="84444" y1="59062" x2="84444" y2="59062"/>
                        <a14:foregroundMark x1="84444" y1="54219" x2="84861" y2="59297"/>
                        <a14:foregroundMark x1="82917" y1="68750" x2="81806" y2="71016"/>
                        <a14:foregroundMark x1="85972" y1="62109" x2="85972" y2="62109"/>
                        <a14:foregroundMark x1="85417" y1="50703" x2="85417" y2="50703"/>
                        <a14:foregroundMark x1="85417" y1="49922" x2="85417" y2="49922"/>
                        <a14:foregroundMark x1="84861" y1="47891" x2="84861" y2="47891"/>
                        <a14:foregroundMark x1="7361" y1="37422" x2="7361" y2="37422"/>
                        <a14:foregroundMark x1="6806" y1="38438" x2="6806" y2="38438"/>
                        <a14:foregroundMark x1="5278" y1="40000" x2="5278" y2="40000"/>
                        <a14:foregroundMark x1="77778" y1="70313" x2="77778" y2="70313"/>
                        <a14:foregroundMark x1="73194" y1="69297" x2="73194" y2="69297"/>
                        <a14:foregroundMark x1="15000" y1="66719" x2="15000" y2="66719"/>
                        <a14:foregroundMark x1="10972" y1="66484" x2="10972" y2="66484"/>
                        <a14:foregroundMark x1="7361" y1="62109" x2="7361" y2="62109"/>
                        <a14:foregroundMark x1="6806" y1="60313" x2="6806" y2="60313"/>
                        <a14:foregroundMark x1="6806" y1="61875" x2="6806" y2="61875"/>
                        <a14:foregroundMark x1="7361" y1="58828" x2="7361" y2="58828"/>
                        <a14:foregroundMark x1="6389" y1="57813" x2="6389" y2="57813"/>
                        <a14:foregroundMark x1="6389" y1="56250" x2="6389" y2="56250"/>
                        <a14:foregroundMark x1="6389" y1="54453" x2="6389" y2="54453"/>
                        <a14:foregroundMark x1="5278" y1="53203" x2="5278" y2="53203"/>
                        <a14:foregroundMark x1="5833" y1="51719" x2="5833" y2="51719"/>
                        <a14:foregroundMark x1="42500" y1="78672" x2="42500" y2="78672"/>
                        <a14:foregroundMark x1="74167" y1="68984" x2="74167" y2="68984"/>
                        <a14:foregroundMark x1="50694" y1="35156" x2="50694" y2="35156"/>
                      </a14:backgroundRemoval>
                    </a14:imgEffect>
                  </a14:imgLayer>
                </a14:imgProps>
              </a:ext>
            </a:extLst>
          </a:blip>
          <a:srcRect t="29519" b="17481"/>
          <a:stretch/>
        </p:blipFill>
        <p:spPr>
          <a:xfrm>
            <a:off x="212125" y="0"/>
            <a:ext cx="1505643" cy="1598279"/>
          </a:xfrm>
          <a:prstGeom prst="rect">
            <a:avLst/>
          </a:prstGeom>
        </p:spPr>
      </p:pic>
    </p:spTree>
    <p:extLst>
      <p:ext uri="{BB962C8B-B14F-4D97-AF65-F5344CB8AC3E}">
        <p14:creationId xmlns:p14="http://schemas.microsoft.com/office/powerpoint/2010/main" val="1391351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07F863-6671-45DB-A96A-22FE1F0A44A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8672" l="5278" r="90000">
                        <a14:foregroundMark x1="84444" y1="59062" x2="84444" y2="59062"/>
                        <a14:foregroundMark x1="84444" y1="54219" x2="84861" y2="59297"/>
                        <a14:foregroundMark x1="82917" y1="68750" x2="81806" y2="71016"/>
                        <a14:foregroundMark x1="85972" y1="62109" x2="85972" y2="62109"/>
                        <a14:foregroundMark x1="85417" y1="50703" x2="85417" y2="50703"/>
                        <a14:foregroundMark x1="85417" y1="49922" x2="85417" y2="49922"/>
                        <a14:foregroundMark x1="84861" y1="47891" x2="84861" y2="47891"/>
                        <a14:foregroundMark x1="7361" y1="37422" x2="7361" y2="37422"/>
                        <a14:foregroundMark x1="6806" y1="38438" x2="6806" y2="38438"/>
                        <a14:foregroundMark x1="5278" y1="40000" x2="5278" y2="40000"/>
                        <a14:foregroundMark x1="77778" y1="70313" x2="77778" y2="70313"/>
                        <a14:foregroundMark x1="73194" y1="69297" x2="73194" y2="69297"/>
                        <a14:foregroundMark x1="15000" y1="66719" x2="15000" y2="66719"/>
                        <a14:foregroundMark x1="10972" y1="66484" x2="10972" y2="66484"/>
                        <a14:foregroundMark x1="7361" y1="62109" x2="7361" y2="62109"/>
                        <a14:foregroundMark x1="6806" y1="60313" x2="6806" y2="60313"/>
                        <a14:foregroundMark x1="6806" y1="61875" x2="6806" y2="61875"/>
                        <a14:foregroundMark x1="7361" y1="58828" x2="7361" y2="58828"/>
                        <a14:foregroundMark x1="6389" y1="57813" x2="6389" y2="57813"/>
                        <a14:foregroundMark x1="6389" y1="56250" x2="6389" y2="56250"/>
                        <a14:foregroundMark x1="6389" y1="54453" x2="6389" y2="54453"/>
                        <a14:foregroundMark x1="5278" y1="53203" x2="5278" y2="53203"/>
                        <a14:foregroundMark x1="5833" y1="51719" x2="5833" y2="51719"/>
                        <a14:foregroundMark x1="42500" y1="78672" x2="42500" y2="78672"/>
                        <a14:foregroundMark x1="74167" y1="68984" x2="74167" y2="68984"/>
                        <a14:foregroundMark x1="50694" y1="35156" x2="50694" y2="35156"/>
                      </a14:backgroundRemoval>
                    </a14:imgEffect>
                  </a14:imgLayer>
                </a14:imgProps>
              </a:ext>
            </a:extLst>
          </a:blip>
          <a:srcRect t="29519" b="17481"/>
          <a:stretch/>
        </p:blipFill>
        <p:spPr>
          <a:xfrm>
            <a:off x="212125" y="0"/>
            <a:ext cx="1505643" cy="1598279"/>
          </a:xfrm>
          <a:prstGeom prst="rect">
            <a:avLst/>
          </a:prstGeom>
        </p:spPr>
      </p:pic>
      <p:pic>
        <p:nvPicPr>
          <p:cNvPr id="3" name="Picture 2">
            <a:extLst>
              <a:ext uri="{FF2B5EF4-FFF2-40B4-BE49-F238E27FC236}">
                <a16:creationId xmlns:a16="http://schemas.microsoft.com/office/drawing/2014/main" id="{CE2F1159-7130-4205-A0F6-973E1A5F5757}"/>
              </a:ext>
            </a:extLst>
          </p:cNvPr>
          <p:cNvPicPr>
            <a:picLocks noChangeAspect="1"/>
          </p:cNvPicPr>
          <p:nvPr/>
        </p:nvPicPr>
        <p:blipFill>
          <a:blip r:embed="rId4"/>
          <a:stretch>
            <a:fillRect/>
          </a:stretch>
        </p:blipFill>
        <p:spPr>
          <a:xfrm>
            <a:off x="1171202" y="1119757"/>
            <a:ext cx="3400798" cy="3475486"/>
          </a:xfrm>
          <a:prstGeom prst="rect">
            <a:avLst/>
          </a:prstGeom>
        </p:spPr>
      </p:pic>
      <p:pic>
        <p:nvPicPr>
          <p:cNvPr id="4" name="Picture 3">
            <a:extLst>
              <a:ext uri="{FF2B5EF4-FFF2-40B4-BE49-F238E27FC236}">
                <a16:creationId xmlns:a16="http://schemas.microsoft.com/office/drawing/2014/main" id="{C31E3BB9-2D9D-49A4-B1F5-46CFC637B6B4}"/>
              </a:ext>
            </a:extLst>
          </p:cNvPr>
          <p:cNvPicPr>
            <a:picLocks noChangeAspect="1"/>
          </p:cNvPicPr>
          <p:nvPr/>
        </p:nvPicPr>
        <p:blipFill>
          <a:blip r:embed="rId5"/>
          <a:stretch>
            <a:fillRect/>
          </a:stretch>
        </p:blipFill>
        <p:spPr>
          <a:xfrm>
            <a:off x="4678365" y="1119757"/>
            <a:ext cx="3864376" cy="2969110"/>
          </a:xfrm>
          <a:prstGeom prst="rect">
            <a:avLst/>
          </a:prstGeom>
        </p:spPr>
      </p:pic>
    </p:spTree>
    <p:extLst>
      <p:ext uri="{BB962C8B-B14F-4D97-AF65-F5344CB8AC3E}">
        <p14:creationId xmlns:p14="http://schemas.microsoft.com/office/powerpoint/2010/main" val="24779448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1DA05-B1A3-674B-B494-A91DE1FAABFD}"/>
              </a:ext>
            </a:extLst>
          </p:cNvPr>
          <p:cNvSpPr>
            <a:spLocks noGrp="1"/>
          </p:cNvSpPr>
          <p:nvPr>
            <p:ph type="title"/>
          </p:nvPr>
        </p:nvSpPr>
        <p:spPr>
          <a:xfrm>
            <a:off x="628649" y="2081545"/>
            <a:ext cx="7886700" cy="975128"/>
          </a:xfrm>
        </p:spPr>
        <p:txBody>
          <a:bodyPr>
            <a:normAutofit/>
          </a:bodyPr>
          <a:lstStyle/>
          <a:p>
            <a:pPr algn="ctr"/>
            <a:r>
              <a:rPr lang="en-US" b="1" dirty="0">
                <a:solidFill>
                  <a:srgbClr val="FF0000"/>
                </a:solidFill>
              </a:rPr>
              <a:t>Thank You</a:t>
            </a:r>
          </a:p>
        </p:txBody>
      </p:sp>
      <p:pic>
        <p:nvPicPr>
          <p:cNvPr id="4" name="Picture 3">
            <a:extLst>
              <a:ext uri="{FF2B5EF4-FFF2-40B4-BE49-F238E27FC236}">
                <a16:creationId xmlns:a16="http://schemas.microsoft.com/office/drawing/2014/main" id="{716D91FD-08E0-8C46-9B12-6B48FBA6FCE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73697" y="817566"/>
            <a:ext cx="996606" cy="1211948"/>
          </a:xfrm>
          <a:prstGeom prst="rect">
            <a:avLst/>
          </a:prstGeom>
          <a:ln>
            <a:noFill/>
          </a:ln>
          <a:effectLst>
            <a:innerShdw blurRad="63500" dist="50800" dir="13500000">
              <a:prstClr val="black">
                <a:alpha val="50000"/>
              </a:prstClr>
            </a:innerShdw>
            <a:reflection blurRad="12700" stA="40000" endPos="15000" dir="5400000" sy="-100000" algn="bl" rotWithShape="0"/>
          </a:effectLst>
        </p:spPr>
      </p:pic>
      <p:pic>
        <p:nvPicPr>
          <p:cNvPr id="5" name="Picture 4" descr="A picture containing diagram&#10;&#10;Description automatically generated">
            <a:extLst>
              <a:ext uri="{FF2B5EF4-FFF2-40B4-BE49-F238E27FC236}">
                <a16:creationId xmlns:a16="http://schemas.microsoft.com/office/drawing/2014/main" id="{A636029B-8074-A8D1-F57B-D8BF5B068D48}"/>
              </a:ext>
            </a:extLst>
          </p:cNvPr>
          <p:cNvPicPr>
            <a:picLocks noChangeAspect="1"/>
          </p:cNvPicPr>
          <p:nvPr/>
        </p:nvPicPr>
        <p:blipFill>
          <a:blip r:embed="rId3"/>
          <a:stretch>
            <a:fillRect/>
          </a:stretch>
        </p:blipFill>
        <p:spPr>
          <a:xfrm>
            <a:off x="3357562" y="3212816"/>
            <a:ext cx="2428875" cy="2272803"/>
          </a:xfrm>
          <a:prstGeom prst="ellipse">
            <a:avLst/>
          </a:prstGeom>
          <a:ln>
            <a:noFill/>
          </a:ln>
          <a:effectLst>
            <a:softEdge rad="112500"/>
          </a:effectLst>
        </p:spPr>
      </p:pic>
    </p:spTree>
    <p:extLst>
      <p:ext uri="{BB962C8B-B14F-4D97-AF65-F5344CB8AC3E}">
        <p14:creationId xmlns:p14="http://schemas.microsoft.com/office/powerpoint/2010/main" val="1576646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07F863-6671-45DB-A96A-22FE1F0A44A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8672" l="5278" r="90000">
                        <a14:foregroundMark x1="84444" y1="59062" x2="84444" y2="59062"/>
                        <a14:foregroundMark x1="84444" y1="54219" x2="84861" y2="59297"/>
                        <a14:foregroundMark x1="82917" y1="68750" x2="81806" y2="71016"/>
                        <a14:foregroundMark x1="85972" y1="62109" x2="85972" y2="62109"/>
                        <a14:foregroundMark x1="85417" y1="50703" x2="85417" y2="50703"/>
                        <a14:foregroundMark x1="85417" y1="49922" x2="85417" y2="49922"/>
                        <a14:foregroundMark x1="84861" y1="47891" x2="84861" y2="47891"/>
                        <a14:foregroundMark x1="7361" y1="37422" x2="7361" y2="37422"/>
                        <a14:foregroundMark x1="6806" y1="38438" x2="6806" y2="38438"/>
                        <a14:foregroundMark x1="5278" y1="40000" x2="5278" y2="40000"/>
                        <a14:foregroundMark x1="77778" y1="70313" x2="77778" y2="70313"/>
                        <a14:foregroundMark x1="73194" y1="69297" x2="73194" y2="69297"/>
                        <a14:foregroundMark x1="15000" y1="66719" x2="15000" y2="66719"/>
                        <a14:foregroundMark x1="10972" y1="66484" x2="10972" y2="66484"/>
                        <a14:foregroundMark x1="7361" y1="62109" x2="7361" y2="62109"/>
                        <a14:foregroundMark x1="6806" y1="60313" x2="6806" y2="60313"/>
                        <a14:foregroundMark x1="6806" y1="61875" x2="6806" y2="61875"/>
                        <a14:foregroundMark x1="7361" y1="58828" x2="7361" y2="58828"/>
                        <a14:foregroundMark x1="6389" y1="57813" x2="6389" y2="57813"/>
                        <a14:foregroundMark x1="6389" y1="56250" x2="6389" y2="56250"/>
                        <a14:foregroundMark x1="6389" y1="54453" x2="6389" y2="54453"/>
                        <a14:foregroundMark x1="5278" y1="53203" x2="5278" y2="53203"/>
                        <a14:foregroundMark x1="5833" y1="51719" x2="5833" y2="51719"/>
                        <a14:foregroundMark x1="42500" y1="78672" x2="42500" y2="78672"/>
                        <a14:foregroundMark x1="74167" y1="68984" x2="74167" y2="68984"/>
                        <a14:foregroundMark x1="50694" y1="35156" x2="50694" y2="35156"/>
                      </a14:backgroundRemoval>
                    </a14:imgEffect>
                  </a14:imgLayer>
                </a14:imgProps>
              </a:ext>
            </a:extLst>
          </a:blip>
          <a:srcRect t="29519" b="17481"/>
          <a:stretch/>
        </p:blipFill>
        <p:spPr>
          <a:xfrm>
            <a:off x="212125" y="0"/>
            <a:ext cx="1505643" cy="1598279"/>
          </a:xfrm>
          <a:prstGeom prst="rect">
            <a:avLst/>
          </a:prstGeom>
        </p:spPr>
      </p:pic>
      <p:sp>
        <p:nvSpPr>
          <p:cNvPr id="4" name="TextBox 3">
            <a:extLst>
              <a:ext uri="{FF2B5EF4-FFF2-40B4-BE49-F238E27FC236}">
                <a16:creationId xmlns:a16="http://schemas.microsoft.com/office/drawing/2014/main" id="{F7020E1F-CAC1-4EBB-B84D-B6BEE3B5143C}"/>
              </a:ext>
            </a:extLst>
          </p:cNvPr>
          <p:cNvSpPr txBox="1"/>
          <p:nvPr/>
        </p:nvSpPr>
        <p:spPr>
          <a:xfrm>
            <a:off x="486513" y="2022346"/>
            <a:ext cx="8467804" cy="2645211"/>
          </a:xfrm>
          <a:prstGeom prst="rect">
            <a:avLst/>
          </a:prstGeom>
          <a:noFill/>
        </p:spPr>
        <p:txBody>
          <a:bodyPr wrap="square">
            <a:spAutoFit/>
          </a:bodyPr>
          <a:lstStyle/>
          <a:p>
            <a:pPr>
              <a:lnSpc>
                <a:spcPct val="107000"/>
              </a:lnSpc>
              <a:spcAft>
                <a:spcPts val="800"/>
              </a:spcAft>
            </a:pPr>
            <a:r>
              <a:rPr lang="en-ID" sz="1600" b="1" dirty="0">
                <a:solidFill>
                  <a:schemeClr val="accent1">
                    <a:lumMod val="75000"/>
                  </a:schemeClr>
                </a:solidFill>
              </a:rPr>
              <a:t>SDG 7, which focuses on "Affordable and Clean Energy", </a:t>
            </a:r>
            <a:r>
              <a:rPr lang="en-ID" sz="1200" dirty="0"/>
              <a:t>has several targets that must be achieved by countries, including Indonesia. For Indonesia, these targets include:</a:t>
            </a:r>
          </a:p>
          <a:p>
            <a:pPr>
              <a:lnSpc>
                <a:spcPct val="107000"/>
              </a:lnSpc>
              <a:spcAft>
                <a:spcPts val="800"/>
              </a:spcAft>
            </a:pPr>
            <a:r>
              <a:rPr lang="en-ID" sz="1200" b="1" dirty="0">
                <a:effectLst/>
                <a:latin typeface="Times New Roman" panose="02020603050405020304" pitchFamily="18" charset="0"/>
                <a:ea typeface="Times New Roman" panose="02020603050405020304" pitchFamily="18" charset="0"/>
                <a:cs typeface="Times New Roman" panose="02020603050405020304" pitchFamily="18" charset="0"/>
              </a:rPr>
              <a:t>Target 7.1</a:t>
            </a:r>
            <a:r>
              <a:rPr lang="en-ID"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ID" sz="1200" dirty="0"/>
              <a:t>Ensure universal access to affordable, reliable and modern energy for all </a:t>
            </a:r>
          </a:p>
          <a:p>
            <a:pPr>
              <a:lnSpc>
                <a:spcPct val="107000"/>
              </a:lnSpc>
              <a:spcAft>
                <a:spcPts val="800"/>
              </a:spcAft>
            </a:pPr>
            <a:r>
              <a:rPr lang="en-ID" sz="1200" dirty="0">
                <a:effectLst/>
                <a:latin typeface="Times New Roman" panose="02020603050405020304" pitchFamily="18" charset="0"/>
                <a:ea typeface="Times New Roman" panose="02020603050405020304" pitchFamily="18" charset="0"/>
                <a:cs typeface="Times New Roman" panose="02020603050405020304" pitchFamily="18" charset="0"/>
              </a:rPr>
              <a:t>Including in remote areas </a:t>
            </a:r>
          </a:p>
          <a:p>
            <a:pPr>
              <a:lnSpc>
                <a:spcPct val="107000"/>
              </a:lnSpc>
              <a:spcAft>
                <a:spcPts val="800"/>
              </a:spcAft>
            </a:pPr>
            <a:r>
              <a:rPr lang="en-ID" sz="1200" b="1" dirty="0">
                <a:effectLst/>
                <a:latin typeface="Times New Roman" panose="02020603050405020304" pitchFamily="18" charset="0"/>
                <a:ea typeface="Times New Roman" panose="02020603050405020304" pitchFamily="18" charset="0"/>
                <a:cs typeface="Times New Roman" panose="02020603050405020304" pitchFamily="18" charset="0"/>
              </a:rPr>
              <a:t>Target 7.2: </a:t>
            </a:r>
            <a:r>
              <a:rPr lang="en-ID" sz="1200" b="1" dirty="0"/>
              <a:t>Increasing the proportion of renewable energy </a:t>
            </a:r>
            <a:r>
              <a:rPr lang="en-ID" sz="1200" dirty="0"/>
              <a:t>in the global energy mix.</a:t>
            </a:r>
          </a:p>
          <a:p>
            <a:pPr lvl="0">
              <a:lnSpc>
                <a:spcPct val="107000"/>
              </a:lnSpc>
              <a:spcAft>
                <a:spcPts val="800"/>
              </a:spcAft>
              <a:tabLst>
                <a:tab pos="457200" algn="l"/>
              </a:tabLst>
            </a:pPr>
            <a:r>
              <a:rPr lang="en-ID" sz="1200" b="1" dirty="0">
                <a:effectLst/>
                <a:latin typeface="Times New Roman" panose="02020603050405020304" pitchFamily="18" charset="0"/>
                <a:ea typeface="Times New Roman" panose="02020603050405020304" pitchFamily="18" charset="0"/>
                <a:cs typeface="Times New Roman" panose="02020603050405020304" pitchFamily="18" charset="0"/>
              </a:rPr>
              <a:t>Target 7.3</a:t>
            </a:r>
            <a:r>
              <a:rPr lang="en-ID"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ID" sz="1200" dirty="0"/>
              <a:t>Significantly increase </a:t>
            </a:r>
            <a:r>
              <a:rPr lang="en-ID" sz="1200" b="1" dirty="0"/>
              <a:t>energy efficiency by 2030</a:t>
            </a:r>
            <a:r>
              <a:rPr lang="en-ID" sz="1200" dirty="0"/>
              <a:t>.</a:t>
            </a:r>
          </a:p>
          <a:p>
            <a:pPr lvl="0">
              <a:lnSpc>
                <a:spcPct val="107000"/>
              </a:lnSpc>
              <a:spcAft>
                <a:spcPts val="800"/>
              </a:spcAft>
              <a:tabLst>
                <a:tab pos="457200" algn="l"/>
              </a:tabLst>
            </a:pPr>
            <a:r>
              <a:rPr lang="en-ID" sz="1200" dirty="0"/>
              <a:t>	This involves efforts to improve energy efficiency in the industrial, transport and household sectors.</a:t>
            </a:r>
          </a:p>
          <a:p>
            <a:pPr lvl="0">
              <a:lnSpc>
                <a:spcPct val="107000"/>
              </a:lnSpc>
              <a:spcAft>
                <a:spcPts val="800"/>
              </a:spcAft>
              <a:tabLst>
                <a:tab pos="457200" algn="l"/>
              </a:tabLst>
            </a:pPr>
            <a:r>
              <a:rPr lang="en-ID" sz="1200" b="1" dirty="0">
                <a:effectLst/>
                <a:latin typeface="Times New Roman" panose="02020603050405020304" pitchFamily="18" charset="0"/>
                <a:ea typeface="Times New Roman" panose="02020603050405020304" pitchFamily="18" charset="0"/>
                <a:cs typeface="Times New Roman" panose="02020603050405020304" pitchFamily="18" charset="0"/>
              </a:rPr>
              <a:t>Target 7.a</a:t>
            </a:r>
            <a:r>
              <a:rPr lang="en-ID"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ID" sz="1200" dirty="0"/>
              <a:t>Enhance international cooperation to facilitate access to clean and renewable energy technologies.</a:t>
            </a:r>
          </a:p>
          <a:p>
            <a:pPr lvl="0">
              <a:lnSpc>
                <a:spcPct val="107000"/>
              </a:lnSpc>
              <a:spcAft>
                <a:spcPts val="800"/>
              </a:spcAft>
              <a:tabLst>
                <a:tab pos="457200" algn="l"/>
              </a:tabLst>
            </a:pPr>
            <a:r>
              <a:rPr lang="en-ID" sz="1200" b="1" dirty="0">
                <a:effectLst/>
                <a:latin typeface="Times New Roman" panose="02020603050405020304" pitchFamily="18" charset="0"/>
                <a:ea typeface="Times New Roman" panose="02020603050405020304" pitchFamily="18" charset="0"/>
                <a:cs typeface="Times New Roman" panose="02020603050405020304" pitchFamily="18" charset="0"/>
              </a:rPr>
              <a:t>Target 7.b</a:t>
            </a:r>
            <a:r>
              <a:rPr lang="en-ID"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ID" sz="1200" dirty="0"/>
              <a:t>Supporting investment in </a:t>
            </a:r>
            <a:r>
              <a:rPr lang="en-ID" sz="1200" b="1" dirty="0"/>
              <a:t>clean energy infrastructure and technologies</a:t>
            </a:r>
            <a:r>
              <a:rPr lang="en-ID" sz="1200" dirty="0"/>
              <a:t>.</a:t>
            </a:r>
          </a:p>
        </p:txBody>
      </p:sp>
      <p:pic>
        <p:nvPicPr>
          <p:cNvPr id="3" name="Picture 2">
            <a:extLst>
              <a:ext uri="{FF2B5EF4-FFF2-40B4-BE49-F238E27FC236}">
                <a16:creationId xmlns:a16="http://schemas.microsoft.com/office/drawing/2014/main" id="{9832DF77-5E85-4A2F-AC17-10E0393D0BBD}"/>
              </a:ext>
            </a:extLst>
          </p:cNvPr>
          <p:cNvPicPr>
            <a:picLocks noChangeAspect="1"/>
          </p:cNvPicPr>
          <p:nvPr/>
        </p:nvPicPr>
        <p:blipFill>
          <a:blip r:embed="rId4"/>
          <a:stretch>
            <a:fillRect/>
          </a:stretch>
        </p:blipFill>
        <p:spPr>
          <a:xfrm>
            <a:off x="1903750" y="120185"/>
            <a:ext cx="6198433" cy="1555216"/>
          </a:xfrm>
          <a:prstGeom prst="rect">
            <a:avLst/>
          </a:prstGeom>
        </p:spPr>
      </p:pic>
    </p:spTree>
    <p:extLst>
      <p:ext uri="{BB962C8B-B14F-4D97-AF65-F5344CB8AC3E}">
        <p14:creationId xmlns:p14="http://schemas.microsoft.com/office/powerpoint/2010/main" val="2518484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07F863-6671-45DB-A96A-22FE1F0A44A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8672" l="5278" r="90000">
                        <a14:foregroundMark x1="84444" y1="59062" x2="84444" y2="59062"/>
                        <a14:foregroundMark x1="84444" y1="54219" x2="84861" y2="59297"/>
                        <a14:foregroundMark x1="82917" y1="68750" x2="81806" y2="71016"/>
                        <a14:foregroundMark x1="85972" y1="62109" x2="85972" y2="62109"/>
                        <a14:foregroundMark x1="85417" y1="50703" x2="85417" y2="50703"/>
                        <a14:foregroundMark x1="85417" y1="49922" x2="85417" y2="49922"/>
                        <a14:foregroundMark x1="84861" y1="47891" x2="84861" y2="47891"/>
                        <a14:foregroundMark x1="7361" y1="37422" x2="7361" y2="37422"/>
                        <a14:foregroundMark x1="6806" y1="38438" x2="6806" y2="38438"/>
                        <a14:foregroundMark x1="5278" y1="40000" x2="5278" y2="40000"/>
                        <a14:foregroundMark x1="77778" y1="70313" x2="77778" y2="70313"/>
                        <a14:foregroundMark x1="73194" y1="69297" x2="73194" y2="69297"/>
                        <a14:foregroundMark x1="15000" y1="66719" x2="15000" y2="66719"/>
                        <a14:foregroundMark x1="10972" y1="66484" x2="10972" y2="66484"/>
                        <a14:foregroundMark x1="7361" y1="62109" x2="7361" y2="62109"/>
                        <a14:foregroundMark x1="6806" y1="60313" x2="6806" y2="60313"/>
                        <a14:foregroundMark x1="6806" y1="61875" x2="6806" y2="61875"/>
                        <a14:foregroundMark x1="7361" y1="58828" x2="7361" y2="58828"/>
                        <a14:foregroundMark x1="6389" y1="57813" x2="6389" y2="57813"/>
                        <a14:foregroundMark x1="6389" y1="56250" x2="6389" y2="56250"/>
                        <a14:foregroundMark x1="6389" y1="54453" x2="6389" y2="54453"/>
                        <a14:foregroundMark x1="5278" y1="53203" x2="5278" y2="53203"/>
                        <a14:foregroundMark x1="5833" y1="51719" x2="5833" y2="51719"/>
                        <a14:foregroundMark x1="42500" y1="78672" x2="42500" y2="78672"/>
                        <a14:foregroundMark x1="74167" y1="68984" x2="74167" y2="68984"/>
                        <a14:foregroundMark x1="50694" y1="35156" x2="50694" y2="35156"/>
                      </a14:backgroundRemoval>
                    </a14:imgEffect>
                  </a14:imgLayer>
                </a14:imgProps>
              </a:ext>
            </a:extLst>
          </a:blip>
          <a:srcRect t="29519" b="17481"/>
          <a:stretch/>
        </p:blipFill>
        <p:spPr>
          <a:xfrm>
            <a:off x="212125" y="0"/>
            <a:ext cx="1505643" cy="1598279"/>
          </a:xfrm>
          <a:prstGeom prst="rect">
            <a:avLst/>
          </a:prstGeom>
        </p:spPr>
      </p:pic>
      <p:sp>
        <p:nvSpPr>
          <p:cNvPr id="4" name="TextBox 3">
            <a:extLst>
              <a:ext uri="{FF2B5EF4-FFF2-40B4-BE49-F238E27FC236}">
                <a16:creationId xmlns:a16="http://schemas.microsoft.com/office/drawing/2014/main" id="{C0488346-C586-4AB6-8458-76A733F88A48}"/>
              </a:ext>
            </a:extLst>
          </p:cNvPr>
          <p:cNvSpPr txBox="1"/>
          <p:nvPr/>
        </p:nvSpPr>
        <p:spPr>
          <a:xfrm>
            <a:off x="714615" y="1778161"/>
            <a:ext cx="8029815" cy="2595582"/>
          </a:xfrm>
          <a:prstGeom prst="rect">
            <a:avLst/>
          </a:prstGeom>
          <a:noFill/>
        </p:spPr>
        <p:txBody>
          <a:bodyPr wrap="square">
            <a:spAutoFit/>
          </a:bodyPr>
          <a:lstStyle/>
          <a:p>
            <a:pPr>
              <a:lnSpc>
                <a:spcPct val="107000"/>
              </a:lnSpc>
              <a:spcAft>
                <a:spcPts val="80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Indonesia's Challenges in Achieving SDG 7</a:t>
            </a:r>
          </a:p>
          <a:p>
            <a:pPr>
              <a:lnSpc>
                <a:spcPct val="107000"/>
              </a:lnSpc>
              <a:spcAft>
                <a:spcPts val="800"/>
              </a:spcAft>
            </a:pPr>
            <a:r>
              <a:rPr lang="en-ID" sz="1800" b="1" dirty="0">
                <a:effectLst/>
                <a:latin typeface="Times New Roman" panose="02020603050405020304" pitchFamily="18" charset="0"/>
                <a:ea typeface="Times New Roman" panose="02020603050405020304" pitchFamily="18" charset="0"/>
                <a:cs typeface="Times New Roman" panose="02020603050405020304" pitchFamily="18" charset="0"/>
              </a:rPr>
              <a:t>High dependence on fossil fuels </a:t>
            </a:r>
            <a:r>
              <a:rPr lang="en-ID" sz="1800" dirty="0">
                <a:effectLst/>
                <a:latin typeface="Times New Roman" panose="02020603050405020304" pitchFamily="18" charset="0"/>
                <a:ea typeface="Times New Roman" panose="02020603050405020304" pitchFamily="18" charset="0"/>
                <a:cs typeface="Times New Roman" panose="02020603050405020304" pitchFamily="18" charset="0"/>
              </a:rPr>
              <a:t>(coal, oil, and gas).</a:t>
            </a:r>
            <a:endParaRPr lang="en-ID"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The still high dependence on fossil fuels (coal, oil, and gas).</a:t>
            </a:r>
          </a:p>
          <a:p>
            <a:pPr marL="342900" lvl="0" indent="-342900">
              <a:lnSpc>
                <a:spcPct val="107000"/>
              </a:lnSpc>
              <a:spcAft>
                <a:spcPts val="800"/>
              </a:spcAft>
              <a:buSzPts val="1000"/>
              <a:buFont typeface="Symbol" panose="05050102010706020507" pitchFamily="18" charset="2"/>
              <a:buChar char=""/>
              <a:tabLst>
                <a:tab pos="457200" algn="l"/>
              </a:tabLst>
            </a:pPr>
            <a:r>
              <a:rPr lang="en-ID" dirty="0"/>
              <a:t>The need for </a:t>
            </a:r>
            <a:r>
              <a:rPr lang="en-ID" b="1" dirty="0"/>
              <a:t>large investments in renewable energy such as solar, wind, and hydro.</a:t>
            </a:r>
          </a:p>
          <a:p>
            <a:pPr marL="342900" lvl="0" indent="-342900">
              <a:lnSpc>
                <a:spcPct val="107000"/>
              </a:lnSpc>
              <a:spcAft>
                <a:spcPts val="800"/>
              </a:spcAft>
              <a:buSzPts val="1000"/>
              <a:buFont typeface="Symbol" panose="05050102010706020507" pitchFamily="18" charset="2"/>
              <a:buChar char=""/>
              <a:tabLst>
                <a:tab pos="457200" algn="l"/>
              </a:tabLst>
            </a:pPr>
            <a:r>
              <a:rPr lang="en-ID" dirty="0"/>
              <a:t>Changes in energy consumption patterns to increase efficiency and reduce carbon emissions.</a:t>
            </a:r>
            <a:endParaRPr lang="en-ID"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6629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lowchart: Merge 18">
            <a:extLst>
              <a:ext uri="{FF2B5EF4-FFF2-40B4-BE49-F238E27FC236}">
                <a16:creationId xmlns:a16="http://schemas.microsoft.com/office/drawing/2014/main" id="{A7E0CE26-31EC-4EC5-8E01-F9DE7B2A51E1}"/>
              </a:ext>
            </a:extLst>
          </p:cNvPr>
          <p:cNvSpPr/>
          <p:nvPr/>
        </p:nvSpPr>
        <p:spPr>
          <a:xfrm>
            <a:off x="5808689" y="352269"/>
            <a:ext cx="3335311" cy="5362731"/>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2" name="Picture 11">
            <a:extLst>
              <a:ext uri="{FF2B5EF4-FFF2-40B4-BE49-F238E27FC236}">
                <a16:creationId xmlns:a16="http://schemas.microsoft.com/office/drawing/2014/main" id="{A207F863-6671-45DB-A96A-22FE1F0A44A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8672" l="5278" r="90000">
                        <a14:foregroundMark x1="84444" y1="59062" x2="84444" y2="59062"/>
                        <a14:foregroundMark x1="84444" y1="54219" x2="84861" y2="59297"/>
                        <a14:foregroundMark x1="82917" y1="68750" x2="81806" y2="71016"/>
                        <a14:foregroundMark x1="85972" y1="62109" x2="85972" y2="62109"/>
                        <a14:foregroundMark x1="85417" y1="50703" x2="85417" y2="50703"/>
                        <a14:foregroundMark x1="85417" y1="49922" x2="85417" y2="49922"/>
                        <a14:foregroundMark x1="84861" y1="47891" x2="84861" y2="47891"/>
                        <a14:foregroundMark x1="7361" y1="37422" x2="7361" y2="37422"/>
                        <a14:foregroundMark x1="6806" y1="38438" x2="6806" y2="38438"/>
                        <a14:foregroundMark x1="5278" y1="40000" x2="5278" y2="40000"/>
                        <a14:foregroundMark x1="77778" y1="70313" x2="77778" y2="70313"/>
                        <a14:foregroundMark x1="73194" y1="69297" x2="73194" y2="69297"/>
                        <a14:foregroundMark x1="15000" y1="66719" x2="15000" y2="66719"/>
                        <a14:foregroundMark x1="10972" y1="66484" x2="10972" y2="66484"/>
                        <a14:foregroundMark x1="7361" y1="62109" x2="7361" y2="62109"/>
                        <a14:foregroundMark x1="6806" y1="60313" x2="6806" y2="60313"/>
                        <a14:foregroundMark x1="6806" y1="61875" x2="6806" y2="61875"/>
                        <a14:foregroundMark x1="7361" y1="58828" x2="7361" y2="58828"/>
                        <a14:foregroundMark x1="6389" y1="57813" x2="6389" y2="57813"/>
                        <a14:foregroundMark x1="6389" y1="56250" x2="6389" y2="56250"/>
                        <a14:foregroundMark x1="6389" y1="54453" x2="6389" y2="54453"/>
                        <a14:foregroundMark x1="5278" y1="53203" x2="5278" y2="53203"/>
                        <a14:foregroundMark x1="5833" y1="51719" x2="5833" y2="51719"/>
                        <a14:foregroundMark x1="42500" y1="78672" x2="42500" y2="78672"/>
                        <a14:foregroundMark x1="74167" y1="68984" x2="74167" y2="68984"/>
                        <a14:foregroundMark x1="50694" y1="35156" x2="50694" y2="35156"/>
                      </a14:backgroundRemoval>
                    </a14:imgEffect>
                  </a14:imgLayer>
                </a14:imgProps>
              </a:ext>
            </a:extLst>
          </a:blip>
          <a:srcRect t="29519" b="17481"/>
          <a:stretch/>
        </p:blipFill>
        <p:spPr>
          <a:xfrm>
            <a:off x="212125" y="0"/>
            <a:ext cx="1505643" cy="1598279"/>
          </a:xfrm>
          <a:prstGeom prst="rect">
            <a:avLst/>
          </a:prstGeom>
        </p:spPr>
      </p:pic>
      <p:sp>
        <p:nvSpPr>
          <p:cNvPr id="4" name="TextBox 3">
            <a:extLst>
              <a:ext uri="{FF2B5EF4-FFF2-40B4-BE49-F238E27FC236}">
                <a16:creationId xmlns:a16="http://schemas.microsoft.com/office/drawing/2014/main" id="{4B0C90FD-42E0-4D90-8747-74BB8E6954C8}"/>
              </a:ext>
            </a:extLst>
          </p:cNvPr>
          <p:cNvSpPr txBox="1"/>
          <p:nvPr/>
        </p:nvSpPr>
        <p:spPr>
          <a:xfrm>
            <a:off x="1717768" y="527886"/>
            <a:ext cx="4572000" cy="1263166"/>
          </a:xfrm>
          <a:prstGeom prst="rect">
            <a:avLst/>
          </a:prstGeom>
          <a:noFill/>
        </p:spPr>
        <p:txBody>
          <a:bodyPr wrap="square">
            <a:spAutoFit/>
          </a:bodyPr>
          <a:lstStyle/>
          <a:p>
            <a:pPr>
              <a:lnSpc>
                <a:spcPct val="107000"/>
              </a:lnSpc>
              <a:spcAft>
                <a:spcPts val="800"/>
              </a:spcAft>
            </a:pPr>
            <a:r>
              <a:rPr lang="en-ID" sz="1800" dirty="0">
                <a:effectLst/>
                <a:latin typeface="Times New Roman" panose="02020603050405020304" pitchFamily="18" charset="0"/>
                <a:ea typeface="Times New Roman" panose="02020603050405020304" pitchFamily="18" charset="0"/>
                <a:cs typeface="Times New Roman" panose="02020603050405020304" pitchFamily="18" charset="0"/>
              </a:rPr>
              <a:t>The Indonesian Government through </a:t>
            </a:r>
            <a:r>
              <a:rPr lang="en-ID" sz="1800" b="1" dirty="0">
                <a:effectLst/>
                <a:latin typeface="Times New Roman" panose="02020603050405020304" pitchFamily="18" charset="0"/>
                <a:ea typeface="Times New Roman" panose="02020603050405020304" pitchFamily="18" charset="0"/>
                <a:cs typeface="Times New Roman" panose="02020603050405020304" pitchFamily="18" charset="0"/>
              </a:rPr>
              <a:t>RUEN (National Energy General Plan)</a:t>
            </a:r>
            <a:r>
              <a:rPr lang="en-ID" sz="1800" dirty="0">
                <a:effectLst/>
                <a:latin typeface="Times New Roman" panose="02020603050405020304" pitchFamily="18" charset="0"/>
                <a:ea typeface="Times New Roman" panose="02020603050405020304" pitchFamily="18" charset="0"/>
                <a:cs typeface="Times New Roman" panose="02020603050405020304" pitchFamily="18" charset="0"/>
              </a:rPr>
              <a:t> dan targets an increase in renewable energy to </a:t>
            </a:r>
            <a:r>
              <a:rPr lang="en-ID" sz="18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23%</a:t>
            </a:r>
            <a:r>
              <a:rPr lang="en-ID" sz="1800" b="1" dirty="0">
                <a:effectLst/>
                <a:latin typeface="Times New Roman" panose="02020603050405020304" pitchFamily="18" charset="0"/>
                <a:ea typeface="Times New Roman" panose="02020603050405020304" pitchFamily="18" charset="0"/>
                <a:cs typeface="Times New Roman" panose="02020603050405020304" pitchFamily="18" charset="0"/>
              </a:rPr>
              <a:t> by 2025</a:t>
            </a:r>
            <a:r>
              <a:rPr lang="en-ID" sz="1800" dirty="0">
                <a:effectLst/>
                <a:latin typeface="Times New Roman" panose="02020603050405020304" pitchFamily="18" charset="0"/>
                <a:ea typeface="Times New Roman" panose="02020603050405020304" pitchFamily="18" charset="0"/>
                <a:cs typeface="Times New Roman" panose="02020603050405020304" pitchFamily="18" charset="0"/>
              </a:rPr>
              <a:t> as part of its SDGs7 commitment</a:t>
            </a:r>
            <a:endParaRPr lang="en-ID"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F50087CE-4B5A-44B8-8B2D-DBEBA3F2EB9C}"/>
              </a:ext>
            </a:extLst>
          </p:cNvPr>
          <p:cNvSpPr>
            <a:spLocks noChangeArrowheads="1"/>
          </p:cNvSpPr>
          <p:nvPr/>
        </p:nvSpPr>
        <p:spPr bwMode="auto">
          <a:xfrm>
            <a:off x="2655220" y="1987335"/>
            <a:ext cx="2643803"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Nort</a:t>
            </a:r>
            <a:r>
              <a:rPr lang="en-US" altLang="en-US" sz="1400" b="1" dirty="0">
                <a:latin typeface="Calibri" panose="020F0502020204030204" pitchFamily="34" charset="0"/>
                <a:ea typeface="Times New Roman" panose="02020603050405020304" pitchFamily="18" charset="0"/>
                <a:cs typeface="Times New Roman" panose="02020603050405020304" pitchFamily="18" charset="0"/>
              </a:rPr>
              <a:t>h Sulawesi Province targets:</a:t>
            </a:r>
            <a:endParaRPr kumimoji="0" lang="en-US" altLang="en-US" sz="7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chemeClr val="tx1"/>
              </a:solidFill>
              <a:effectLst/>
              <a:latin typeface="Arial" panose="020B0604020202020204" pitchFamily="34" charset="0"/>
            </a:endParaRPr>
          </a:p>
        </p:txBody>
      </p:sp>
      <p:pic>
        <p:nvPicPr>
          <p:cNvPr id="1025" name="Picture 3">
            <a:extLst>
              <a:ext uri="{FF2B5EF4-FFF2-40B4-BE49-F238E27FC236}">
                <a16:creationId xmlns:a16="http://schemas.microsoft.com/office/drawing/2014/main" id="{4559E150-3548-4164-B24E-9A8C9B6E3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3239" y="2415693"/>
            <a:ext cx="3714750" cy="1784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153E646-4D26-48B6-B220-320AA0753B83}"/>
              </a:ext>
            </a:extLst>
          </p:cNvPr>
          <p:cNvPicPr>
            <a:picLocks noChangeAspect="1"/>
          </p:cNvPicPr>
          <p:nvPr/>
        </p:nvPicPr>
        <p:blipFill>
          <a:blip r:embed="rId5"/>
          <a:stretch>
            <a:fillRect/>
          </a:stretch>
        </p:blipFill>
        <p:spPr>
          <a:xfrm>
            <a:off x="6372225" y="515054"/>
            <a:ext cx="2230842" cy="1487228"/>
          </a:xfrm>
          <a:prstGeom prst="rect">
            <a:avLst/>
          </a:prstGeom>
        </p:spPr>
      </p:pic>
      <p:pic>
        <p:nvPicPr>
          <p:cNvPr id="8" name="Picture 7">
            <a:extLst>
              <a:ext uri="{FF2B5EF4-FFF2-40B4-BE49-F238E27FC236}">
                <a16:creationId xmlns:a16="http://schemas.microsoft.com/office/drawing/2014/main" id="{5EF70766-0D5D-4890-BA96-57F634680191}"/>
              </a:ext>
            </a:extLst>
          </p:cNvPr>
          <p:cNvPicPr>
            <a:picLocks noChangeAspect="1"/>
          </p:cNvPicPr>
          <p:nvPr/>
        </p:nvPicPr>
        <p:blipFill>
          <a:blip r:embed="rId6"/>
          <a:stretch>
            <a:fillRect/>
          </a:stretch>
        </p:blipFill>
        <p:spPr>
          <a:xfrm>
            <a:off x="6894951" y="2443528"/>
            <a:ext cx="1275962" cy="1214937"/>
          </a:xfrm>
          <a:prstGeom prst="rect">
            <a:avLst/>
          </a:prstGeom>
        </p:spPr>
      </p:pic>
      <p:pic>
        <p:nvPicPr>
          <p:cNvPr id="10" name="Picture 9">
            <a:extLst>
              <a:ext uri="{FF2B5EF4-FFF2-40B4-BE49-F238E27FC236}">
                <a16:creationId xmlns:a16="http://schemas.microsoft.com/office/drawing/2014/main" id="{434DD7F1-5B0B-426C-801E-1A70FD0ECF72}"/>
              </a:ext>
            </a:extLst>
          </p:cNvPr>
          <p:cNvPicPr>
            <a:picLocks noChangeAspect="1"/>
          </p:cNvPicPr>
          <p:nvPr/>
        </p:nvPicPr>
        <p:blipFill>
          <a:blip r:embed="rId7"/>
          <a:stretch>
            <a:fillRect/>
          </a:stretch>
        </p:blipFill>
        <p:spPr>
          <a:xfrm>
            <a:off x="6826855" y="499634"/>
            <a:ext cx="1412155" cy="1518067"/>
          </a:xfrm>
          <a:prstGeom prst="rect">
            <a:avLst/>
          </a:prstGeom>
        </p:spPr>
      </p:pic>
      <p:pic>
        <p:nvPicPr>
          <p:cNvPr id="13" name="Picture 12">
            <a:extLst>
              <a:ext uri="{FF2B5EF4-FFF2-40B4-BE49-F238E27FC236}">
                <a16:creationId xmlns:a16="http://schemas.microsoft.com/office/drawing/2014/main" id="{C3D7048D-9B99-459A-BB1E-AD4239E447B9}"/>
              </a:ext>
            </a:extLst>
          </p:cNvPr>
          <p:cNvPicPr>
            <a:picLocks noChangeAspect="1"/>
          </p:cNvPicPr>
          <p:nvPr/>
        </p:nvPicPr>
        <p:blipFill>
          <a:blip r:embed="rId8"/>
          <a:stretch>
            <a:fillRect/>
          </a:stretch>
        </p:blipFill>
        <p:spPr>
          <a:xfrm>
            <a:off x="7023625" y="4538533"/>
            <a:ext cx="905438" cy="1086525"/>
          </a:xfrm>
          <a:prstGeom prst="rect">
            <a:avLst/>
          </a:prstGeom>
        </p:spPr>
      </p:pic>
      <p:sp>
        <p:nvSpPr>
          <p:cNvPr id="15" name="TextBox 14">
            <a:extLst>
              <a:ext uri="{FF2B5EF4-FFF2-40B4-BE49-F238E27FC236}">
                <a16:creationId xmlns:a16="http://schemas.microsoft.com/office/drawing/2014/main" id="{BF92C0FF-0E2B-4A82-88A8-54DE09439599}"/>
              </a:ext>
            </a:extLst>
          </p:cNvPr>
          <p:cNvSpPr txBox="1"/>
          <p:nvPr/>
        </p:nvSpPr>
        <p:spPr>
          <a:xfrm>
            <a:off x="1818468" y="110138"/>
            <a:ext cx="3990221" cy="374077"/>
          </a:xfrm>
          <a:prstGeom prst="rect">
            <a:avLst/>
          </a:prstGeom>
          <a:noFill/>
        </p:spPr>
        <p:txBody>
          <a:bodyPr wrap="square">
            <a:spAutoFit/>
          </a:bodyPr>
          <a:lstStyle/>
          <a:p>
            <a:pPr>
              <a:lnSpc>
                <a:spcPct val="107000"/>
              </a:lnSpc>
              <a:spcAft>
                <a:spcPts val="800"/>
              </a:spcAft>
            </a:pPr>
            <a:r>
              <a:rPr lang="en-ID" sz="1800" b="1" dirty="0">
                <a:effectLst/>
                <a:latin typeface="Times New Roman" panose="02020603050405020304" pitchFamily="18" charset="0"/>
                <a:ea typeface="Times New Roman" panose="02020603050405020304" pitchFamily="18" charset="0"/>
                <a:cs typeface="Times New Roman" panose="02020603050405020304" pitchFamily="18" charset="0"/>
              </a:rPr>
              <a:t>The Indonesian Government Targets:</a:t>
            </a:r>
            <a:endParaRPr lang="en-ID"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374A383B-5757-4FB7-B69B-820D017C0690}"/>
              </a:ext>
            </a:extLst>
          </p:cNvPr>
          <p:cNvSpPr txBox="1"/>
          <p:nvPr/>
        </p:nvSpPr>
        <p:spPr>
          <a:xfrm>
            <a:off x="2313363" y="3019979"/>
            <a:ext cx="1140647" cy="707886"/>
          </a:xfrm>
          <a:prstGeom prst="rect">
            <a:avLst/>
          </a:prstGeom>
          <a:solidFill>
            <a:schemeClr val="bg1"/>
          </a:solidFill>
        </p:spPr>
        <p:txBody>
          <a:bodyPr wrap="square" rtlCol="0">
            <a:spAutoFit/>
          </a:bodyPr>
          <a:lstStyle/>
          <a:p>
            <a:r>
              <a:rPr lang="en-US" sz="1000" dirty="0"/>
              <a:t>Coal</a:t>
            </a:r>
          </a:p>
          <a:p>
            <a:r>
              <a:rPr lang="en-US" sz="1000" dirty="0"/>
              <a:t>Gas</a:t>
            </a:r>
          </a:p>
          <a:p>
            <a:r>
              <a:rPr lang="en-US" sz="1000" dirty="0"/>
              <a:t>Oil</a:t>
            </a:r>
          </a:p>
          <a:p>
            <a:r>
              <a:rPr lang="en-US" sz="1000" dirty="0"/>
              <a:t>Renewable Energy</a:t>
            </a:r>
            <a:endParaRPr lang="en-ID" sz="1000" dirty="0"/>
          </a:p>
        </p:txBody>
      </p:sp>
      <p:sp>
        <p:nvSpPr>
          <p:cNvPr id="16" name="Rectangle: Rounded Corners 15">
            <a:extLst>
              <a:ext uri="{FF2B5EF4-FFF2-40B4-BE49-F238E27FC236}">
                <a16:creationId xmlns:a16="http://schemas.microsoft.com/office/drawing/2014/main" id="{E68AE81F-C5AB-41CA-A234-4493B0ADFA5B}"/>
              </a:ext>
            </a:extLst>
          </p:cNvPr>
          <p:cNvSpPr/>
          <p:nvPr/>
        </p:nvSpPr>
        <p:spPr>
          <a:xfrm>
            <a:off x="4159770" y="3500203"/>
            <a:ext cx="569627" cy="227662"/>
          </a:xfrm>
          <a:prstGeom prst="roundRect">
            <a:avLst/>
          </a:prstGeom>
          <a:solidFill>
            <a:srgbClr val="FFC000">
              <a:alpha val="50196"/>
            </a:srgbClr>
          </a:solidFill>
          <a:ln>
            <a:solidFill>
              <a:srgbClr val="FF0000"/>
            </a:solidFill>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D"/>
          </a:p>
        </p:txBody>
      </p:sp>
      <p:sp>
        <p:nvSpPr>
          <p:cNvPr id="18" name="Rectangle 17">
            <a:extLst>
              <a:ext uri="{FF2B5EF4-FFF2-40B4-BE49-F238E27FC236}">
                <a16:creationId xmlns:a16="http://schemas.microsoft.com/office/drawing/2014/main" id="{D954D632-8454-47C9-BD01-FBF900B3D324}"/>
              </a:ext>
            </a:extLst>
          </p:cNvPr>
          <p:cNvSpPr>
            <a:spLocks noChangeArrowheads="1"/>
          </p:cNvSpPr>
          <p:nvPr/>
        </p:nvSpPr>
        <p:spPr bwMode="auto">
          <a:xfrm>
            <a:off x="2655219" y="4226165"/>
            <a:ext cx="2643803"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Manado City </a:t>
            </a:r>
            <a:r>
              <a:rPr lang="en-US" altLang="en-US" sz="1400" b="1" dirty="0">
                <a:latin typeface="Calibri" panose="020F0502020204030204" pitchFamily="34" charset="0"/>
                <a:ea typeface="Times New Roman" panose="02020603050405020304" pitchFamily="18" charset="0"/>
                <a:cs typeface="Times New Roman" panose="02020603050405020304" pitchFamily="18" charset="0"/>
              </a:rPr>
              <a:t>targets:</a:t>
            </a:r>
            <a:endParaRPr kumimoji="0" lang="en-US" altLang="en-US" sz="7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chemeClr val="tx1"/>
              </a:solidFill>
              <a:effectLst/>
              <a:latin typeface="Arial" panose="020B0604020202020204" pitchFamily="34" charset="0"/>
            </a:endParaRPr>
          </a:p>
        </p:txBody>
      </p:sp>
      <p:sp>
        <p:nvSpPr>
          <p:cNvPr id="22" name="Rectangle 21">
            <a:extLst>
              <a:ext uri="{FF2B5EF4-FFF2-40B4-BE49-F238E27FC236}">
                <a16:creationId xmlns:a16="http://schemas.microsoft.com/office/drawing/2014/main" id="{3AEE7918-5B07-4D65-85B8-3AB0ECAD59FF}"/>
              </a:ext>
            </a:extLst>
          </p:cNvPr>
          <p:cNvSpPr/>
          <p:nvPr/>
        </p:nvSpPr>
        <p:spPr>
          <a:xfrm>
            <a:off x="1993239" y="4841718"/>
            <a:ext cx="3714750" cy="704643"/>
          </a:xfrm>
          <a:prstGeom prst="rect">
            <a:avLst/>
          </a:prstGeom>
          <a:solidFill>
            <a:schemeClr val="bg1"/>
          </a:solid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906450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litter, tree, sky&#10;&#10;Description automatically generated">
            <a:extLst>
              <a:ext uri="{FF2B5EF4-FFF2-40B4-BE49-F238E27FC236}">
                <a16:creationId xmlns:a16="http://schemas.microsoft.com/office/drawing/2014/main" id="{EFC05C71-4B5B-301C-E497-E7D96CDFCBA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51778" y="2463949"/>
            <a:ext cx="2625590" cy="22865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A picture containing outdoor, sky, land vehicle, vehicle&#10;&#10;Description automatically generated">
            <a:extLst>
              <a:ext uri="{FF2B5EF4-FFF2-40B4-BE49-F238E27FC236}">
                <a16:creationId xmlns:a16="http://schemas.microsoft.com/office/drawing/2014/main" id="{68D4D832-0F56-FA29-A663-70BA32E1BC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22889" y="1986998"/>
            <a:ext cx="2962483" cy="19638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A picture containing outdoor, sky, litter, pollution&#10;&#10;Description automatically generated">
            <a:extLst>
              <a:ext uri="{FF2B5EF4-FFF2-40B4-BE49-F238E27FC236}">
                <a16:creationId xmlns:a16="http://schemas.microsoft.com/office/drawing/2014/main" id="{996508CE-45E0-3115-99DC-7E0A3438C0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22889" y="3691801"/>
            <a:ext cx="2967190" cy="16002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A person standing in front of a pile of garbage&#10;&#10;Description automatically generated">
            <a:extLst>
              <a:ext uri="{FF2B5EF4-FFF2-40B4-BE49-F238E27FC236}">
                <a16:creationId xmlns:a16="http://schemas.microsoft.com/office/drawing/2014/main" id="{A7C07CB0-D351-A937-3AB2-639C65DC29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22889" y="607509"/>
            <a:ext cx="2962483" cy="1500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a:extLst>
              <a:ext uri="{FF2B5EF4-FFF2-40B4-BE49-F238E27FC236}">
                <a16:creationId xmlns:a16="http://schemas.microsoft.com/office/drawing/2014/main" id="{034CA714-5B95-9783-08E0-1911CC25B5E3}"/>
              </a:ext>
            </a:extLst>
          </p:cNvPr>
          <p:cNvSpPr txBox="1"/>
          <p:nvPr/>
        </p:nvSpPr>
        <p:spPr>
          <a:xfrm>
            <a:off x="3389359" y="444816"/>
            <a:ext cx="2330759" cy="461665"/>
          </a:xfrm>
          <a:prstGeom prst="rect">
            <a:avLst/>
          </a:prstGeom>
          <a:noFill/>
        </p:spPr>
        <p:txBody>
          <a:bodyPr wrap="square">
            <a:spAutoFit/>
          </a:bodyPr>
          <a:lstStyle/>
          <a:p>
            <a:pPr algn="ctr"/>
            <a:r>
              <a:rPr lang="en-US" sz="2400" b="1" dirty="0">
                <a:ln w="9525">
                  <a:solidFill>
                    <a:schemeClr val="bg1"/>
                  </a:solidFill>
                  <a:prstDash val="solid"/>
                </a:ln>
                <a:effectLst>
                  <a:outerShdw blurRad="12700" dist="38100" dir="2700000" algn="tl" rotWithShape="0">
                    <a:schemeClr val="bg1">
                      <a:lumMod val="50000"/>
                    </a:schemeClr>
                  </a:outerShdw>
                </a:effectLst>
              </a:rPr>
              <a:t>Waste Problem</a:t>
            </a:r>
          </a:p>
        </p:txBody>
      </p:sp>
      <p:grpSp>
        <p:nvGrpSpPr>
          <p:cNvPr id="12" name="Group 11">
            <a:extLst>
              <a:ext uri="{FF2B5EF4-FFF2-40B4-BE49-F238E27FC236}">
                <a16:creationId xmlns:a16="http://schemas.microsoft.com/office/drawing/2014/main" id="{3A75577D-7A52-44DF-A179-24388371371A}"/>
              </a:ext>
            </a:extLst>
          </p:cNvPr>
          <p:cNvGrpSpPr/>
          <p:nvPr/>
        </p:nvGrpSpPr>
        <p:grpSpPr>
          <a:xfrm>
            <a:off x="126330" y="590233"/>
            <a:ext cx="3297554" cy="4245983"/>
            <a:chOff x="5080637" y="867431"/>
            <a:chExt cx="3297554" cy="4245983"/>
          </a:xfrm>
        </p:grpSpPr>
        <p:pic>
          <p:nvPicPr>
            <p:cNvPr id="13" name="Picture 12">
              <a:extLst>
                <a:ext uri="{FF2B5EF4-FFF2-40B4-BE49-F238E27FC236}">
                  <a16:creationId xmlns:a16="http://schemas.microsoft.com/office/drawing/2014/main" id="{7A62D0F2-DA3F-4B15-ADFD-1B2D83FBE7C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40172" r="8053"/>
            <a:stretch/>
          </p:blipFill>
          <p:spPr>
            <a:xfrm>
              <a:off x="5080637" y="867431"/>
              <a:ext cx="3297554" cy="42459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B0D73668-D503-4C51-B44D-719DF93AE346}"/>
                </a:ext>
              </a:extLst>
            </p:cNvPr>
            <p:cNvSpPr txBox="1"/>
            <p:nvPr/>
          </p:nvSpPr>
          <p:spPr>
            <a:xfrm>
              <a:off x="7626688" y="1177342"/>
              <a:ext cx="456456" cy="491160"/>
            </a:xfrm>
            <a:prstGeom prst="rect">
              <a:avLst/>
            </a:prstGeom>
            <a:noFill/>
          </p:spPr>
          <p:txBody>
            <a:bodyPr wrap="square" rtlCol="0">
              <a:spAutoFit/>
            </a:bodyPr>
            <a:lstStyle/>
            <a:p>
              <a:r>
                <a:rPr lang="en-US" sz="1296" b="1" dirty="0">
                  <a:solidFill>
                    <a:srgbClr val="FF0000"/>
                  </a:solidFill>
                </a:rPr>
                <a:t>CO2</a:t>
              </a:r>
            </a:p>
          </p:txBody>
        </p:sp>
        <p:sp>
          <p:nvSpPr>
            <p:cNvPr id="15" name="TextBox 14">
              <a:extLst>
                <a:ext uri="{FF2B5EF4-FFF2-40B4-BE49-F238E27FC236}">
                  <a16:creationId xmlns:a16="http://schemas.microsoft.com/office/drawing/2014/main" id="{1BD02FA8-7475-49B3-9BC4-558A2791FB74}"/>
                </a:ext>
              </a:extLst>
            </p:cNvPr>
            <p:cNvSpPr txBox="1"/>
            <p:nvPr/>
          </p:nvSpPr>
          <p:spPr>
            <a:xfrm>
              <a:off x="5690006" y="1147695"/>
              <a:ext cx="730613" cy="316690"/>
            </a:xfrm>
            <a:prstGeom prst="rect">
              <a:avLst/>
            </a:prstGeom>
            <a:noFill/>
          </p:spPr>
          <p:txBody>
            <a:bodyPr wrap="square" rtlCol="0">
              <a:spAutoFit/>
            </a:bodyPr>
            <a:lstStyle/>
            <a:p>
              <a:r>
                <a:rPr lang="en-US" sz="1458" b="1" dirty="0">
                  <a:solidFill>
                    <a:srgbClr val="FF0000"/>
                  </a:solidFill>
                </a:rPr>
                <a:t>H2S</a:t>
              </a:r>
            </a:p>
          </p:txBody>
        </p:sp>
        <p:sp>
          <p:nvSpPr>
            <p:cNvPr id="16" name="TextBox 15">
              <a:extLst>
                <a:ext uri="{FF2B5EF4-FFF2-40B4-BE49-F238E27FC236}">
                  <a16:creationId xmlns:a16="http://schemas.microsoft.com/office/drawing/2014/main" id="{2AF300AF-1EFD-4721-9601-EDF5388820A6}"/>
                </a:ext>
              </a:extLst>
            </p:cNvPr>
            <p:cNvSpPr txBox="1"/>
            <p:nvPr/>
          </p:nvSpPr>
          <p:spPr>
            <a:xfrm>
              <a:off x="6473013" y="1172626"/>
              <a:ext cx="456456" cy="491160"/>
            </a:xfrm>
            <a:prstGeom prst="rect">
              <a:avLst/>
            </a:prstGeom>
            <a:noFill/>
          </p:spPr>
          <p:txBody>
            <a:bodyPr wrap="square" rtlCol="0">
              <a:spAutoFit/>
            </a:bodyPr>
            <a:lstStyle/>
            <a:p>
              <a:r>
                <a:rPr lang="en-US" sz="1296" b="1" dirty="0">
                  <a:solidFill>
                    <a:srgbClr val="FF0000"/>
                  </a:solidFill>
                </a:rPr>
                <a:t>CH4</a:t>
              </a:r>
            </a:p>
          </p:txBody>
        </p:sp>
        <p:sp>
          <p:nvSpPr>
            <p:cNvPr id="17" name="Lightning Bolt 16">
              <a:extLst>
                <a:ext uri="{FF2B5EF4-FFF2-40B4-BE49-F238E27FC236}">
                  <a16:creationId xmlns:a16="http://schemas.microsoft.com/office/drawing/2014/main" id="{D5C696B0-9A81-4E6F-9D66-250D8F03CB43}"/>
                </a:ext>
              </a:extLst>
            </p:cNvPr>
            <p:cNvSpPr/>
            <p:nvPr/>
          </p:nvSpPr>
          <p:spPr>
            <a:xfrm>
              <a:off x="7735714" y="1415494"/>
              <a:ext cx="288515" cy="936815"/>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sp>
          <p:nvSpPr>
            <p:cNvPr id="18" name="Lightning Bolt 17">
              <a:extLst>
                <a:ext uri="{FF2B5EF4-FFF2-40B4-BE49-F238E27FC236}">
                  <a16:creationId xmlns:a16="http://schemas.microsoft.com/office/drawing/2014/main" id="{51213C74-4B94-4FA5-B8ED-6AA716736C1E}"/>
                </a:ext>
              </a:extLst>
            </p:cNvPr>
            <p:cNvSpPr/>
            <p:nvPr/>
          </p:nvSpPr>
          <p:spPr>
            <a:xfrm>
              <a:off x="5852137" y="1362006"/>
              <a:ext cx="288515" cy="936815"/>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sp>
          <p:nvSpPr>
            <p:cNvPr id="19" name="Lightning Bolt 18">
              <a:extLst>
                <a:ext uri="{FF2B5EF4-FFF2-40B4-BE49-F238E27FC236}">
                  <a16:creationId xmlns:a16="http://schemas.microsoft.com/office/drawing/2014/main" id="{61852E07-0E36-445B-858A-A46D1E845C8A}"/>
                </a:ext>
              </a:extLst>
            </p:cNvPr>
            <p:cNvSpPr/>
            <p:nvPr/>
          </p:nvSpPr>
          <p:spPr>
            <a:xfrm>
              <a:off x="6582037" y="1389619"/>
              <a:ext cx="288515" cy="936815"/>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sp>
          <p:nvSpPr>
            <p:cNvPr id="20" name="Lightning Bolt 19">
              <a:extLst>
                <a:ext uri="{FF2B5EF4-FFF2-40B4-BE49-F238E27FC236}">
                  <a16:creationId xmlns:a16="http://schemas.microsoft.com/office/drawing/2014/main" id="{E90B1F3A-4887-475E-A1E4-E8B82BBF37D5}"/>
                </a:ext>
              </a:extLst>
            </p:cNvPr>
            <p:cNvSpPr/>
            <p:nvPr/>
          </p:nvSpPr>
          <p:spPr>
            <a:xfrm>
              <a:off x="7198419" y="1415494"/>
              <a:ext cx="288515" cy="936815"/>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sp>
          <p:nvSpPr>
            <p:cNvPr id="21" name="TextBox 20">
              <a:extLst>
                <a:ext uri="{FF2B5EF4-FFF2-40B4-BE49-F238E27FC236}">
                  <a16:creationId xmlns:a16="http://schemas.microsoft.com/office/drawing/2014/main" id="{D3930037-4F75-4643-ACD3-ACA6632BFE25}"/>
                </a:ext>
              </a:extLst>
            </p:cNvPr>
            <p:cNvSpPr txBox="1"/>
            <p:nvPr/>
          </p:nvSpPr>
          <p:spPr>
            <a:xfrm>
              <a:off x="7077341" y="1172625"/>
              <a:ext cx="469194" cy="291747"/>
            </a:xfrm>
            <a:prstGeom prst="rect">
              <a:avLst/>
            </a:prstGeom>
            <a:noFill/>
          </p:spPr>
          <p:txBody>
            <a:bodyPr wrap="square" rtlCol="0">
              <a:spAutoFit/>
            </a:bodyPr>
            <a:lstStyle/>
            <a:p>
              <a:r>
                <a:rPr lang="en-US" sz="1296" b="1" dirty="0">
                  <a:solidFill>
                    <a:srgbClr val="FF0000"/>
                  </a:solidFill>
                </a:rPr>
                <a:t>CO</a:t>
              </a:r>
            </a:p>
          </p:txBody>
        </p:sp>
      </p:grpSp>
      <p:sp>
        <p:nvSpPr>
          <p:cNvPr id="22" name="TextBox 21">
            <a:extLst>
              <a:ext uri="{FF2B5EF4-FFF2-40B4-BE49-F238E27FC236}">
                <a16:creationId xmlns:a16="http://schemas.microsoft.com/office/drawing/2014/main" id="{155BF9C7-B037-41BB-8E37-1CC9B67BB4FC}"/>
              </a:ext>
            </a:extLst>
          </p:cNvPr>
          <p:cNvSpPr txBox="1"/>
          <p:nvPr/>
        </p:nvSpPr>
        <p:spPr>
          <a:xfrm>
            <a:off x="3423884" y="1276777"/>
            <a:ext cx="2330759" cy="707886"/>
          </a:xfrm>
          <a:prstGeom prst="rect">
            <a:avLst/>
          </a:prstGeom>
          <a:noFill/>
        </p:spPr>
        <p:txBody>
          <a:bodyPr wrap="square">
            <a:spAutoFit/>
          </a:bodyPr>
          <a:lstStyle/>
          <a:p>
            <a:pPr algn="ctr"/>
            <a:r>
              <a:rPr lang="en-US" sz="2000" b="1" dirty="0">
                <a:ln w="9525">
                  <a:solidFill>
                    <a:schemeClr val="bg1"/>
                  </a:solidFill>
                  <a:prstDash val="solid"/>
                </a:ln>
                <a:effectLst>
                  <a:outerShdw blurRad="12700" dist="38100" dir="2700000" algn="tl" rotWithShape="0">
                    <a:schemeClr val="bg1">
                      <a:lumMod val="50000"/>
                    </a:schemeClr>
                  </a:outerShdw>
                </a:effectLst>
              </a:rPr>
              <a:t>106.000 ton of waste yearly</a:t>
            </a:r>
          </a:p>
        </p:txBody>
      </p:sp>
    </p:spTree>
    <p:extLst>
      <p:ext uri="{BB962C8B-B14F-4D97-AF65-F5344CB8AC3E}">
        <p14:creationId xmlns:p14="http://schemas.microsoft.com/office/powerpoint/2010/main" val="2221379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98FD41-DCCB-48C2-A443-154929B8AABF}"/>
              </a:ext>
            </a:extLst>
          </p:cNvPr>
          <p:cNvPicPr>
            <a:picLocks noChangeAspect="1"/>
          </p:cNvPicPr>
          <p:nvPr/>
        </p:nvPicPr>
        <p:blipFill>
          <a:blip r:embed="rId2"/>
          <a:stretch>
            <a:fillRect/>
          </a:stretch>
        </p:blipFill>
        <p:spPr>
          <a:xfrm>
            <a:off x="914400" y="695558"/>
            <a:ext cx="7315200" cy="4638675"/>
          </a:xfrm>
          <a:prstGeom prst="rect">
            <a:avLst/>
          </a:prstGeom>
        </p:spPr>
      </p:pic>
      <p:sp>
        <p:nvSpPr>
          <p:cNvPr id="6" name="Title 1">
            <a:extLst>
              <a:ext uri="{FF2B5EF4-FFF2-40B4-BE49-F238E27FC236}">
                <a16:creationId xmlns:a16="http://schemas.microsoft.com/office/drawing/2014/main" id="{C859C645-4D0E-4ECD-ADE1-3D9173DA966E}"/>
              </a:ext>
            </a:extLst>
          </p:cNvPr>
          <p:cNvSpPr txBox="1">
            <a:spLocks/>
          </p:cNvSpPr>
          <p:nvPr/>
        </p:nvSpPr>
        <p:spPr>
          <a:xfrm>
            <a:off x="1088659" y="316344"/>
            <a:ext cx="6858000" cy="75842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b="1" dirty="0">
                <a:latin typeface="Century Gothic" panose="020B0502020202020204" pitchFamily="34" charset="0"/>
              </a:rPr>
              <a:t>Why Biodigester?</a:t>
            </a:r>
          </a:p>
        </p:txBody>
      </p:sp>
    </p:spTree>
    <p:extLst>
      <p:ext uri="{BB962C8B-B14F-4D97-AF65-F5344CB8AC3E}">
        <p14:creationId xmlns:p14="http://schemas.microsoft.com/office/powerpoint/2010/main" val="2405915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screenshot, logo, font&#10;&#10;Description automatically generated">
            <a:extLst>
              <a:ext uri="{FF2B5EF4-FFF2-40B4-BE49-F238E27FC236}">
                <a16:creationId xmlns:a16="http://schemas.microsoft.com/office/drawing/2014/main" id="{D9DD7E16-2FC1-C44C-8612-FA4E5F52683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66394" t="37778" r="17595" b="37185"/>
          <a:stretch/>
        </p:blipFill>
        <p:spPr>
          <a:xfrm>
            <a:off x="1982126" y="2165722"/>
            <a:ext cx="835575" cy="796079"/>
          </a:xfrm>
          <a:prstGeom prst="rect">
            <a:avLst/>
          </a:prstGeom>
        </p:spPr>
      </p:pic>
      <p:pic>
        <p:nvPicPr>
          <p:cNvPr id="13" name="Picture 12" descr="A picture containing text, screenshot, logo, font&#10;&#10;Description automatically generated">
            <a:extLst>
              <a:ext uri="{FF2B5EF4-FFF2-40B4-BE49-F238E27FC236}">
                <a16:creationId xmlns:a16="http://schemas.microsoft.com/office/drawing/2014/main" id="{EAA4B7C3-9BF2-3B45-BCD8-0AE0F58DE73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82766" t="37037" r="896" b="36592"/>
          <a:stretch/>
        </p:blipFill>
        <p:spPr>
          <a:xfrm>
            <a:off x="3110397" y="2144524"/>
            <a:ext cx="852605" cy="838473"/>
          </a:xfrm>
          <a:prstGeom prst="rect">
            <a:avLst/>
          </a:prstGeom>
        </p:spPr>
      </p:pic>
      <p:pic>
        <p:nvPicPr>
          <p:cNvPr id="14" name="Picture 13" descr="A picture containing text, screenshot, logo, font&#10;&#10;Description automatically generated">
            <a:extLst>
              <a:ext uri="{FF2B5EF4-FFF2-40B4-BE49-F238E27FC236}">
                <a16:creationId xmlns:a16="http://schemas.microsoft.com/office/drawing/2014/main" id="{A2F99C81-544F-9646-A8B1-09270A79F62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715" t="68000" r="82947" b="5670"/>
          <a:stretch/>
        </p:blipFill>
        <p:spPr>
          <a:xfrm>
            <a:off x="4341260" y="2144524"/>
            <a:ext cx="852605" cy="837201"/>
          </a:xfrm>
          <a:prstGeom prst="rect">
            <a:avLst/>
          </a:prstGeom>
        </p:spPr>
      </p:pic>
      <p:pic>
        <p:nvPicPr>
          <p:cNvPr id="5" name="Picture 4">
            <a:extLst>
              <a:ext uri="{FF2B5EF4-FFF2-40B4-BE49-F238E27FC236}">
                <a16:creationId xmlns:a16="http://schemas.microsoft.com/office/drawing/2014/main" id="{8C7362B1-7CF3-4BF9-9628-01BBEF676667}"/>
              </a:ext>
            </a:extLst>
          </p:cNvPr>
          <p:cNvPicPr>
            <a:picLocks noChangeAspect="1"/>
          </p:cNvPicPr>
          <p:nvPr/>
        </p:nvPicPr>
        <p:blipFill>
          <a:blip r:embed="rId3"/>
          <a:stretch>
            <a:fillRect/>
          </a:stretch>
        </p:blipFill>
        <p:spPr>
          <a:xfrm>
            <a:off x="5683367" y="1546604"/>
            <a:ext cx="1916646" cy="1916646"/>
          </a:xfrm>
          <a:prstGeom prst="rect">
            <a:avLst/>
          </a:prstGeom>
        </p:spPr>
      </p:pic>
      <p:sp>
        <p:nvSpPr>
          <p:cNvPr id="15" name="Title 1">
            <a:extLst>
              <a:ext uri="{FF2B5EF4-FFF2-40B4-BE49-F238E27FC236}">
                <a16:creationId xmlns:a16="http://schemas.microsoft.com/office/drawing/2014/main" id="{C00D28D8-9A50-48F7-94B5-F727BDF1038D}"/>
              </a:ext>
            </a:extLst>
          </p:cNvPr>
          <p:cNvSpPr txBox="1">
            <a:spLocks/>
          </p:cNvSpPr>
          <p:nvPr/>
        </p:nvSpPr>
        <p:spPr>
          <a:xfrm>
            <a:off x="1088659" y="316344"/>
            <a:ext cx="6858000" cy="75842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b="1" dirty="0">
                <a:latin typeface="Century Gothic" panose="020B0502020202020204" pitchFamily="34" charset="0"/>
              </a:rPr>
              <a:t>Why Biodigester?</a:t>
            </a:r>
          </a:p>
        </p:txBody>
      </p:sp>
    </p:spTree>
    <p:extLst>
      <p:ext uri="{BB962C8B-B14F-4D97-AF65-F5344CB8AC3E}">
        <p14:creationId xmlns:p14="http://schemas.microsoft.com/office/powerpoint/2010/main" val="30125209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17363</TotalTime>
  <Words>2031</Words>
  <Application>Microsoft Office PowerPoint</Application>
  <PresentationFormat>On-screen Show (16:10)</PresentationFormat>
  <Paragraphs>220</Paragraphs>
  <Slides>38</Slides>
  <Notes>5</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51" baseType="lpstr">
      <vt:lpstr>Agency FB</vt:lpstr>
      <vt:lpstr>Arial</vt:lpstr>
      <vt:lpstr>Arial Rounded MT Bold</vt:lpstr>
      <vt:lpstr>Bell MT</vt:lpstr>
      <vt:lpstr>Calibri</vt:lpstr>
      <vt:lpstr>Calibri Light</vt:lpstr>
      <vt:lpstr>Century Gothic</vt:lpstr>
      <vt:lpstr>Ink Free</vt:lpstr>
      <vt:lpstr>PT Sans Narrow</vt:lpstr>
      <vt:lpstr>Symbol</vt:lpstr>
      <vt:lpstr>Times New Roman</vt:lpstr>
      <vt:lpstr>Office Theme</vt:lpstr>
      <vt:lpstr>Microsoft Word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BIOMAN demonstration tool at Bapelitbangda Office</vt:lpstr>
      <vt:lpstr>PowerPoint Presentation</vt:lpstr>
      <vt:lpstr>PowerPoint Presentation</vt:lpstr>
      <vt:lpstr>PowerPoint Presentation</vt:lpstr>
      <vt:lpstr>PowerPoint Presentation</vt:lpstr>
      <vt:lpstr>PowerPoint Presentation</vt:lpstr>
      <vt:lpstr>Biodigester Distribution Map in Manado 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Liny Tambajong</dc:creator>
  <cp:keywords/>
  <dc:description/>
  <cp:lastModifiedBy>MyBook Hype AMD</cp:lastModifiedBy>
  <cp:revision>246</cp:revision>
  <dcterms:created xsi:type="dcterms:W3CDTF">2020-09-18T15:15:36Z</dcterms:created>
  <dcterms:modified xsi:type="dcterms:W3CDTF">2025-02-06T14:03:56Z</dcterms:modified>
  <cp:category/>
</cp:coreProperties>
</file>