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8" r:id="rId4"/>
    <p:sldMasterId id="2147483734" r:id="rId5"/>
  </p:sldMasterIdLst>
  <p:notesMasterIdLst>
    <p:notesMasterId r:id="rId24"/>
  </p:notesMasterIdLst>
  <p:sldIdLst>
    <p:sldId id="273" r:id="rId6"/>
    <p:sldId id="285" r:id="rId7"/>
    <p:sldId id="287" r:id="rId8"/>
    <p:sldId id="297" r:id="rId9"/>
    <p:sldId id="281" r:id="rId10"/>
    <p:sldId id="274" r:id="rId11"/>
    <p:sldId id="275" r:id="rId12"/>
    <p:sldId id="279" r:id="rId13"/>
    <p:sldId id="277" r:id="rId14"/>
    <p:sldId id="276" r:id="rId15"/>
    <p:sldId id="304" r:id="rId16"/>
    <p:sldId id="290" r:id="rId17"/>
    <p:sldId id="291" r:id="rId18"/>
    <p:sldId id="305" r:id="rId19"/>
    <p:sldId id="292" r:id="rId20"/>
    <p:sldId id="293" r:id="rId21"/>
    <p:sldId id="296" r:id="rId22"/>
    <p:sldId id="307" r:id="rId23"/>
  </p:sldIdLst>
  <p:sldSz cx="12192000" cy="6858000"/>
  <p:notesSz cx="6797675" cy="9926638"/>
  <p:embeddedFontLs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E47C24-3C7D-3E4A-AD5C-351A11B8E430}">
          <p14:sldIdLst>
            <p14:sldId id="273"/>
            <p14:sldId id="285"/>
            <p14:sldId id="287"/>
            <p14:sldId id="297"/>
            <p14:sldId id="281"/>
            <p14:sldId id="274"/>
            <p14:sldId id="275"/>
            <p14:sldId id="279"/>
            <p14:sldId id="277"/>
            <p14:sldId id="276"/>
            <p14:sldId id="304"/>
            <p14:sldId id="290"/>
            <p14:sldId id="291"/>
            <p14:sldId id="305"/>
            <p14:sldId id="292"/>
            <p14:sldId id="293"/>
            <p14:sldId id="296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2" pos="3591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ur Cobanli" initials="OC" lastIdx="32" clrIdx="0">
    <p:extLst>
      <p:ext uri="{19B8F6BF-5375-455C-9EA6-DF929625EA0E}">
        <p15:presenceInfo xmlns:p15="http://schemas.microsoft.com/office/powerpoint/2012/main" userId="S::onur.cobanli@vivideconomics.com::996a1927-09fc-44f8-a91c-210bf8e7707a" providerId="AD"/>
      </p:ext>
    </p:extLst>
  </p:cmAuthor>
  <p:cmAuthor id="2" name="Stuart Evans" initials="SE" lastIdx="39" clrIdx="1">
    <p:extLst>
      <p:ext uri="{19B8F6BF-5375-455C-9EA6-DF929625EA0E}">
        <p15:presenceInfo xmlns:p15="http://schemas.microsoft.com/office/powerpoint/2012/main" userId="S::stuart.evans@vivideconomics.com::df17c2d5-f931-4140-a5bd-0cd496b215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534"/>
    <a:srgbClr val="FFC000"/>
    <a:srgbClr val="90353B"/>
    <a:srgbClr val="FFCC00"/>
    <a:srgbClr val="F79646"/>
    <a:srgbClr val="6E8E84"/>
    <a:srgbClr val="E37E00"/>
    <a:srgbClr val="557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456" y="48"/>
      </p:cViewPr>
      <p:guideLst>
        <p:guide pos="3591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otunz-my.sharepoint.com/personal/arthur_grimes_motu_org_nz/Documents/Documents/Motu/EECA%202020ff/Nov%202021%20report/Figs-indoor-ele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otunz-my.sharepoint.com/personal/arthur_grimes_motu_org_nz/Documents/Documents/Motu/EECA%202020ff/Nov%202021%20report/Figs-indoor-ele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91046763083085"/>
          <c:y val="2.3823365173754028E-2"/>
          <c:w val="0.8376550743657043"/>
          <c:h val="0.6767669145523475"/>
        </c:manualLayout>
      </c:layout>
      <c:lineChart>
        <c:grouping val="standard"/>
        <c:varyColors val="0"/>
        <c:ser>
          <c:idx val="0"/>
          <c:order val="0"/>
          <c:tx>
            <c:strRef>
              <c:f>'Temp-hr'!$A$3</c:f>
              <c:strCache>
                <c:ptCount val="1"/>
                <c:pt idx="0">
                  <c:v>Heat pump impact ( deg C)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'Temp-hr'!$B$2:$Y$2</c:f>
              <c:strCache>
                <c:ptCount val="24"/>
                <c:pt idx="0">
                  <c:v>0a.m.</c:v>
                </c:pt>
                <c:pt idx="1">
                  <c:v>1a.m.</c:v>
                </c:pt>
                <c:pt idx="2">
                  <c:v>2a.m.</c:v>
                </c:pt>
                <c:pt idx="3">
                  <c:v>3a.m.</c:v>
                </c:pt>
                <c:pt idx="4">
                  <c:v>4a.m.</c:v>
                </c:pt>
                <c:pt idx="5">
                  <c:v>5a.m.</c:v>
                </c:pt>
                <c:pt idx="6">
                  <c:v>6a.m.</c:v>
                </c:pt>
                <c:pt idx="7">
                  <c:v>7a.m.</c:v>
                </c:pt>
                <c:pt idx="8">
                  <c:v>8a.m.</c:v>
                </c:pt>
                <c:pt idx="9">
                  <c:v>9a.m.</c:v>
                </c:pt>
                <c:pt idx="10">
                  <c:v>10a.m.</c:v>
                </c:pt>
                <c:pt idx="11">
                  <c:v>11a.m.</c:v>
                </c:pt>
                <c:pt idx="12">
                  <c:v>Midday</c:v>
                </c:pt>
                <c:pt idx="13">
                  <c:v>1p.m.</c:v>
                </c:pt>
                <c:pt idx="14">
                  <c:v>2p.m.</c:v>
                </c:pt>
                <c:pt idx="15">
                  <c:v>3p.m.</c:v>
                </c:pt>
                <c:pt idx="16">
                  <c:v>4p.m.</c:v>
                </c:pt>
                <c:pt idx="17">
                  <c:v>5p.m.</c:v>
                </c:pt>
                <c:pt idx="18">
                  <c:v>6p.m.</c:v>
                </c:pt>
                <c:pt idx="19">
                  <c:v>7p.m.</c:v>
                </c:pt>
                <c:pt idx="20">
                  <c:v>8p.m.</c:v>
                </c:pt>
                <c:pt idx="21">
                  <c:v>9p.m.</c:v>
                </c:pt>
                <c:pt idx="22">
                  <c:v>10p.m.</c:v>
                </c:pt>
                <c:pt idx="23">
                  <c:v>11p.m.</c:v>
                </c:pt>
              </c:strCache>
            </c:strRef>
          </c:cat>
          <c:val>
            <c:numRef>
              <c:f>'Temp-hr'!$B$3:$Y$3</c:f>
              <c:numCache>
                <c:formatCode>General</c:formatCode>
                <c:ptCount val="24"/>
                <c:pt idx="0">
                  <c:v>0.96399999999999997</c:v>
                </c:pt>
                <c:pt idx="1">
                  <c:v>0.87</c:v>
                </c:pt>
                <c:pt idx="2">
                  <c:v>0.80400000000000005</c:v>
                </c:pt>
                <c:pt idx="3">
                  <c:v>0.83199999999999996</c:v>
                </c:pt>
                <c:pt idx="4">
                  <c:v>0.84799999999999998</c:v>
                </c:pt>
                <c:pt idx="5">
                  <c:v>0.90700000000000003</c:v>
                </c:pt>
                <c:pt idx="6">
                  <c:v>1.026</c:v>
                </c:pt>
                <c:pt idx="7">
                  <c:v>1.2410000000000001</c:v>
                </c:pt>
                <c:pt idx="8">
                  <c:v>1.474</c:v>
                </c:pt>
                <c:pt idx="9">
                  <c:v>1.573</c:v>
                </c:pt>
                <c:pt idx="10">
                  <c:v>1.5469999999999999</c:v>
                </c:pt>
                <c:pt idx="11">
                  <c:v>1.466</c:v>
                </c:pt>
                <c:pt idx="12">
                  <c:v>1.3129999999999999</c:v>
                </c:pt>
                <c:pt idx="13">
                  <c:v>1.1120000000000001</c:v>
                </c:pt>
                <c:pt idx="14">
                  <c:v>0.99099999999999999</c:v>
                </c:pt>
                <c:pt idx="15">
                  <c:v>0.93899999999999995</c:v>
                </c:pt>
                <c:pt idx="16">
                  <c:v>0.89800000000000002</c:v>
                </c:pt>
                <c:pt idx="17">
                  <c:v>0.98799999999999999</c:v>
                </c:pt>
                <c:pt idx="18">
                  <c:v>1.157</c:v>
                </c:pt>
                <c:pt idx="19">
                  <c:v>1.21</c:v>
                </c:pt>
                <c:pt idx="20">
                  <c:v>1.1950000000000001</c:v>
                </c:pt>
                <c:pt idx="21">
                  <c:v>1.121</c:v>
                </c:pt>
                <c:pt idx="22">
                  <c:v>0.996</c:v>
                </c:pt>
                <c:pt idx="23">
                  <c:v>0.97399999999999998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F6-4A71-85DA-3A183FA0F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787944"/>
        <c:axId val="423788272"/>
      </c:lineChart>
      <c:catAx>
        <c:axId val="42378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788272"/>
        <c:crosses val="autoZero"/>
        <c:auto val="1"/>
        <c:lblAlgn val="ctr"/>
        <c:lblOffset val="100"/>
        <c:noMultiLvlLbl val="0"/>
      </c:catAx>
      <c:valAx>
        <c:axId val="42378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Heat pump impact (deg C)</a:t>
                </a:r>
              </a:p>
            </c:rich>
          </c:tx>
          <c:layout>
            <c:manualLayout>
              <c:xMode val="edge"/>
              <c:yMode val="edge"/>
              <c:x val="4.145627075972904E-2"/>
              <c:y val="0.259034920964605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78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8937007874017"/>
          <c:y val="0.1388888888888889"/>
          <c:w val="0.8376550743657043"/>
          <c:h val="0.6767669145523475"/>
        </c:manualLayout>
      </c:layout>
      <c:lineChart>
        <c:grouping val="standard"/>
        <c:varyColors val="0"/>
        <c:ser>
          <c:idx val="0"/>
          <c:order val="0"/>
          <c:tx>
            <c:strRef>
              <c:f>'Elec-hr'!$A$3</c:f>
              <c:strCache>
                <c:ptCount val="1"/>
                <c:pt idx="0">
                  <c:v>Heat pump impact (kW)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'Elec-hr'!$B$2:$Y$2</c:f>
              <c:strCache>
                <c:ptCount val="24"/>
                <c:pt idx="0">
                  <c:v>0a.m.</c:v>
                </c:pt>
                <c:pt idx="1">
                  <c:v>1a.m.</c:v>
                </c:pt>
                <c:pt idx="2">
                  <c:v>2a.m.</c:v>
                </c:pt>
                <c:pt idx="3">
                  <c:v>3a.m.</c:v>
                </c:pt>
                <c:pt idx="4">
                  <c:v>4a.m.</c:v>
                </c:pt>
                <c:pt idx="5">
                  <c:v>5a.m.</c:v>
                </c:pt>
                <c:pt idx="6">
                  <c:v>6a.m.</c:v>
                </c:pt>
                <c:pt idx="7">
                  <c:v>7a.m.</c:v>
                </c:pt>
                <c:pt idx="8">
                  <c:v>8a.m.</c:v>
                </c:pt>
                <c:pt idx="9">
                  <c:v>9a.m.</c:v>
                </c:pt>
                <c:pt idx="10">
                  <c:v>10a.m.</c:v>
                </c:pt>
                <c:pt idx="11">
                  <c:v>11a.m.</c:v>
                </c:pt>
                <c:pt idx="12">
                  <c:v>Midday</c:v>
                </c:pt>
                <c:pt idx="13">
                  <c:v>1p.m.</c:v>
                </c:pt>
                <c:pt idx="14">
                  <c:v>2p.m.</c:v>
                </c:pt>
                <c:pt idx="15">
                  <c:v>3p.m.</c:v>
                </c:pt>
                <c:pt idx="16">
                  <c:v>4p.m.</c:v>
                </c:pt>
                <c:pt idx="17">
                  <c:v>5p.m.</c:v>
                </c:pt>
                <c:pt idx="18">
                  <c:v>6p.m.</c:v>
                </c:pt>
                <c:pt idx="19">
                  <c:v>7p.m.</c:v>
                </c:pt>
                <c:pt idx="20">
                  <c:v>8p.m.</c:v>
                </c:pt>
                <c:pt idx="21">
                  <c:v>9p.m.</c:v>
                </c:pt>
                <c:pt idx="22">
                  <c:v>10p.m.</c:v>
                </c:pt>
                <c:pt idx="23">
                  <c:v>11p.m.</c:v>
                </c:pt>
              </c:strCache>
            </c:strRef>
          </c:cat>
          <c:val>
            <c:numRef>
              <c:f>'Elec-hr'!$B$3:$Y$3</c:f>
              <c:numCache>
                <c:formatCode>General</c:formatCode>
                <c:ptCount val="24"/>
                <c:pt idx="0">
                  <c:v>-7.1199999999999996E-3</c:v>
                </c:pt>
                <c:pt idx="1">
                  <c:v>1.74E-3</c:v>
                </c:pt>
                <c:pt idx="2">
                  <c:v>6.7200000000000003E-3</c:v>
                </c:pt>
                <c:pt idx="3">
                  <c:v>-1.49E-2</c:v>
                </c:pt>
                <c:pt idx="4">
                  <c:v>-2.7199999999999998E-2</c:v>
                </c:pt>
                <c:pt idx="5">
                  <c:v>2.2200000000000001E-2</c:v>
                </c:pt>
                <c:pt idx="6">
                  <c:v>-1.84E-2</c:v>
                </c:pt>
                <c:pt idx="7">
                  <c:v>-3.2299999999999998E-3</c:v>
                </c:pt>
                <c:pt idx="8">
                  <c:v>-7.7399999999999997E-2</c:v>
                </c:pt>
                <c:pt idx="9">
                  <c:v>-9.8199999999999996E-2</c:v>
                </c:pt>
                <c:pt idx="10">
                  <c:v>-0.125</c:v>
                </c:pt>
                <c:pt idx="11">
                  <c:v>-0.106</c:v>
                </c:pt>
                <c:pt idx="12">
                  <c:v>-8.1199999999999994E-2</c:v>
                </c:pt>
                <c:pt idx="13">
                  <c:v>-0.10100000000000001</c:v>
                </c:pt>
                <c:pt idx="14">
                  <c:v>-6.25E-2</c:v>
                </c:pt>
                <c:pt idx="15">
                  <c:v>-6.25E-2</c:v>
                </c:pt>
                <c:pt idx="16">
                  <c:v>-9.2299999999999993E-2</c:v>
                </c:pt>
                <c:pt idx="17">
                  <c:v>-0.155</c:v>
                </c:pt>
                <c:pt idx="18">
                  <c:v>-0.17399999999999999</c:v>
                </c:pt>
                <c:pt idx="19">
                  <c:v>-0.21199999999999999</c:v>
                </c:pt>
                <c:pt idx="20">
                  <c:v>-0.16400000000000001</c:v>
                </c:pt>
                <c:pt idx="21">
                  <c:v>-0.17499999999999999</c:v>
                </c:pt>
                <c:pt idx="22">
                  <c:v>-3.6999999999999998E-2</c:v>
                </c:pt>
                <c:pt idx="23">
                  <c:v>2.0400000000000001E-2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D7-4EC6-8DCC-A9A4EFEFE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787944"/>
        <c:axId val="423788272"/>
      </c:lineChart>
      <c:catAx>
        <c:axId val="42378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788272"/>
        <c:crossesAt val="-0.30000000000000004"/>
        <c:auto val="1"/>
        <c:lblAlgn val="ctr"/>
        <c:lblOffset val="100"/>
        <c:noMultiLvlLbl val="0"/>
      </c:catAx>
      <c:valAx>
        <c:axId val="42378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Heat pump impact (kW)</a:t>
                </a:r>
              </a:p>
            </c:rich>
          </c:tx>
          <c:layout>
            <c:manualLayout>
              <c:xMode val="edge"/>
              <c:yMode val="edge"/>
              <c:x val="1.0849189517602163E-2"/>
              <c:y val="0.25602607481562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787944"/>
        <c:crosses val="autoZero"/>
        <c:crossBetween val="between"/>
        <c:majorUnit val="0.1500000000000000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04860-5C5E-458F-9DDF-5456720555B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0F3A76D-7020-44DB-AF5C-8387FF263D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House characteristics: </a:t>
          </a:r>
          <a:r>
            <a:rPr lang="en-US" sz="1800" dirty="0"/>
            <a:t>window, roof,  foundation type, glazing, shade, drainage, house age, size</a:t>
          </a:r>
        </a:p>
      </dgm:t>
    </dgm:pt>
    <dgm:pt modelId="{1F59B49B-94E8-4687-B317-2B6EEF02EA68}" type="parTrans" cxnId="{ECE63922-B1B5-4C11-B145-E5F9D4117DCD}">
      <dgm:prSet/>
      <dgm:spPr/>
      <dgm:t>
        <a:bodyPr/>
        <a:lstStyle/>
        <a:p>
          <a:endParaRPr lang="en-US"/>
        </a:p>
      </dgm:t>
    </dgm:pt>
    <dgm:pt modelId="{DCC90E0E-C0A7-45A3-98CB-8707F2FCC1B6}" type="sibTrans" cxnId="{ECE63922-B1B5-4C11-B145-E5F9D4117D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BCAAB6D-F9F3-4AA1-8670-0ED9F20926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Housing quality: </a:t>
          </a:r>
          <a:r>
            <a:rPr lang="en-US" sz="1800" dirty="0"/>
            <a:t>Mould and damp, house condition, curtains, draughtiness</a:t>
          </a:r>
        </a:p>
      </dgm:t>
    </dgm:pt>
    <dgm:pt modelId="{0E66ACBF-DAC0-4ABD-BB7C-2081CC69067D}" type="parTrans" cxnId="{2D577DDA-B7CF-43FC-B2DB-1C6FE4B9BE88}">
      <dgm:prSet/>
      <dgm:spPr/>
      <dgm:t>
        <a:bodyPr/>
        <a:lstStyle/>
        <a:p>
          <a:endParaRPr lang="en-US"/>
        </a:p>
      </dgm:t>
    </dgm:pt>
    <dgm:pt modelId="{7B786E0A-AD6A-493D-BCCB-8FE2F5A59B02}" type="sibTrans" cxnId="{2D577DDA-B7CF-43FC-B2DB-1C6FE4B9BE8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94FBC8-21D5-4D45-A4BA-FA234A6430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Indoor temperature, </a:t>
          </a:r>
          <a:r>
            <a:rPr lang="en-US" sz="1800" dirty="0"/>
            <a:t>relative humidity, carbon dioxide, dew point, lux (half hourly)</a:t>
          </a:r>
          <a:r>
            <a:rPr lang="en-US" sz="1800" b="1" dirty="0"/>
            <a:t> </a:t>
          </a:r>
          <a:endParaRPr lang="en-US" sz="1800" dirty="0"/>
        </a:p>
      </dgm:t>
    </dgm:pt>
    <dgm:pt modelId="{44B05DA1-7751-4D6D-BE84-D253EA357A91}" type="parTrans" cxnId="{7CBA7413-840C-417D-8D49-ADD4F4370B65}">
      <dgm:prSet/>
      <dgm:spPr/>
      <dgm:t>
        <a:bodyPr/>
        <a:lstStyle/>
        <a:p>
          <a:endParaRPr lang="en-US"/>
        </a:p>
      </dgm:t>
    </dgm:pt>
    <dgm:pt modelId="{4CE9F609-C2BD-413B-BC79-B043C4898020}" type="sibTrans" cxnId="{7CBA7413-840C-417D-8D49-ADD4F4370B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4EC0409-11D4-446A-8533-BF0CFFC16B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Heating and ventilation </a:t>
          </a:r>
          <a:r>
            <a:rPr lang="en-US" sz="1800" dirty="0"/>
            <a:t>behaviour, cold perception</a:t>
          </a:r>
        </a:p>
      </dgm:t>
    </dgm:pt>
    <dgm:pt modelId="{1FBF78EF-9C67-4228-AA70-2F6852509E4D}" type="parTrans" cxnId="{FEF03278-EDE0-4510-823E-23A377E5F56E}">
      <dgm:prSet/>
      <dgm:spPr/>
      <dgm:t>
        <a:bodyPr/>
        <a:lstStyle/>
        <a:p>
          <a:endParaRPr lang="en-US"/>
        </a:p>
      </dgm:t>
    </dgm:pt>
    <dgm:pt modelId="{82CDB0EF-3406-4C28-8CD9-0DB591B690F9}" type="sibTrans" cxnId="{FEF03278-EDE0-4510-823E-23A377E5F5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60F341-3900-4EC2-9448-CB6B6D0613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Whole house electricity </a:t>
          </a:r>
          <a:r>
            <a:rPr lang="en-US" sz="1800" dirty="0"/>
            <a:t>use (half-hourly) n=95</a:t>
          </a:r>
        </a:p>
      </dgm:t>
    </dgm:pt>
    <dgm:pt modelId="{39B063F0-9DF0-4F90-BAD2-F5F962548B32}" type="parTrans" cxnId="{B35A515A-50BA-4D82-A38B-A1FF884E1699}">
      <dgm:prSet/>
      <dgm:spPr/>
      <dgm:t>
        <a:bodyPr/>
        <a:lstStyle/>
        <a:p>
          <a:endParaRPr lang="en-US"/>
        </a:p>
      </dgm:t>
    </dgm:pt>
    <dgm:pt modelId="{F7958BE9-D875-49CC-AF52-3A6861557D85}" type="sibTrans" cxnId="{B35A515A-50BA-4D82-A38B-A1FF884E16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91BDD7-6031-4FFB-917A-0E68C3E9E0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Heat pump electricity </a:t>
          </a:r>
          <a:r>
            <a:rPr lang="en-US" sz="1800" dirty="0"/>
            <a:t>use (half-hourly linked and minute unlinked) n=20</a:t>
          </a:r>
        </a:p>
      </dgm:t>
    </dgm:pt>
    <dgm:pt modelId="{A3DCC15E-D5E7-4EB5-9DE7-EBF05DD777F0}" type="parTrans" cxnId="{190D48BC-157D-4657-B696-22E433F07336}">
      <dgm:prSet/>
      <dgm:spPr/>
      <dgm:t>
        <a:bodyPr/>
        <a:lstStyle/>
        <a:p>
          <a:endParaRPr lang="en-US"/>
        </a:p>
      </dgm:t>
    </dgm:pt>
    <dgm:pt modelId="{FD266A93-0A95-4DC0-B57D-2E9E8B7421AC}" type="sibTrans" cxnId="{190D48BC-157D-4657-B696-22E433F073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AF5E337-CA12-434A-ACFB-7BCF00D4C8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Outdoor temperature </a:t>
          </a:r>
          <a:r>
            <a:rPr lang="en-US" sz="1800" dirty="0"/>
            <a:t>and humidity</a:t>
          </a:r>
        </a:p>
      </dgm:t>
    </dgm:pt>
    <dgm:pt modelId="{D4FC542C-93DC-4D46-8931-C672006FAD93}" type="parTrans" cxnId="{E59FD7E4-7E30-479B-9714-6D2EC0D298D2}">
      <dgm:prSet/>
      <dgm:spPr/>
      <dgm:t>
        <a:bodyPr/>
        <a:lstStyle/>
        <a:p>
          <a:endParaRPr lang="en-US"/>
        </a:p>
      </dgm:t>
    </dgm:pt>
    <dgm:pt modelId="{52413B9B-9E70-4A98-A585-BC6C67FC7586}" type="sibTrans" cxnId="{E59FD7E4-7E30-479B-9714-6D2EC0D298D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F03DC7B-2D20-478D-A1EA-D7B22BA98F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Wellbeing: </a:t>
          </a:r>
          <a:r>
            <a:rPr lang="en-US" sz="1800" b="0" dirty="0"/>
            <a:t>Life satisfaction, WHO5, health</a:t>
          </a:r>
        </a:p>
      </dgm:t>
    </dgm:pt>
    <dgm:pt modelId="{76439311-5ABB-49D1-9782-10679761A993}" type="parTrans" cxnId="{C92A5BDC-FC46-4BD1-B5FE-DFCBC703E920}">
      <dgm:prSet/>
      <dgm:spPr/>
      <dgm:t>
        <a:bodyPr/>
        <a:lstStyle/>
        <a:p>
          <a:endParaRPr lang="en-US"/>
        </a:p>
      </dgm:t>
    </dgm:pt>
    <dgm:pt modelId="{61290510-7311-4C09-922C-13291962BB4B}" type="sibTrans" cxnId="{C92A5BDC-FC46-4BD1-B5FE-DFCBC703E9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8BA511-59AE-4DDE-B357-19BAA57B2B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Demographics: </a:t>
          </a:r>
          <a:r>
            <a:rPr lang="en-US" sz="1800" b="0" dirty="0"/>
            <a:t>Age, work/study status, sufficient income</a:t>
          </a:r>
        </a:p>
      </dgm:t>
    </dgm:pt>
    <dgm:pt modelId="{B2644D65-F6A1-4C9E-A392-EA469BA71E5E}" type="parTrans" cxnId="{ECFB357E-3B2D-403E-89E6-3DC97AF29831}">
      <dgm:prSet/>
      <dgm:spPr/>
      <dgm:t>
        <a:bodyPr/>
        <a:lstStyle/>
        <a:p>
          <a:endParaRPr lang="en-NZ"/>
        </a:p>
      </dgm:t>
    </dgm:pt>
    <dgm:pt modelId="{0E7E332F-A5C0-4E96-BD4C-BC1E33F4D22A}" type="sibTrans" cxnId="{ECFB357E-3B2D-403E-89E6-3DC97AF29831}">
      <dgm:prSet/>
      <dgm:spPr/>
      <dgm:t>
        <a:bodyPr/>
        <a:lstStyle/>
        <a:p>
          <a:endParaRPr lang="en-NZ"/>
        </a:p>
      </dgm:t>
    </dgm:pt>
    <dgm:pt modelId="{A2793002-C831-48BB-9BEE-8849DB4F7B97}" type="pres">
      <dgm:prSet presAssocID="{3AA04860-5C5E-458F-9DDF-5456720555B3}" presName="root" presStyleCnt="0">
        <dgm:presLayoutVars>
          <dgm:dir/>
          <dgm:resizeHandles val="exact"/>
        </dgm:presLayoutVars>
      </dgm:prSet>
      <dgm:spPr/>
    </dgm:pt>
    <dgm:pt modelId="{C77AFAEF-5544-4AC1-8C9E-91A62C46F739}" type="pres">
      <dgm:prSet presAssocID="{3AA04860-5C5E-458F-9DDF-5456720555B3}" presName="container" presStyleCnt="0">
        <dgm:presLayoutVars>
          <dgm:dir/>
          <dgm:resizeHandles val="exact"/>
        </dgm:presLayoutVars>
      </dgm:prSet>
      <dgm:spPr/>
    </dgm:pt>
    <dgm:pt modelId="{CF34358A-BB15-4CE1-BE8E-F59481578212}" type="pres">
      <dgm:prSet presAssocID="{90F3A76D-7020-44DB-AF5C-8387FF263D44}" presName="compNode" presStyleCnt="0"/>
      <dgm:spPr/>
    </dgm:pt>
    <dgm:pt modelId="{5BF3BA59-89D5-47F9-A6EA-1E219C148E8E}" type="pres">
      <dgm:prSet presAssocID="{90F3A76D-7020-44DB-AF5C-8387FF263D44}" presName="iconBgRect" presStyleLbl="bgShp" presStyleIdx="0" presStyleCnt="9"/>
      <dgm:spPr/>
    </dgm:pt>
    <dgm:pt modelId="{A6C52077-A21F-446B-B88C-29D177F6162F}" type="pres">
      <dgm:prSet presAssocID="{90F3A76D-7020-44DB-AF5C-8387FF263D44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58548C4B-1F09-42A2-A4E8-13D26E5DC414}" type="pres">
      <dgm:prSet presAssocID="{90F3A76D-7020-44DB-AF5C-8387FF263D44}" presName="spaceRect" presStyleCnt="0"/>
      <dgm:spPr/>
    </dgm:pt>
    <dgm:pt modelId="{C6850BEA-73E7-4469-A187-73CD39E69465}" type="pres">
      <dgm:prSet presAssocID="{90F3A76D-7020-44DB-AF5C-8387FF263D44}" presName="textRect" presStyleLbl="revTx" presStyleIdx="0" presStyleCnt="9" custScaleX="117294" custLinFactNeighborX="9787" custLinFactNeighborY="-1768">
        <dgm:presLayoutVars>
          <dgm:chMax val="1"/>
          <dgm:chPref val="1"/>
        </dgm:presLayoutVars>
      </dgm:prSet>
      <dgm:spPr/>
    </dgm:pt>
    <dgm:pt modelId="{0882D86D-F2D6-4D1B-BC04-B663E44A82DB}" type="pres">
      <dgm:prSet presAssocID="{DCC90E0E-C0A7-45A3-98CB-8707F2FCC1B6}" presName="sibTrans" presStyleLbl="sibTrans2D1" presStyleIdx="0" presStyleCnt="0"/>
      <dgm:spPr/>
    </dgm:pt>
    <dgm:pt modelId="{D294A003-5473-4056-AFEC-29EEF4FD156C}" type="pres">
      <dgm:prSet presAssocID="{8BCAAB6D-F9F3-4AA1-8670-0ED9F209260C}" presName="compNode" presStyleCnt="0"/>
      <dgm:spPr/>
    </dgm:pt>
    <dgm:pt modelId="{A99ACCD3-AF79-43D6-A7AF-BB5F898C6B48}" type="pres">
      <dgm:prSet presAssocID="{8BCAAB6D-F9F3-4AA1-8670-0ED9F209260C}" presName="iconBgRect" presStyleLbl="bgShp" presStyleIdx="1" presStyleCnt="9"/>
      <dgm:spPr/>
    </dgm:pt>
    <dgm:pt modelId="{BB133CA9-8FCB-4643-9502-901F8B73B319}" type="pres">
      <dgm:prSet presAssocID="{8BCAAB6D-F9F3-4AA1-8670-0ED9F209260C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A0828F66-60C5-4A45-B85D-406C6DEB147F}" type="pres">
      <dgm:prSet presAssocID="{8BCAAB6D-F9F3-4AA1-8670-0ED9F209260C}" presName="spaceRect" presStyleCnt="0"/>
      <dgm:spPr/>
    </dgm:pt>
    <dgm:pt modelId="{E5B46147-3407-4110-AE08-9C3894F19FA2}" type="pres">
      <dgm:prSet presAssocID="{8BCAAB6D-F9F3-4AA1-8670-0ED9F209260C}" presName="textRect" presStyleLbl="revTx" presStyleIdx="1" presStyleCnt="9">
        <dgm:presLayoutVars>
          <dgm:chMax val="1"/>
          <dgm:chPref val="1"/>
        </dgm:presLayoutVars>
      </dgm:prSet>
      <dgm:spPr/>
    </dgm:pt>
    <dgm:pt modelId="{42871A60-5692-46F7-B4DE-7C5B6BF1591E}" type="pres">
      <dgm:prSet presAssocID="{7B786E0A-AD6A-493D-BCCB-8FE2F5A59B02}" presName="sibTrans" presStyleLbl="sibTrans2D1" presStyleIdx="0" presStyleCnt="0"/>
      <dgm:spPr/>
    </dgm:pt>
    <dgm:pt modelId="{FD7B4AA3-8150-4A69-A22E-391879E466CF}" type="pres">
      <dgm:prSet presAssocID="{4994FBC8-21D5-4D45-A4BA-FA234A64303E}" presName="compNode" presStyleCnt="0"/>
      <dgm:spPr/>
    </dgm:pt>
    <dgm:pt modelId="{C257B7C7-C0E5-4562-9865-462520C183F8}" type="pres">
      <dgm:prSet presAssocID="{4994FBC8-21D5-4D45-A4BA-FA234A64303E}" presName="iconBgRect" presStyleLbl="bgShp" presStyleIdx="2" presStyleCnt="9"/>
      <dgm:spPr/>
    </dgm:pt>
    <dgm:pt modelId="{645D6741-8A80-4F98-8D6E-C93BF7E800DA}" type="pres">
      <dgm:prSet presAssocID="{4994FBC8-21D5-4D45-A4BA-FA234A64303E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C9885E49-990A-4499-A60D-CEC160C17711}" type="pres">
      <dgm:prSet presAssocID="{4994FBC8-21D5-4D45-A4BA-FA234A64303E}" presName="spaceRect" presStyleCnt="0"/>
      <dgm:spPr/>
    </dgm:pt>
    <dgm:pt modelId="{C1846FE9-ADBC-457B-8A70-36AD260A9581}" type="pres">
      <dgm:prSet presAssocID="{4994FBC8-21D5-4D45-A4BA-FA234A64303E}" presName="textRect" presStyleLbl="revTx" presStyleIdx="2" presStyleCnt="9">
        <dgm:presLayoutVars>
          <dgm:chMax val="1"/>
          <dgm:chPref val="1"/>
        </dgm:presLayoutVars>
      </dgm:prSet>
      <dgm:spPr/>
    </dgm:pt>
    <dgm:pt modelId="{73AB4FB4-2FD0-4356-BBC6-89EE7BC36320}" type="pres">
      <dgm:prSet presAssocID="{4CE9F609-C2BD-413B-BC79-B043C4898020}" presName="sibTrans" presStyleLbl="sibTrans2D1" presStyleIdx="0" presStyleCnt="0"/>
      <dgm:spPr/>
    </dgm:pt>
    <dgm:pt modelId="{5DE3AA79-81F5-49B0-8A27-FDB1871D102E}" type="pres">
      <dgm:prSet presAssocID="{E4EC0409-11D4-446A-8533-BF0CFFC16BD4}" presName="compNode" presStyleCnt="0"/>
      <dgm:spPr/>
    </dgm:pt>
    <dgm:pt modelId="{9E7338D4-63C4-4208-B78E-97E5B10C0525}" type="pres">
      <dgm:prSet presAssocID="{E4EC0409-11D4-446A-8533-BF0CFFC16BD4}" presName="iconBgRect" presStyleLbl="bgShp" presStyleIdx="3" presStyleCnt="9"/>
      <dgm:spPr/>
    </dgm:pt>
    <dgm:pt modelId="{92EF1268-DE93-4F68-B4F7-7070B7D59753}" type="pres">
      <dgm:prSet presAssocID="{E4EC0409-11D4-446A-8533-BF0CFFC16BD4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B4B40CDB-8AB8-4482-8AF0-D171A3215559}" type="pres">
      <dgm:prSet presAssocID="{E4EC0409-11D4-446A-8533-BF0CFFC16BD4}" presName="spaceRect" presStyleCnt="0"/>
      <dgm:spPr/>
    </dgm:pt>
    <dgm:pt modelId="{C4592DAB-138E-4DAA-96B3-AB5DAA2EC7F3}" type="pres">
      <dgm:prSet presAssocID="{E4EC0409-11D4-446A-8533-BF0CFFC16BD4}" presName="textRect" presStyleLbl="revTx" presStyleIdx="3" presStyleCnt="9">
        <dgm:presLayoutVars>
          <dgm:chMax val="1"/>
          <dgm:chPref val="1"/>
        </dgm:presLayoutVars>
      </dgm:prSet>
      <dgm:spPr/>
    </dgm:pt>
    <dgm:pt modelId="{6B3BCFEF-BD4B-4AAC-A0AD-AD86F58F805C}" type="pres">
      <dgm:prSet presAssocID="{82CDB0EF-3406-4C28-8CD9-0DB591B690F9}" presName="sibTrans" presStyleLbl="sibTrans2D1" presStyleIdx="0" presStyleCnt="0"/>
      <dgm:spPr/>
    </dgm:pt>
    <dgm:pt modelId="{FFBAC121-5BEC-46D9-AC07-0B13A7974D98}" type="pres">
      <dgm:prSet presAssocID="{A760F341-3900-4EC2-9448-CB6B6D061371}" presName="compNode" presStyleCnt="0"/>
      <dgm:spPr/>
    </dgm:pt>
    <dgm:pt modelId="{5E0D7F8D-B300-48F8-96A2-BF62DD24D9BE}" type="pres">
      <dgm:prSet presAssocID="{A760F341-3900-4EC2-9448-CB6B6D061371}" presName="iconBgRect" presStyleLbl="bgShp" presStyleIdx="4" presStyleCnt="9"/>
      <dgm:spPr/>
    </dgm:pt>
    <dgm:pt modelId="{7B998FCA-4AF2-485E-93EF-57B7DF98E2DA}" type="pres">
      <dgm:prSet presAssocID="{A760F341-3900-4EC2-9448-CB6B6D061371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wer"/>
        </a:ext>
      </dgm:extLst>
    </dgm:pt>
    <dgm:pt modelId="{1099BD12-1BA6-41E1-9A1E-964EA3D6FEFD}" type="pres">
      <dgm:prSet presAssocID="{A760F341-3900-4EC2-9448-CB6B6D061371}" presName="spaceRect" presStyleCnt="0"/>
      <dgm:spPr/>
    </dgm:pt>
    <dgm:pt modelId="{96A3C6E2-D000-46ED-9D6C-8A227405DC5B}" type="pres">
      <dgm:prSet presAssocID="{A760F341-3900-4EC2-9448-CB6B6D061371}" presName="textRect" presStyleLbl="revTx" presStyleIdx="4" presStyleCnt="9" custLinFactNeighborX="6808" custLinFactNeighborY="-1003">
        <dgm:presLayoutVars>
          <dgm:chMax val="1"/>
          <dgm:chPref val="1"/>
        </dgm:presLayoutVars>
      </dgm:prSet>
      <dgm:spPr/>
    </dgm:pt>
    <dgm:pt modelId="{74F3EC29-AF7B-41F4-AD03-A6A3318BDDB8}" type="pres">
      <dgm:prSet presAssocID="{F7958BE9-D875-49CC-AF52-3A6861557D85}" presName="sibTrans" presStyleLbl="sibTrans2D1" presStyleIdx="0" presStyleCnt="0"/>
      <dgm:spPr/>
    </dgm:pt>
    <dgm:pt modelId="{E84B319F-32B3-408D-8D75-B54DCE6D0EC0}" type="pres">
      <dgm:prSet presAssocID="{5C91BDD7-6031-4FFB-917A-0E68C3E9E072}" presName="compNode" presStyleCnt="0"/>
      <dgm:spPr/>
    </dgm:pt>
    <dgm:pt modelId="{A03D569A-BE77-44DC-B19E-B850748D644B}" type="pres">
      <dgm:prSet presAssocID="{5C91BDD7-6031-4FFB-917A-0E68C3E9E072}" presName="iconBgRect" presStyleLbl="bgShp" presStyleIdx="5" presStyleCnt="9"/>
      <dgm:spPr/>
    </dgm:pt>
    <dgm:pt modelId="{5E30590A-CB4C-4ADE-8186-AD8FCDC1B80A}" type="pres">
      <dgm:prSet presAssocID="{5C91BDD7-6031-4FFB-917A-0E68C3E9E072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AD563E96-CF05-44A0-9B43-2F63C44D7CBB}" type="pres">
      <dgm:prSet presAssocID="{5C91BDD7-6031-4FFB-917A-0E68C3E9E072}" presName="spaceRect" presStyleCnt="0"/>
      <dgm:spPr/>
    </dgm:pt>
    <dgm:pt modelId="{FC25C419-3AD5-4978-B996-E787BC7F4919}" type="pres">
      <dgm:prSet presAssocID="{5C91BDD7-6031-4FFB-917A-0E68C3E9E072}" presName="textRect" presStyleLbl="revTx" presStyleIdx="5" presStyleCnt="9" custLinFactNeighborX="7659">
        <dgm:presLayoutVars>
          <dgm:chMax val="1"/>
          <dgm:chPref val="1"/>
        </dgm:presLayoutVars>
      </dgm:prSet>
      <dgm:spPr/>
    </dgm:pt>
    <dgm:pt modelId="{0B3AF079-A018-4D36-A61E-D5F71F4D0F90}" type="pres">
      <dgm:prSet presAssocID="{FD266A93-0A95-4DC0-B57D-2E9E8B7421AC}" presName="sibTrans" presStyleLbl="sibTrans2D1" presStyleIdx="0" presStyleCnt="0"/>
      <dgm:spPr/>
    </dgm:pt>
    <dgm:pt modelId="{0E421F01-4EDF-47F8-B6F1-8DF9BAC3970E}" type="pres">
      <dgm:prSet presAssocID="{EAF5E337-CA12-434A-ACFB-7BCF00D4C87E}" presName="compNode" presStyleCnt="0"/>
      <dgm:spPr/>
    </dgm:pt>
    <dgm:pt modelId="{E8D0BF5A-A8F3-4AE4-A392-232FE3408F05}" type="pres">
      <dgm:prSet presAssocID="{EAF5E337-CA12-434A-ACFB-7BCF00D4C87E}" presName="iconBgRect" presStyleLbl="bgShp" presStyleIdx="6" presStyleCnt="9"/>
      <dgm:spPr/>
    </dgm:pt>
    <dgm:pt modelId="{583472DE-0938-4628-B805-4F609B089955}" type="pres">
      <dgm:prSet presAssocID="{EAF5E337-CA12-434A-ACFB-7BCF00D4C87E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A68C7D9D-1233-4BF0-AD74-FAA2B49DDC18}" type="pres">
      <dgm:prSet presAssocID="{EAF5E337-CA12-434A-ACFB-7BCF00D4C87E}" presName="spaceRect" presStyleCnt="0"/>
      <dgm:spPr/>
    </dgm:pt>
    <dgm:pt modelId="{24BC0DD1-5832-441D-B372-72191463DF95}" type="pres">
      <dgm:prSet presAssocID="{EAF5E337-CA12-434A-ACFB-7BCF00D4C87E}" presName="textRect" presStyleLbl="revTx" presStyleIdx="6" presStyleCnt="9">
        <dgm:presLayoutVars>
          <dgm:chMax val="1"/>
          <dgm:chPref val="1"/>
        </dgm:presLayoutVars>
      </dgm:prSet>
      <dgm:spPr/>
    </dgm:pt>
    <dgm:pt modelId="{80101C55-9643-44AF-803C-BC9403301EEE}" type="pres">
      <dgm:prSet presAssocID="{52413B9B-9E70-4A98-A585-BC6C67FC7586}" presName="sibTrans" presStyleLbl="sibTrans2D1" presStyleIdx="0" presStyleCnt="0"/>
      <dgm:spPr/>
    </dgm:pt>
    <dgm:pt modelId="{EC160F92-CD96-4B29-93FF-CAED86D4AF02}" type="pres">
      <dgm:prSet presAssocID="{FF03DC7B-2D20-478D-A1EA-D7B22BA98FA7}" presName="compNode" presStyleCnt="0"/>
      <dgm:spPr/>
    </dgm:pt>
    <dgm:pt modelId="{DE0EC68C-3FED-4619-9437-71408ED3A612}" type="pres">
      <dgm:prSet presAssocID="{FF03DC7B-2D20-478D-A1EA-D7B22BA98FA7}" presName="iconBgRect" presStyleLbl="bgShp" presStyleIdx="7" presStyleCnt="9"/>
      <dgm:spPr/>
    </dgm:pt>
    <dgm:pt modelId="{07FA88B4-FD23-4C58-BB85-6FBD962161B2}" type="pres">
      <dgm:prSet presAssocID="{FF03DC7B-2D20-478D-A1EA-D7B22BA98FA7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B36B1E5-63FC-49BF-8A7C-E21556024583}" type="pres">
      <dgm:prSet presAssocID="{FF03DC7B-2D20-478D-A1EA-D7B22BA98FA7}" presName="spaceRect" presStyleCnt="0"/>
      <dgm:spPr/>
    </dgm:pt>
    <dgm:pt modelId="{05B48BE8-6838-486B-9410-DEB7846B1C24}" type="pres">
      <dgm:prSet presAssocID="{FF03DC7B-2D20-478D-A1EA-D7B22BA98FA7}" presName="textRect" presStyleLbl="revTx" presStyleIdx="7" presStyleCnt="9" custLinFactNeighborX="3830" custLinFactNeighborY="-4012">
        <dgm:presLayoutVars>
          <dgm:chMax val="1"/>
          <dgm:chPref val="1"/>
        </dgm:presLayoutVars>
      </dgm:prSet>
      <dgm:spPr/>
    </dgm:pt>
    <dgm:pt modelId="{F4BD5010-7280-46E2-AE49-5A5D8E1003EA}" type="pres">
      <dgm:prSet presAssocID="{61290510-7311-4C09-922C-13291962BB4B}" presName="sibTrans" presStyleLbl="sibTrans2D1" presStyleIdx="0" presStyleCnt="0"/>
      <dgm:spPr/>
    </dgm:pt>
    <dgm:pt modelId="{C1312D27-BAD9-4FF6-BE23-9F9D60B32DAF}" type="pres">
      <dgm:prSet presAssocID="{EF8BA511-59AE-4DDE-B357-19BAA57B2BCC}" presName="compNode" presStyleCnt="0"/>
      <dgm:spPr/>
    </dgm:pt>
    <dgm:pt modelId="{1B68A4A4-7BD3-459A-AA94-F9B33C9E88AA}" type="pres">
      <dgm:prSet presAssocID="{EF8BA511-59AE-4DDE-B357-19BAA57B2BCC}" presName="iconBgRect" presStyleLbl="bgShp" presStyleIdx="8" presStyleCnt="9"/>
      <dgm:spPr/>
    </dgm:pt>
    <dgm:pt modelId="{9F376311-EF6A-4A4A-9C21-220A8D30B447}" type="pres">
      <dgm:prSet presAssocID="{EF8BA511-59AE-4DDE-B357-19BAA57B2BCC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mily with girl with solid fill"/>
        </a:ext>
      </dgm:extLst>
    </dgm:pt>
    <dgm:pt modelId="{ACCBF846-FB0B-4EBD-8022-4F8ED6C69AC3}" type="pres">
      <dgm:prSet presAssocID="{EF8BA511-59AE-4DDE-B357-19BAA57B2BCC}" presName="spaceRect" presStyleCnt="0"/>
      <dgm:spPr/>
    </dgm:pt>
    <dgm:pt modelId="{A72A2CA0-4FFC-443C-B516-51EFE279A592}" type="pres">
      <dgm:prSet presAssocID="{EF8BA511-59AE-4DDE-B357-19BAA57B2BCC}" presName="textRect" presStyleLbl="revTx" presStyleIdx="8" presStyleCnt="9" custLinFactNeighborX="6383">
        <dgm:presLayoutVars>
          <dgm:chMax val="1"/>
          <dgm:chPref val="1"/>
        </dgm:presLayoutVars>
      </dgm:prSet>
      <dgm:spPr/>
    </dgm:pt>
  </dgm:ptLst>
  <dgm:cxnLst>
    <dgm:cxn modelId="{F219AD00-1276-476C-8A5C-3D9CEDB9CC38}" type="presOf" srcId="{4CE9F609-C2BD-413B-BC79-B043C4898020}" destId="{73AB4FB4-2FD0-4356-BBC6-89EE7BC36320}" srcOrd="0" destOrd="0" presId="urn:microsoft.com/office/officeart/2018/2/layout/IconCircleList"/>
    <dgm:cxn modelId="{20A1040D-5EA6-4EFD-9B8A-33DE0A33B67A}" type="presOf" srcId="{E4EC0409-11D4-446A-8533-BF0CFFC16BD4}" destId="{C4592DAB-138E-4DAA-96B3-AB5DAA2EC7F3}" srcOrd="0" destOrd="0" presId="urn:microsoft.com/office/officeart/2018/2/layout/IconCircleList"/>
    <dgm:cxn modelId="{15F0240D-9385-4460-9449-37903A44548A}" type="presOf" srcId="{7B786E0A-AD6A-493D-BCCB-8FE2F5A59B02}" destId="{42871A60-5692-46F7-B4DE-7C5B6BF1591E}" srcOrd="0" destOrd="0" presId="urn:microsoft.com/office/officeart/2018/2/layout/IconCircleList"/>
    <dgm:cxn modelId="{FD660711-DDD1-4353-9824-CC3D35821DE2}" type="presOf" srcId="{8BCAAB6D-F9F3-4AA1-8670-0ED9F209260C}" destId="{E5B46147-3407-4110-AE08-9C3894F19FA2}" srcOrd="0" destOrd="0" presId="urn:microsoft.com/office/officeart/2018/2/layout/IconCircleList"/>
    <dgm:cxn modelId="{7CBA7413-840C-417D-8D49-ADD4F4370B65}" srcId="{3AA04860-5C5E-458F-9DDF-5456720555B3}" destId="{4994FBC8-21D5-4D45-A4BA-FA234A64303E}" srcOrd="2" destOrd="0" parTransId="{44B05DA1-7751-4D6D-BE84-D253EA357A91}" sibTransId="{4CE9F609-C2BD-413B-BC79-B043C4898020}"/>
    <dgm:cxn modelId="{FF27BC15-4541-451E-B52B-C024323B1804}" type="presOf" srcId="{A760F341-3900-4EC2-9448-CB6B6D061371}" destId="{96A3C6E2-D000-46ED-9D6C-8A227405DC5B}" srcOrd="0" destOrd="0" presId="urn:microsoft.com/office/officeart/2018/2/layout/IconCircleList"/>
    <dgm:cxn modelId="{5400701D-9533-422F-BD71-575B752E2AAF}" type="presOf" srcId="{4994FBC8-21D5-4D45-A4BA-FA234A64303E}" destId="{C1846FE9-ADBC-457B-8A70-36AD260A9581}" srcOrd="0" destOrd="0" presId="urn:microsoft.com/office/officeart/2018/2/layout/IconCircleList"/>
    <dgm:cxn modelId="{ECE63922-B1B5-4C11-B145-E5F9D4117DCD}" srcId="{3AA04860-5C5E-458F-9DDF-5456720555B3}" destId="{90F3A76D-7020-44DB-AF5C-8387FF263D44}" srcOrd="0" destOrd="0" parTransId="{1F59B49B-94E8-4687-B317-2B6EEF02EA68}" sibTransId="{DCC90E0E-C0A7-45A3-98CB-8707F2FCC1B6}"/>
    <dgm:cxn modelId="{ACEE9E25-CDFF-4479-B303-868BC6AD2236}" type="presOf" srcId="{EAF5E337-CA12-434A-ACFB-7BCF00D4C87E}" destId="{24BC0DD1-5832-441D-B372-72191463DF95}" srcOrd="0" destOrd="0" presId="urn:microsoft.com/office/officeart/2018/2/layout/IconCircleList"/>
    <dgm:cxn modelId="{55E9532D-082C-46AD-8C98-06238796551B}" type="presOf" srcId="{F7958BE9-D875-49CC-AF52-3A6861557D85}" destId="{74F3EC29-AF7B-41F4-AD03-A6A3318BDDB8}" srcOrd="0" destOrd="0" presId="urn:microsoft.com/office/officeart/2018/2/layout/IconCircleList"/>
    <dgm:cxn modelId="{D2223533-4D22-476E-8E06-5EE376DEE68E}" type="presOf" srcId="{EF8BA511-59AE-4DDE-B357-19BAA57B2BCC}" destId="{A72A2CA0-4FFC-443C-B516-51EFE279A592}" srcOrd="0" destOrd="0" presId="urn:microsoft.com/office/officeart/2018/2/layout/IconCircleList"/>
    <dgm:cxn modelId="{2582B646-9A68-4171-A98B-A880E26F9F0C}" type="presOf" srcId="{FF03DC7B-2D20-478D-A1EA-D7B22BA98FA7}" destId="{05B48BE8-6838-486B-9410-DEB7846B1C24}" srcOrd="0" destOrd="0" presId="urn:microsoft.com/office/officeart/2018/2/layout/IconCircleList"/>
    <dgm:cxn modelId="{23048051-ECB2-423C-B645-0730386E05C8}" type="presOf" srcId="{5C91BDD7-6031-4FFB-917A-0E68C3E9E072}" destId="{FC25C419-3AD5-4978-B996-E787BC7F4919}" srcOrd="0" destOrd="0" presId="urn:microsoft.com/office/officeart/2018/2/layout/IconCircleList"/>
    <dgm:cxn modelId="{FEF03278-EDE0-4510-823E-23A377E5F56E}" srcId="{3AA04860-5C5E-458F-9DDF-5456720555B3}" destId="{E4EC0409-11D4-446A-8533-BF0CFFC16BD4}" srcOrd="3" destOrd="0" parTransId="{1FBF78EF-9C67-4228-AA70-2F6852509E4D}" sibTransId="{82CDB0EF-3406-4C28-8CD9-0DB591B690F9}"/>
    <dgm:cxn modelId="{B35A515A-50BA-4D82-A38B-A1FF884E1699}" srcId="{3AA04860-5C5E-458F-9DDF-5456720555B3}" destId="{A760F341-3900-4EC2-9448-CB6B6D061371}" srcOrd="4" destOrd="0" parTransId="{39B063F0-9DF0-4F90-BAD2-F5F962548B32}" sibTransId="{F7958BE9-D875-49CC-AF52-3A6861557D85}"/>
    <dgm:cxn modelId="{ECFB357E-3B2D-403E-89E6-3DC97AF29831}" srcId="{3AA04860-5C5E-458F-9DDF-5456720555B3}" destId="{EF8BA511-59AE-4DDE-B357-19BAA57B2BCC}" srcOrd="8" destOrd="0" parTransId="{B2644D65-F6A1-4C9E-A392-EA469BA71E5E}" sibTransId="{0E7E332F-A5C0-4E96-BD4C-BC1E33F4D22A}"/>
    <dgm:cxn modelId="{2F31F17E-33EE-4AB3-BB4D-B54DB682C156}" type="presOf" srcId="{DCC90E0E-C0A7-45A3-98CB-8707F2FCC1B6}" destId="{0882D86D-F2D6-4D1B-BC04-B663E44A82DB}" srcOrd="0" destOrd="0" presId="urn:microsoft.com/office/officeart/2018/2/layout/IconCircleList"/>
    <dgm:cxn modelId="{C4397392-A93E-4CD1-B782-6BAC058D760A}" type="presOf" srcId="{61290510-7311-4C09-922C-13291962BB4B}" destId="{F4BD5010-7280-46E2-AE49-5A5D8E1003EA}" srcOrd="0" destOrd="0" presId="urn:microsoft.com/office/officeart/2018/2/layout/IconCircleList"/>
    <dgm:cxn modelId="{DD81E097-3BF7-4872-9DC6-CDD21E7325EE}" type="presOf" srcId="{52413B9B-9E70-4A98-A585-BC6C67FC7586}" destId="{80101C55-9643-44AF-803C-BC9403301EEE}" srcOrd="0" destOrd="0" presId="urn:microsoft.com/office/officeart/2018/2/layout/IconCircleList"/>
    <dgm:cxn modelId="{E371669B-7CC0-487F-B012-23D183C0E741}" type="presOf" srcId="{FD266A93-0A95-4DC0-B57D-2E9E8B7421AC}" destId="{0B3AF079-A018-4D36-A61E-D5F71F4D0F90}" srcOrd="0" destOrd="0" presId="urn:microsoft.com/office/officeart/2018/2/layout/IconCircleList"/>
    <dgm:cxn modelId="{8E7F45B5-ABCC-43CC-A6AC-89D3929D422C}" type="presOf" srcId="{82CDB0EF-3406-4C28-8CD9-0DB591B690F9}" destId="{6B3BCFEF-BD4B-4AAC-A0AD-AD86F58F805C}" srcOrd="0" destOrd="0" presId="urn:microsoft.com/office/officeart/2018/2/layout/IconCircleList"/>
    <dgm:cxn modelId="{190D48BC-157D-4657-B696-22E433F07336}" srcId="{3AA04860-5C5E-458F-9DDF-5456720555B3}" destId="{5C91BDD7-6031-4FFB-917A-0E68C3E9E072}" srcOrd="5" destOrd="0" parTransId="{A3DCC15E-D5E7-4EB5-9DE7-EBF05DD777F0}" sibTransId="{FD266A93-0A95-4DC0-B57D-2E9E8B7421AC}"/>
    <dgm:cxn modelId="{2D577DDA-B7CF-43FC-B2DB-1C6FE4B9BE88}" srcId="{3AA04860-5C5E-458F-9DDF-5456720555B3}" destId="{8BCAAB6D-F9F3-4AA1-8670-0ED9F209260C}" srcOrd="1" destOrd="0" parTransId="{0E66ACBF-DAC0-4ABD-BB7C-2081CC69067D}" sibTransId="{7B786E0A-AD6A-493D-BCCB-8FE2F5A59B02}"/>
    <dgm:cxn modelId="{5AD357DB-E709-4158-B7D4-17CC59DDB3A9}" type="presOf" srcId="{3AA04860-5C5E-458F-9DDF-5456720555B3}" destId="{A2793002-C831-48BB-9BEE-8849DB4F7B97}" srcOrd="0" destOrd="0" presId="urn:microsoft.com/office/officeart/2018/2/layout/IconCircleList"/>
    <dgm:cxn modelId="{C92A5BDC-FC46-4BD1-B5FE-DFCBC703E920}" srcId="{3AA04860-5C5E-458F-9DDF-5456720555B3}" destId="{FF03DC7B-2D20-478D-A1EA-D7B22BA98FA7}" srcOrd="7" destOrd="0" parTransId="{76439311-5ABB-49D1-9782-10679761A993}" sibTransId="{61290510-7311-4C09-922C-13291962BB4B}"/>
    <dgm:cxn modelId="{E59FD7E4-7E30-479B-9714-6D2EC0D298D2}" srcId="{3AA04860-5C5E-458F-9DDF-5456720555B3}" destId="{EAF5E337-CA12-434A-ACFB-7BCF00D4C87E}" srcOrd="6" destOrd="0" parTransId="{D4FC542C-93DC-4D46-8931-C672006FAD93}" sibTransId="{52413B9B-9E70-4A98-A585-BC6C67FC7586}"/>
    <dgm:cxn modelId="{3F98AFE8-C4A9-4BB7-8E6F-9F198030F103}" type="presOf" srcId="{90F3A76D-7020-44DB-AF5C-8387FF263D44}" destId="{C6850BEA-73E7-4469-A187-73CD39E69465}" srcOrd="0" destOrd="0" presId="urn:microsoft.com/office/officeart/2018/2/layout/IconCircleList"/>
    <dgm:cxn modelId="{F1D2974F-4A1E-41C5-9694-F2B33CF56041}" type="presParOf" srcId="{A2793002-C831-48BB-9BEE-8849DB4F7B97}" destId="{C77AFAEF-5544-4AC1-8C9E-91A62C46F739}" srcOrd="0" destOrd="0" presId="urn:microsoft.com/office/officeart/2018/2/layout/IconCircleList"/>
    <dgm:cxn modelId="{E5189D14-8726-4425-9CCC-1DC4E228F71B}" type="presParOf" srcId="{C77AFAEF-5544-4AC1-8C9E-91A62C46F739}" destId="{CF34358A-BB15-4CE1-BE8E-F59481578212}" srcOrd="0" destOrd="0" presId="urn:microsoft.com/office/officeart/2018/2/layout/IconCircleList"/>
    <dgm:cxn modelId="{2CCE8910-C432-46BA-8E65-252E2A0B60BA}" type="presParOf" srcId="{CF34358A-BB15-4CE1-BE8E-F59481578212}" destId="{5BF3BA59-89D5-47F9-A6EA-1E219C148E8E}" srcOrd="0" destOrd="0" presId="urn:microsoft.com/office/officeart/2018/2/layout/IconCircleList"/>
    <dgm:cxn modelId="{203CD394-240C-4C0B-8628-9C212EC7017E}" type="presParOf" srcId="{CF34358A-BB15-4CE1-BE8E-F59481578212}" destId="{A6C52077-A21F-446B-B88C-29D177F6162F}" srcOrd="1" destOrd="0" presId="urn:microsoft.com/office/officeart/2018/2/layout/IconCircleList"/>
    <dgm:cxn modelId="{6A9579B1-5994-4AA4-B194-7C9F2F1FA5FA}" type="presParOf" srcId="{CF34358A-BB15-4CE1-BE8E-F59481578212}" destId="{58548C4B-1F09-42A2-A4E8-13D26E5DC414}" srcOrd="2" destOrd="0" presId="urn:microsoft.com/office/officeart/2018/2/layout/IconCircleList"/>
    <dgm:cxn modelId="{D1D5CC86-7367-4185-9257-C6A679130E35}" type="presParOf" srcId="{CF34358A-BB15-4CE1-BE8E-F59481578212}" destId="{C6850BEA-73E7-4469-A187-73CD39E69465}" srcOrd="3" destOrd="0" presId="urn:microsoft.com/office/officeart/2018/2/layout/IconCircleList"/>
    <dgm:cxn modelId="{EF16B771-F5A2-4002-AF4D-DED04D9641B9}" type="presParOf" srcId="{C77AFAEF-5544-4AC1-8C9E-91A62C46F739}" destId="{0882D86D-F2D6-4D1B-BC04-B663E44A82DB}" srcOrd="1" destOrd="0" presId="urn:microsoft.com/office/officeart/2018/2/layout/IconCircleList"/>
    <dgm:cxn modelId="{9D72793E-D80D-460D-8E9F-C3367F02E4EB}" type="presParOf" srcId="{C77AFAEF-5544-4AC1-8C9E-91A62C46F739}" destId="{D294A003-5473-4056-AFEC-29EEF4FD156C}" srcOrd="2" destOrd="0" presId="urn:microsoft.com/office/officeart/2018/2/layout/IconCircleList"/>
    <dgm:cxn modelId="{D0785A46-4297-49AD-B86A-D671D8871CAE}" type="presParOf" srcId="{D294A003-5473-4056-AFEC-29EEF4FD156C}" destId="{A99ACCD3-AF79-43D6-A7AF-BB5F898C6B48}" srcOrd="0" destOrd="0" presId="urn:microsoft.com/office/officeart/2018/2/layout/IconCircleList"/>
    <dgm:cxn modelId="{45F3940D-CD17-4795-ACD4-6C93E608B500}" type="presParOf" srcId="{D294A003-5473-4056-AFEC-29EEF4FD156C}" destId="{BB133CA9-8FCB-4643-9502-901F8B73B319}" srcOrd="1" destOrd="0" presId="urn:microsoft.com/office/officeart/2018/2/layout/IconCircleList"/>
    <dgm:cxn modelId="{0E26B0F2-5B0D-47C7-A0A7-AE92E53FDDF8}" type="presParOf" srcId="{D294A003-5473-4056-AFEC-29EEF4FD156C}" destId="{A0828F66-60C5-4A45-B85D-406C6DEB147F}" srcOrd="2" destOrd="0" presId="urn:microsoft.com/office/officeart/2018/2/layout/IconCircleList"/>
    <dgm:cxn modelId="{E1884B3F-4CAE-419A-9F13-10ADDA78C359}" type="presParOf" srcId="{D294A003-5473-4056-AFEC-29EEF4FD156C}" destId="{E5B46147-3407-4110-AE08-9C3894F19FA2}" srcOrd="3" destOrd="0" presId="urn:microsoft.com/office/officeart/2018/2/layout/IconCircleList"/>
    <dgm:cxn modelId="{A1583E90-245B-40BD-8F33-769BCFEB8765}" type="presParOf" srcId="{C77AFAEF-5544-4AC1-8C9E-91A62C46F739}" destId="{42871A60-5692-46F7-B4DE-7C5B6BF1591E}" srcOrd="3" destOrd="0" presId="urn:microsoft.com/office/officeart/2018/2/layout/IconCircleList"/>
    <dgm:cxn modelId="{B3031844-8AB7-49BB-AF16-EE57E7DFE37E}" type="presParOf" srcId="{C77AFAEF-5544-4AC1-8C9E-91A62C46F739}" destId="{FD7B4AA3-8150-4A69-A22E-391879E466CF}" srcOrd="4" destOrd="0" presId="urn:microsoft.com/office/officeart/2018/2/layout/IconCircleList"/>
    <dgm:cxn modelId="{E368DA55-49AA-4B8A-81B0-05DAEDD7F9C0}" type="presParOf" srcId="{FD7B4AA3-8150-4A69-A22E-391879E466CF}" destId="{C257B7C7-C0E5-4562-9865-462520C183F8}" srcOrd="0" destOrd="0" presId="urn:microsoft.com/office/officeart/2018/2/layout/IconCircleList"/>
    <dgm:cxn modelId="{A49E01CD-701B-4ECD-A5FC-08F47341F1F0}" type="presParOf" srcId="{FD7B4AA3-8150-4A69-A22E-391879E466CF}" destId="{645D6741-8A80-4F98-8D6E-C93BF7E800DA}" srcOrd="1" destOrd="0" presId="urn:microsoft.com/office/officeart/2018/2/layout/IconCircleList"/>
    <dgm:cxn modelId="{F198C3A5-3420-4EDF-89B5-E45E3A34F120}" type="presParOf" srcId="{FD7B4AA3-8150-4A69-A22E-391879E466CF}" destId="{C9885E49-990A-4499-A60D-CEC160C17711}" srcOrd="2" destOrd="0" presId="urn:microsoft.com/office/officeart/2018/2/layout/IconCircleList"/>
    <dgm:cxn modelId="{11E2B5D2-2329-4A2A-97BE-15D96CB10F2C}" type="presParOf" srcId="{FD7B4AA3-8150-4A69-A22E-391879E466CF}" destId="{C1846FE9-ADBC-457B-8A70-36AD260A9581}" srcOrd="3" destOrd="0" presId="urn:microsoft.com/office/officeart/2018/2/layout/IconCircleList"/>
    <dgm:cxn modelId="{5DDD6785-6E23-4565-94C4-DFD6F4400E6A}" type="presParOf" srcId="{C77AFAEF-5544-4AC1-8C9E-91A62C46F739}" destId="{73AB4FB4-2FD0-4356-BBC6-89EE7BC36320}" srcOrd="5" destOrd="0" presId="urn:microsoft.com/office/officeart/2018/2/layout/IconCircleList"/>
    <dgm:cxn modelId="{67D604E1-9782-4CFE-86B0-F608209AF5FB}" type="presParOf" srcId="{C77AFAEF-5544-4AC1-8C9E-91A62C46F739}" destId="{5DE3AA79-81F5-49B0-8A27-FDB1871D102E}" srcOrd="6" destOrd="0" presId="urn:microsoft.com/office/officeart/2018/2/layout/IconCircleList"/>
    <dgm:cxn modelId="{E8D39499-93EA-43D9-A09E-507D89C40F2C}" type="presParOf" srcId="{5DE3AA79-81F5-49B0-8A27-FDB1871D102E}" destId="{9E7338D4-63C4-4208-B78E-97E5B10C0525}" srcOrd="0" destOrd="0" presId="urn:microsoft.com/office/officeart/2018/2/layout/IconCircleList"/>
    <dgm:cxn modelId="{C36A5FEA-A25F-444C-B982-176C3490F9B5}" type="presParOf" srcId="{5DE3AA79-81F5-49B0-8A27-FDB1871D102E}" destId="{92EF1268-DE93-4F68-B4F7-7070B7D59753}" srcOrd="1" destOrd="0" presId="urn:microsoft.com/office/officeart/2018/2/layout/IconCircleList"/>
    <dgm:cxn modelId="{720A4F02-6AB6-4F3F-9B44-D50C7D025D6E}" type="presParOf" srcId="{5DE3AA79-81F5-49B0-8A27-FDB1871D102E}" destId="{B4B40CDB-8AB8-4482-8AF0-D171A3215559}" srcOrd="2" destOrd="0" presId="urn:microsoft.com/office/officeart/2018/2/layout/IconCircleList"/>
    <dgm:cxn modelId="{745739BD-63EA-4A91-A8DA-C3019E03BF01}" type="presParOf" srcId="{5DE3AA79-81F5-49B0-8A27-FDB1871D102E}" destId="{C4592DAB-138E-4DAA-96B3-AB5DAA2EC7F3}" srcOrd="3" destOrd="0" presId="urn:microsoft.com/office/officeart/2018/2/layout/IconCircleList"/>
    <dgm:cxn modelId="{C5E4A7A7-3082-4B79-A449-05E5245BF6EF}" type="presParOf" srcId="{C77AFAEF-5544-4AC1-8C9E-91A62C46F739}" destId="{6B3BCFEF-BD4B-4AAC-A0AD-AD86F58F805C}" srcOrd="7" destOrd="0" presId="urn:microsoft.com/office/officeart/2018/2/layout/IconCircleList"/>
    <dgm:cxn modelId="{57B1F407-2C64-4D9B-BC48-8DD20778CA15}" type="presParOf" srcId="{C77AFAEF-5544-4AC1-8C9E-91A62C46F739}" destId="{FFBAC121-5BEC-46D9-AC07-0B13A7974D98}" srcOrd="8" destOrd="0" presId="urn:microsoft.com/office/officeart/2018/2/layout/IconCircleList"/>
    <dgm:cxn modelId="{F23D34D4-6409-47E8-85E0-6B1951DB167A}" type="presParOf" srcId="{FFBAC121-5BEC-46D9-AC07-0B13A7974D98}" destId="{5E0D7F8D-B300-48F8-96A2-BF62DD24D9BE}" srcOrd="0" destOrd="0" presId="urn:microsoft.com/office/officeart/2018/2/layout/IconCircleList"/>
    <dgm:cxn modelId="{1ED7CE31-FB33-4F63-802E-F590681017F6}" type="presParOf" srcId="{FFBAC121-5BEC-46D9-AC07-0B13A7974D98}" destId="{7B998FCA-4AF2-485E-93EF-57B7DF98E2DA}" srcOrd="1" destOrd="0" presId="urn:microsoft.com/office/officeart/2018/2/layout/IconCircleList"/>
    <dgm:cxn modelId="{4D11A270-EC25-49C4-8E66-26D50D7038D4}" type="presParOf" srcId="{FFBAC121-5BEC-46D9-AC07-0B13A7974D98}" destId="{1099BD12-1BA6-41E1-9A1E-964EA3D6FEFD}" srcOrd="2" destOrd="0" presId="urn:microsoft.com/office/officeart/2018/2/layout/IconCircleList"/>
    <dgm:cxn modelId="{D2D880E1-18FA-45CE-91FE-727596231F8F}" type="presParOf" srcId="{FFBAC121-5BEC-46D9-AC07-0B13A7974D98}" destId="{96A3C6E2-D000-46ED-9D6C-8A227405DC5B}" srcOrd="3" destOrd="0" presId="urn:microsoft.com/office/officeart/2018/2/layout/IconCircleList"/>
    <dgm:cxn modelId="{FC8290E4-7B4E-4132-889F-371BC0E4F3A3}" type="presParOf" srcId="{C77AFAEF-5544-4AC1-8C9E-91A62C46F739}" destId="{74F3EC29-AF7B-41F4-AD03-A6A3318BDDB8}" srcOrd="9" destOrd="0" presId="urn:microsoft.com/office/officeart/2018/2/layout/IconCircleList"/>
    <dgm:cxn modelId="{30559F17-BC69-4916-A4B1-2B1FBC0E52B4}" type="presParOf" srcId="{C77AFAEF-5544-4AC1-8C9E-91A62C46F739}" destId="{E84B319F-32B3-408D-8D75-B54DCE6D0EC0}" srcOrd="10" destOrd="0" presId="urn:microsoft.com/office/officeart/2018/2/layout/IconCircleList"/>
    <dgm:cxn modelId="{678B25AF-7EA7-4947-82BC-724818B3124D}" type="presParOf" srcId="{E84B319F-32B3-408D-8D75-B54DCE6D0EC0}" destId="{A03D569A-BE77-44DC-B19E-B850748D644B}" srcOrd="0" destOrd="0" presId="urn:microsoft.com/office/officeart/2018/2/layout/IconCircleList"/>
    <dgm:cxn modelId="{9337ED0E-B5C2-4ED7-91A6-01D21FA8EE73}" type="presParOf" srcId="{E84B319F-32B3-408D-8D75-B54DCE6D0EC0}" destId="{5E30590A-CB4C-4ADE-8186-AD8FCDC1B80A}" srcOrd="1" destOrd="0" presId="urn:microsoft.com/office/officeart/2018/2/layout/IconCircleList"/>
    <dgm:cxn modelId="{C4B4218D-64BA-433C-97D5-C268A334250D}" type="presParOf" srcId="{E84B319F-32B3-408D-8D75-B54DCE6D0EC0}" destId="{AD563E96-CF05-44A0-9B43-2F63C44D7CBB}" srcOrd="2" destOrd="0" presId="urn:microsoft.com/office/officeart/2018/2/layout/IconCircleList"/>
    <dgm:cxn modelId="{1CD6453D-0396-4F34-A9EB-4F795A572901}" type="presParOf" srcId="{E84B319F-32B3-408D-8D75-B54DCE6D0EC0}" destId="{FC25C419-3AD5-4978-B996-E787BC7F4919}" srcOrd="3" destOrd="0" presId="urn:microsoft.com/office/officeart/2018/2/layout/IconCircleList"/>
    <dgm:cxn modelId="{CA38A79E-DBB6-4DE4-9A40-8A5484C6A86D}" type="presParOf" srcId="{C77AFAEF-5544-4AC1-8C9E-91A62C46F739}" destId="{0B3AF079-A018-4D36-A61E-D5F71F4D0F90}" srcOrd="11" destOrd="0" presId="urn:microsoft.com/office/officeart/2018/2/layout/IconCircleList"/>
    <dgm:cxn modelId="{5B51F7AA-094E-4EF7-9347-05A7D69B8CA2}" type="presParOf" srcId="{C77AFAEF-5544-4AC1-8C9E-91A62C46F739}" destId="{0E421F01-4EDF-47F8-B6F1-8DF9BAC3970E}" srcOrd="12" destOrd="0" presId="urn:microsoft.com/office/officeart/2018/2/layout/IconCircleList"/>
    <dgm:cxn modelId="{500F055B-054F-4B9E-A38A-E2240958739A}" type="presParOf" srcId="{0E421F01-4EDF-47F8-B6F1-8DF9BAC3970E}" destId="{E8D0BF5A-A8F3-4AE4-A392-232FE3408F05}" srcOrd="0" destOrd="0" presId="urn:microsoft.com/office/officeart/2018/2/layout/IconCircleList"/>
    <dgm:cxn modelId="{5F39FED8-00A8-4C68-A8DA-E534119E9482}" type="presParOf" srcId="{0E421F01-4EDF-47F8-B6F1-8DF9BAC3970E}" destId="{583472DE-0938-4628-B805-4F609B089955}" srcOrd="1" destOrd="0" presId="urn:microsoft.com/office/officeart/2018/2/layout/IconCircleList"/>
    <dgm:cxn modelId="{ABBA3426-CFAF-461D-9D09-45C4FA04ABD3}" type="presParOf" srcId="{0E421F01-4EDF-47F8-B6F1-8DF9BAC3970E}" destId="{A68C7D9D-1233-4BF0-AD74-FAA2B49DDC18}" srcOrd="2" destOrd="0" presId="urn:microsoft.com/office/officeart/2018/2/layout/IconCircleList"/>
    <dgm:cxn modelId="{AB5A5715-437E-46F3-9D9F-62A9472AD410}" type="presParOf" srcId="{0E421F01-4EDF-47F8-B6F1-8DF9BAC3970E}" destId="{24BC0DD1-5832-441D-B372-72191463DF95}" srcOrd="3" destOrd="0" presId="urn:microsoft.com/office/officeart/2018/2/layout/IconCircleList"/>
    <dgm:cxn modelId="{00F9ADBC-75DB-4577-B40D-51B48F1EA042}" type="presParOf" srcId="{C77AFAEF-5544-4AC1-8C9E-91A62C46F739}" destId="{80101C55-9643-44AF-803C-BC9403301EEE}" srcOrd="13" destOrd="0" presId="urn:microsoft.com/office/officeart/2018/2/layout/IconCircleList"/>
    <dgm:cxn modelId="{296EEC1B-72A8-42A9-B692-7C6AAB504CCF}" type="presParOf" srcId="{C77AFAEF-5544-4AC1-8C9E-91A62C46F739}" destId="{EC160F92-CD96-4B29-93FF-CAED86D4AF02}" srcOrd="14" destOrd="0" presId="urn:microsoft.com/office/officeart/2018/2/layout/IconCircleList"/>
    <dgm:cxn modelId="{D4F3A41D-78C4-4970-BE21-26ACE5E0DD62}" type="presParOf" srcId="{EC160F92-CD96-4B29-93FF-CAED86D4AF02}" destId="{DE0EC68C-3FED-4619-9437-71408ED3A612}" srcOrd="0" destOrd="0" presId="urn:microsoft.com/office/officeart/2018/2/layout/IconCircleList"/>
    <dgm:cxn modelId="{539AA139-8106-4C0C-9933-103E6AB44BAA}" type="presParOf" srcId="{EC160F92-CD96-4B29-93FF-CAED86D4AF02}" destId="{07FA88B4-FD23-4C58-BB85-6FBD962161B2}" srcOrd="1" destOrd="0" presId="urn:microsoft.com/office/officeart/2018/2/layout/IconCircleList"/>
    <dgm:cxn modelId="{D8177870-7E27-47C6-B773-DDF36E258AEC}" type="presParOf" srcId="{EC160F92-CD96-4B29-93FF-CAED86D4AF02}" destId="{1B36B1E5-63FC-49BF-8A7C-E21556024583}" srcOrd="2" destOrd="0" presId="urn:microsoft.com/office/officeart/2018/2/layout/IconCircleList"/>
    <dgm:cxn modelId="{A887E5F4-774B-4844-AE4B-674AA021859C}" type="presParOf" srcId="{EC160F92-CD96-4B29-93FF-CAED86D4AF02}" destId="{05B48BE8-6838-486B-9410-DEB7846B1C24}" srcOrd="3" destOrd="0" presId="urn:microsoft.com/office/officeart/2018/2/layout/IconCircleList"/>
    <dgm:cxn modelId="{B5A91C1B-DE05-4453-90FB-49385118202A}" type="presParOf" srcId="{C77AFAEF-5544-4AC1-8C9E-91A62C46F739}" destId="{F4BD5010-7280-46E2-AE49-5A5D8E1003EA}" srcOrd="15" destOrd="0" presId="urn:microsoft.com/office/officeart/2018/2/layout/IconCircleList"/>
    <dgm:cxn modelId="{1602E886-A47D-438E-BD6A-70983F003C63}" type="presParOf" srcId="{C77AFAEF-5544-4AC1-8C9E-91A62C46F739}" destId="{C1312D27-BAD9-4FF6-BE23-9F9D60B32DAF}" srcOrd="16" destOrd="0" presId="urn:microsoft.com/office/officeart/2018/2/layout/IconCircleList"/>
    <dgm:cxn modelId="{A641D96D-45C1-4FE8-8DE8-35F0D4C9B5DB}" type="presParOf" srcId="{C1312D27-BAD9-4FF6-BE23-9F9D60B32DAF}" destId="{1B68A4A4-7BD3-459A-AA94-F9B33C9E88AA}" srcOrd="0" destOrd="0" presId="urn:microsoft.com/office/officeart/2018/2/layout/IconCircleList"/>
    <dgm:cxn modelId="{2F5DC5F8-1603-42D8-BB4B-C36C102352AD}" type="presParOf" srcId="{C1312D27-BAD9-4FF6-BE23-9F9D60B32DAF}" destId="{9F376311-EF6A-4A4A-9C21-220A8D30B447}" srcOrd="1" destOrd="0" presId="urn:microsoft.com/office/officeart/2018/2/layout/IconCircleList"/>
    <dgm:cxn modelId="{B3B75D70-8D5D-43EE-8FE7-F963BA57C9A9}" type="presParOf" srcId="{C1312D27-BAD9-4FF6-BE23-9F9D60B32DAF}" destId="{ACCBF846-FB0B-4EBD-8022-4F8ED6C69AC3}" srcOrd="2" destOrd="0" presId="urn:microsoft.com/office/officeart/2018/2/layout/IconCircleList"/>
    <dgm:cxn modelId="{9A5F03A6-6CC0-40AF-A516-A3A467BB41BE}" type="presParOf" srcId="{C1312D27-BAD9-4FF6-BE23-9F9D60B32DAF}" destId="{A72A2CA0-4FFC-443C-B516-51EFE279A59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3BA59-89D5-47F9-A6EA-1E219C148E8E}">
      <dsp:nvSpPr>
        <dsp:cNvPr id="0" name=""/>
        <dsp:cNvSpPr/>
      </dsp:nvSpPr>
      <dsp:spPr>
        <a:xfrm>
          <a:off x="112599" y="16114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52077-A21F-446B-B88C-29D177F6162F}">
      <dsp:nvSpPr>
        <dsp:cNvPr id="0" name=""/>
        <dsp:cNvSpPr/>
      </dsp:nvSpPr>
      <dsp:spPr>
        <a:xfrm>
          <a:off x="304050" y="207566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50BEA-73E7-4469-A187-73CD39E69465}">
      <dsp:nvSpPr>
        <dsp:cNvPr id="0" name=""/>
        <dsp:cNvSpPr/>
      </dsp:nvSpPr>
      <dsp:spPr>
        <a:xfrm>
          <a:off x="1244130" y="0"/>
          <a:ext cx="2520584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House characteristics: </a:t>
          </a:r>
          <a:r>
            <a:rPr lang="en-US" sz="1800" kern="1200" dirty="0"/>
            <a:t>window, roof,  foundation type, glazing, shade, drainage, house age, size</a:t>
          </a:r>
        </a:p>
      </dsp:txBody>
      <dsp:txXfrm>
        <a:off x="1244130" y="0"/>
        <a:ext cx="2520584" cy="911674"/>
      </dsp:txXfrm>
    </dsp:sp>
    <dsp:sp modelId="{A99ACCD3-AF79-43D6-A7AF-BB5F898C6B48}">
      <dsp:nvSpPr>
        <dsp:cNvPr id="0" name=""/>
        <dsp:cNvSpPr/>
      </dsp:nvSpPr>
      <dsp:spPr>
        <a:xfrm>
          <a:off x="3928834" y="16114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33CA9-8FCB-4643-9502-901F8B73B319}">
      <dsp:nvSpPr>
        <dsp:cNvPr id="0" name=""/>
        <dsp:cNvSpPr/>
      </dsp:nvSpPr>
      <dsp:spPr>
        <a:xfrm>
          <a:off x="4120286" y="207566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46147-3407-4110-AE08-9C3894F19FA2}">
      <dsp:nvSpPr>
        <dsp:cNvPr id="0" name=""/>
        <dsp:cNvSpPr/>
      </dsp:nvSpPr>
      <dsp:spPr>
        <a:xfrm>
          <a:off x="5035867" y="16114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Housing quality: </a:t>
          </a:r>
          <a:r>
            <a:rPr lang="en-US" sz="1800" kern="1200" dirty="0"/>
            <a:t>Mould and damp, house condition, curtains, draughtiness</a:t>
          </a:r>
        </a:p>
      </dsp:txBody>
      <dsp:txXfrm>
        <a:off x="5035867" y="16114"/>
        <a:ext cx="2148945" cy="911674"/>
      </dsp:txXfrm>
    </dsp:sp>
    <dsp:sp modelId="{C257B7C7-C0E5-4562-9865-462520C183F8}">
      <dsp:nvSpPr>
        <dsp:cNvPr id="0" name=""/>
        <dsp:cNvSpPr/>
      </dsp:nvSpPr>
      <dsp:spPr>
        <a:xfrm>
          <a:off x="7559251" y="16114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D6741-8A80-4F98-8D6E-C93BF7E800DA}">
      <dsp:nvSpPr>
        <dsp:cNvPr id="0" name=""/>
        <dsp:cNvSpPr/>
      </dsp:nvSpPr>
      <dsp:spPr>
        <a:xfrm>
          <a:off x="7750702" y="207566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46FE9-ADBC-457B-8A70-36AD260A9581}">
      <dsp:nvSpPr>
        <dsp:cNvPr id="0" name=""/>
        <dsp:cNvSpPr/>
      </dsp:nvSpPr>
      <dsp:spPr>
        <a:xfrm>
          <a:off x="8666283" y="16114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Indoor temperature, </a:t>
          </a:r>
          <a:r>
            <a:rPr lang="en-US" sz="1800" kern="1200" dirty="0"/>
            <a:t>relative humidity, carbon dioxide, dew point, lux (half hourly)</a:t>
          </a:r>
          <a:r>
            <a:rPr lang="en-US" sz="1800" b="1" kern="1200" dirty="0"/>
            <a:t> </a:t>
          </a:r>
          <a:endParaRPr lang="en-US" sz="1800" kern="1200" dirty="0"/>
        </a:p>
      </dsp:txBody>
      <dsp:txXfrm>
        <a:off x="8666283" y="16114"/>
        <a:ext cx="2148945" cy="911674"/>
      </dsp:txXfrm>
    </dsp:sp>
    <dsp:sp modelId="{9E7338D4-63C4-4208-B78E-97E5B10C0525}">
      <dsp:nvSpPr>
        <dsp:cNvPr id="0" name=""/>
        <dsp:cNvSpPr/>
      </dsp:nvSpPr>
      <dsp:spPr>
        <a:xfrm>
          <a:off x="112599" y="1640565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F1268-DE93-4F68-B4F7-7070B7D59753}">
      <dsp:nvSpPr>
        <dsp:cNvPr id="0" name=""/>
        <dsp:cNvSpPr/>
      </dsp:nvSpPr>
      <dsp:spPr>
        <a:xfrm>
          <a:off x="304050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92DAB-138E-4DAA-96B3-AB5DAA2EC7F3}">
      <dsp:nvSpPr>
        <dsp:cNvPr id="0" name=""/>
        <dsp:cNvSpPr/>
      </dsp:nvSpPr>
      <dsp:spPr>
        <a:xfrm>
          <a:off x="1219632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Heating and ventilation </a:t>
          </a:r>
          <a:r>
            <a:rPr lang="en-US" sz="1800" kern="1200" dirty="0"/>
            <a:t>behaviour, cold perception</a:t>
          </a:r>
        </a:p>
      </dsp:txBody>
      <dsp:txXfrm>
        <a:off x="1219632" y="1640565"/>
        <a:ext cx="2148945" cy="911674"/>
      </dsp:txXfrm>
    </dsp:sp>
    <dsp:sp modelId="{5E0D7F8D-B300-48F8-96A2-BF62DD24D9BE}">
      <dsp:nvSpPr>
        <dsp:cNvPr id="0" name=""/>
        <dsp:cNvSpPr/>
      </dsp:nvSpPr>
      <dsp:spPr>
        <a:xfrm>
          <a:off x="3743015" y="1640565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98FCA-4AF2-485E-93EF-57B7DF98E2DA}">
      <dsp:nvSpPr>
        <dsp:cNvPr id="0" name=""/>
        <dsp:cNvSpPr/>
      </dsp:nvSpPr>
      <dsp:spPr>
        <a:xfrm>
          <a:off x="3934467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3C6E2-D000-46ED-9D6C-8A227405DC5B}">
      <dsp:nvSpPr>
        <dsp:cNvPr id="0" name=""/>
        <dsp:cNvSpPr/>
      </dsp:nvSpPr>
      <dsp:spPr>
        <a:xfrm>
          <a:off x="4996348" y="1631421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Whole house electricity </a:t>
          </a:r>
          <a:r>
            <a:rPr lang="en-US" sz="1800" kern="1200" dirty="0"/>
            <a:t>use (half-hourly) n=95</a:t>
          </a:r>
        </a:p>
      </dsp:txBody>
      <dsp:txXfrm>
        <a:off x="4996348" y="1631421"/>
        <a:ext cx="2148945" cy="911674"/>
      </dsp:txXfrm>
    </dsp:sp>
    <dsp:sp modelId="{A03D569A-BE77-44DC-B19E-B850748D644B}">
      <dsp:nvSpPr>
        <dsp:cNvPr id="0" name=""/>
        <dsp:cNvSpPr/>
      </dsp:nvSpPr>
      <dsp:spPr>
        <a:xfrm>
          <a:off x="7373431" y="1640565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0590A-CB4C-4ADE-8186-AD8FCDC1B80A}">
      <dsp:nvSpPr>
        <dsp:cNvPr id="0" name=""/>
        <dsp:cNvSpPr/>
      </dsp:nvSpPr>
      <dsp:spPr>
        <a:xfrm>
          <a:off x="7564883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5C419-3AD5-4978-B996-E787BC7F4919}">
      <dsp:nvSpPr>
        <dsp:cNvPr id="0" name=""/>
        <dsp:cNvSpPr/>
      </dsp:nvSpPr>
      <dsp:spPr>
        <a:xfrm>
          <a:off x="8645052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Heat pump electricity </a:t>
          </a:r>
          <a:r>
            <a:rPr lang="en-US" sz="1800" kern="1200" dirty="0"/>
            <a:t>use (half-hourly linked and minute unlinked) n=20</a:t>
          </a:r>
        </a:p>
      </dsp:txBody>
      <dsp:txXfrm>
        <a:off x="8645052" y="1640565"/>
        <a:ext cx="2148945" cy="911674"/>
      </dsp:txXfrm>
    </dsp:sp>
    <dsp:sp modelId="{E8D0BF5A-A8F3-4AE4-A392-232FE3408F05}">
      <dsp:nvSpPr>
        <dsp:cNvPr id="0" name=""/>
        <dsp:cNvSpPr/>
      </dsp:nvSpPr>
      <dsp:spPr>
        <a:xfrm>
          <a:off x="112599" y="3265016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472DE-0938-4628-B805-4F609B089955}">
      <dsp:nvSpPr>
        <dsp:cNvPr id="0" name=""/>
        <dsp:cNvSpPr/>
      </dsp:nvSpPr>
      <dsp:spPr>
        <a:xfrm>
          <a:off x="304050" y="3456467"/>
          <a:ext cx="528770" cy="52877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C0DD1-5832-441D-B372-72191463DF95}">
      <dsp:nvSpPr>
        <dsp:cNvPr id="0" name=""/>
        <dsp:cNvSpPr/>
      </dsp:nvSpPr>
      <dsp:spPr>
        <a:xfrm>
          <a:off x="1219632" y="3265016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Outdoor temperature </a:t>
          </a:r>
          <a:r>
            <a:rPr lang="en-US" sz="1800" kern="1200" dirty="0"/>
            <a:t>and humidity</a:t>
          </a:r>
        </a:p>
      </dsp:txBody>
      <dsp:txXfrm>
        <a:off x="1219632" y="3265016"/>
        <a:ext cx="2148945" cy="911674"/>
      </dsp:txXfrm>
    </dsp:sp>
    <dsp:sp modelId="{DE0EC68C-3FED-4619-9437-71408ED3A612}">
      <dsp:nvSpPr>
        <dsp:cNvPr id="0" name=""/>
        <dsp:cNvSpPr/>
      </dsp:nvSpPr>
      <dsp:spPr>
        <a:xfrm>
          <a:off x="3743015" y="3265016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A88B4-FD23-4C58-BB85-6FBD962161B2}">
      <dsp:nvSpPr>
        <dsp:cNvPr id="0" name=""/>
        <dsp:cNvSpPr/>
      </dsp:nvSpPr>
      <dsp:spPr>
        <a:xfrm>
          <a:off x="3934467" y="3456467"/>
          <a:ext cx="528770" cy="52877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48BE8-6838-486B-9410-DEB7846B1C24}">
      <dsp:nvSpPr>
        <dsp:cNvPr id="0" name=""/>
        <dsp:cNvSpPr/>
      </dsp:nvSpPr>
      <dsp:spPr>
        <a:xfrm>
          <a:off x="4932352" y="3228439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Wellbeing: </a:t>
          </a:r>
          <a:r>
            <a:rPr lang="en-US" sz="1800" b="0" kern="1200" dirty="0"/>
            <a:t>Life satisfaction, WHO5, health</a:t>
          </a:r>
        </a:p>
      </dsp:txBody>
      <dsp:txXfrm>
        <a:off x="4932352" y="3228439"/>
        <a:ext cx="2148945" cy="911674"/>
      </dsp:txXfrm>
    </dsp:sp>
    <dsp:sp modelId="{1B68A4A4-7BD3-459A-AA94-F9B33C9E88AA}">
      <dsp:nvSpPr>
        <dsp:cNvPr id="0" name=""/>
        <dsp:cNvSpPr/>
      </dsp:nvSpPr>
      <dsp:spPr>
        <a:xfrm>
          <a:off x="7373431" y="3265016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76311-EF6A-4A4A-9C21-220A8D30B447}">
      <dsp:nvSpPr>
        <dsp:cNvPr id="0" name=""/>
        <dsp:cNvSpPr/>
      </dsp:nvSpPr>
      <dsp:spPr>
        <a:xfrm>
          <a:off x="7564883" y="3456467"/>
          <a:ext cx="528770" cy="528770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A2CA0-4FFC-443C-B516-51EFE279A592}">
      <dsp:nvSpPr>
        <dsp:cNvPr id="0" name=""/>
        <dsp:cNvSpPr/>
      </dsp:nvSpPr>
      <dsp:spPr>
        <a:xfrm>
          <a:off x="8617631" y="3265016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Demographics: </a:t>
          </a:r>
          <a:r>
            <a:rPr lang="en-US" sz="1800" b="0" kern="1200" dirty="0"/>
            <a:t>Age, work/study status, sufficient income</a:t>
          </a:r>
        </a:p>
      </dsp:txBody>
      <dsp:txXfrm>
        <a:off x="8617631" y="3265016"/>
        <a:ext cx="2148945" cy="91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069C9-5AAF-4E32-BE5A-1914B160FF35}" type="datetimeFigureOut">
              <a:rPr lang="en-GB" smtClean="0"/>
              <a:t>01/05/2024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5BE3-4322-4C4E-A28D-BC357B4E96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1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Fix highlighted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D5BE3-4322-4C4E-A28D-BC357B4E96B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5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D5BE3-4322-4C4E-A28D-BC357B4E96B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37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3638" y="4266990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Names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F4AC4-B1E0-499B-A5CE-09ACFF25E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666"/>
            <a:ext cx="12192000" cy="81483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EB71CB-5F0B-4CF9-A930-659A44F96E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63638" y="2284943"/>
            <a:ext cx="9144000" cy="1799772"/>
          </a:xfrm>
        </p:spPr>
        <p:txBody>
          <a:bodyPr/>
          <a:lstStyle>
            <a:lvl1pPr>
              <a:defRPr sz="4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A46D0-E3AA-41B3-855A-03049C278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9"/>
          <a:stretch/>
        </p:blipFill>
        <p:spPr>
          <a:xfrm>
            <a:off x="0" y="0"/>
            <a:ext cx="12192000" cy="1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70E0-64BA-46A0-904E-A4858A72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320676"/>
            <a:ext cx="10515600" cy="12468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9B386-2512-4ABC-B892-82AA022D0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63638" y="1736725"/>
            <a:ext cx="9901237" cy="4440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4A242-12F3-44B5-9B45-C31DEDE6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1/05/2024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1A5BE-DC23-4751-BF44-9F9B8D21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7028E-9D57-4F5F-9244-F2AB029B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797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BFE33-EBDE-441F-83AA-8B798727E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89025"/>
            <a:ext cx="2339975" cy="50879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58D6C-F1D0-491F-8FB4-E4D41D904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63638" y="1089025"/>
            <a:ext cx="7408862" cy="5087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8273-5DEE-4E99-94B5-1F14A460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1/05/2024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458F-0A1F-4BD0-AA90-153E9E1B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B23D6-E653-483B-83B2-36460AF1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5087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AFB9D5-CE2B-4B52-B55B-910DC294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/>
          <a:p>
            <a:fld id="{3DB1F6D6-261D-4B93-908D-DB25C66B7E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BCEFAD-6F57-4F49-BC8D-FC9288290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666"/>
            <a:ext cx="12192000" cy="8148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D93B60-FF4C-4555-919D-EF6382307E0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77840" y="2603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600" b="0" i="0" baseline="0">
                <a:latin typeface="Calibri Light" panose="020F03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N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BD8D87-54CA-4FA1-A059-DA96DA3777CC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177840" y="1702255"/>
            <a:ext cx="10515600" cy="4252912"/>
          </a:xfrm>
          <a:prstGeom prst="rect">
            <a:avLst/>
          </a:prstGeom>
        </p:spPr>
        <p:txBody>
          <a:bodyPr/>
          <a:lstStyle>
            <a:lvl1pPr marL="361950" indent="-361950">
              <a:defRPr/>
            </a:lvl1pPr>
            <a:lvl2pPr marL="715963" indent="-354013">
              <a:defRPr/>
            </a:lvl2pPr>
            <a:lvl3pPr marL="896938" indent="-180975">
              <a:buClr>
                <a:srgbClr val="E37E00"/>
              </a:buClr>
              <a:buFont typeface="Arial" panose="020B0604020202020204" pitchFamily="34" charset="0"/>
              <a:buChar char="•"/>
              <a:defRPr/>
            </a:lvl3pPr>
            <a:lvl4pPr marL="1258888" indent="-198438"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431925" indent="-173038">
              <a:buClr>
                <a:srgbClr val="6E8E8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458FA1-A348-4AD1-B4F9-ACFE89B12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9"/>
          <a:stretch/>
        </p:blipFill>
        <p:spPr>
          <a:xfrm>
            <a:off x="0" y="0"/>
            <a:ext cx="12192000" cy="1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DCB3-1325-49B3-83AF-0E3B8B8A8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637" y="1122363"/>
            <a:ext cx="9902771" cy="2387600"/>
          </a:xfrm>
          <a:prstGeom prst="rect">
            <a:avLst/>
          </a:prstGeom>
        </p:spPr>
        <p:txBody>
          <a:bodyPr wrap="none"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30330-042F-4B1F-BDE8-C602608C2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637" y="3602038"/>
            <a:ext cx="990277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4245-16FE-4B49-9B60-9162B1BB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3333" y="6361776"/>
            <a:ext cx="2743200" cy="365125"/>
          </a:xfrm>
        </p:spPr>
        <p:txBody>
          <a:bodyPr/>
          <a:lstStyle/>
          <a:p>
            <a:fld id="{5E68BD25-4A81-4C86-9650-D30DF3CAF64A}" type="datetimeFigureOut">
              <a:rPr lang="en-NZ" smtClean="0"/>
              <a:t>1/05/2024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E8853-5896-46AF-9E2B-2EEBB791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A5D4-C36C-4481-9F12-67D3713A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968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760F-A991-4647-88AB-ED1699BF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94548"/>
            <a:ext cx="9902771" cy="1325563"/>
          </a:xfrm>
          <a:prstGeom prst="rect">
            <a:avLst/>
          </a:prstGeom>
        </p:spPr>
        <p:txBody>
          <a:bodyPr wrap="none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EC80-DB4B-4F87-A81B-CB417AA2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8" y="1736725"/>
            <a:ext cx="9902771" cy="4351338"/>
          </a:xfrm>
          <a:prstGeom prst="rect">
            <a:avLst/>
          </a:prstGeom>
        </p:spPr>
        <p:txBody>
          <a:bodyPr wrap="none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2063-50B3-4849-BA27-F02199C1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5E68BD25-4A81-4C86-9650-D30DF3CAF64A}" type="datetimeFigureOut">
              <a:rPr lang="en-NZ" smtClean="0"/>
              <a:t>1/05/2024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32A00-F255-4799-BAAB-84531A37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E4EEE-076C-429E-B539-2982740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lIns="0" tIns="0" rIns="0" bIns="0"/>
          <a:lstStyle/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016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7E84-88B6-4E06-AC52-2FC9F8E7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709738"/>
            <a:ext cx="9902771" cy="285273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B3FB0-43B4-4ECA-9A93-3E33E94A6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638" y="4589463"/>
            <a:ext cx="9902771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9D5F-F5B5-4237-9789-3364A02A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1/05/2024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951F-217A-4F78-BE9B-479753DB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A3627-C841-49C8-AB18-4F022015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8785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EC11-F9C1-4857-B8AE-EB9F25A8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86744"/>
            <a:ext cx="9901237" cy="1325563"/>
          </a:xfrm>
          <a:prstGeom prst="rect">
            <a:avLst/>
          </a:prstGeom>
        </p:spPr>
        <p:txBody>
          <a:bodyPr wrap="none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FB085-C476-4298-8998-E4BC61DE3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3638" y="1736725"/>
            <a:ext cx="4856162" cy="4440238"/>
          </a:xfrm>
          <a:prstGeom prst="rect">
            <a:avLst/>
          </a:prstGeom>
        </p:spPr>
        <p:txBody>
          <a:bodyPr wrap="none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C48FB-9255-4E61-898D-48FB7F40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6725"/>
            <a:ext cx="4892675" cy="4440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EEF19-F60C-4577-AD65-792B9D23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1/05/2024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4BE1A-FBB4-4671-9649-60085194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58CDF-BEA3-418E-8FA1-BE604AE1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08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C77F8-FCAD-47E5-BA22-504DEBAC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1/05/2024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FC9AA-B3C5-4577-B5F0-8906A9F5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C4D90-F35C-451D-89CB-63E93F41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284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F5BE-3C68-4F72-8F10-C7EF0F12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513806"/>
            <a:ext cx="4775608" cy="681446"/>
          </a:xfrm>
          <a:prstGeom prst="rect">
            <a:avLst/>
          </a:prstGeom>
        </p:spPr>
        <p:txBody>
          <a:bodyPr wrap="none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825A-C415-4B49-9E99-624C6998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36725"/>
            <a:ext cx="5883221" cy="41243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31325-4C9B-47A4-A621-76BEDC72B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3637" y="1736725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FD2EF-D234-4007-80E1-28F27374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1/05/2024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E9B4E-A712-44BE-9123-C27544FA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209CE-90BC-40AD-8803-452BCD66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33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251F-4966-4DC8-9E02-167E3444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457200"/>
            <a:ext cx="5036865" cy="1040674"/>
          </a:xfrm>
          <a:prstGeom prst="rect">
            <a:avLst/>
          </a:prstGeom>
        </p:spPr>
        <p:txBody>
          <a:bodyPr wrap="none"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8CD55-BBAB-44C1-9F98-31DC46ADF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36725"/>
            <a:ext cx="5881687" cy="4124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DF6C9-EE75-4882-BBC2-E6C5400A4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7881" y="1736725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E807F-688E-4736-9E18-F6BFAB71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BD25-4A81-4C86-9650-D30DF3CAF64A}" type="datetimeFigureOut">
              <a:rPr lang="en-NZ" smtClean="0"/>
              <a:t>1/05/2024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CE625-B98B-41A4-9944-828EE3AE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20AA-0EF2-4777-84FE-45FA2687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70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77A4-B6BC-4508-AA79-83DFA63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636" y="1698777"/>
            <a:ext cx="9901237" cy="4236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5010-27FE-43E2-A5AB-CDF6C73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7" y="445360"/>
            <a:ext cx="9901237" cy="97790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6BA7DA-191D-4EFB-95A0-63C9F01541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666"/>
            <a:ext cx="12192000" cy="814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B1FA1A-722B-4E8C-8263-209B85429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9"/>
          <a:stretch/>
        </p:blipFill>
        <p:spPr>
          <a:xfrm>
            <a:off x="0" y="0"/>
            <a:ext cx="12192000" cy="1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b="0" kern="1200">
          <a:solidFill>
            <a:schemeClr val="tx2"/>
          </a:solidFill>
          <a:latin typeface="Calibri Light" panose="020F0302020204030204" pitchFamily="34" charset="0"/>
          <a:ea typeface="Cambria" panose="02040503050406030204" pitchFamily="18" charset="0"/>
          <a:cs typeface="Calibri Light" panose="020F0302020204030204" pitchFamily="34" charset="0"/>
        </a:defRPr>
      </a:lvl1pPr>
    </p:titleStyle>
    <p:bodyStyle>
      <a:lvl1pPr marL="361950" indent="-361950" algn="l" defTabSz="914400" rtl="0" eaLnBrk="1" latinLnBrk="0" hangingPunct="1">
        <a:lnSpc>
          <a:spcPts val="2160"/>
        </a:lnSpc>
        <a:spcBef>
          <a:spcPts val="6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Cambria" panose="02040503050406030204" pitchFamily="18" charset="0"/>
          <a:cs typeface="+mn-cs"/>
        </a:defRPr>
      </a:lvl1pPr>
      <a:lvl2pPr marL="715963" indent="-342900" algn="l" defTabSz="914400" rtl="0" eaLnBrk="1" latinLnBrk="0" hangingPunct="1">
        <a:lnSpc>
          <a:spcPts val="2160"/>
        </a:lnSpc>
        <a:spcBef>
          <a:spcPts val="600"/>
        </a:spcBef>
        <a:buClr>
          <a:srgbClr val="C10534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15900" algn="l" defTabSz="982663" rtl="0" eaLnBrk="1" latinLnBrk="0" hangingPunct="1">
        <a:lnSpc>
          <a:spcPts val="2160"/>
        </a:lnSpc>
        <a:spcBef>
          <a:spcPts val="600"/>
        </a:spcBef>
        <a:buClr>
          <a:srgbClr val="E37E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15900" algn="l" defTabSz="914400" rtl="0" eaLnBrk="1" latinLnBrk="0" hangingPunct="1">
        <a:lnSpc>
          <a:spcPts val="2160"/>
        </a:lnSpc>
        <a:spcBef>
          <a:spcPts val="600"/>
        </a:spcBef>
        <a:buClr>
          <a:schemeClr val="accent6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175" indent="-215900" algn="l" defTabSz="914400" rtl="0" eaLnBrk="1" latinLnBrk="0" hangingPunct="1">
        <a:lnSpc>
          <a:spcPts val="2160"/>
        </a:lnSpc>
        <a:spcBef>
          <a:spcPts val="600"/>
        </a:spcBef>
        <a:buClr>
          <a:srgbClr val="6E8E8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 userDrawn="1">
          <p15:clr>
            <a:srgbClr val="F26B43"/>
          </p15:clr>
        </p15:guide>
        <p15:guide id="2" orient="horz" pos="686" userDrawn="1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6970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5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F01142E-ED0D-49F4-AFA5-5F5C79C1C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5637"/>
            <a:ext cx="12191999" cy="10039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A42983-DCF0-4CCF-97AB-6DDC40ED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86744"/>
            <a:ext cx="9901237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5C182-083C-480A-9F11-388D284F3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638" y="1825625"/>
            <a:ext cx="990123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47D75-5B7F-4282-88CF-BBD639D6B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3638" y="6356350"/>
            <a:ext cx="264418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BD25-4A81-4C86-9650-D30DF3CAF64A}" type="datetimeFigureOut">
              <a:rPr lang="en-NZ" smtClean="0"/>
              <a:t>1/05/2024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EA5FF-1E15-43BB-9E4E-C38D75457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538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EF03-6582-4BE2-9576-8E6AC9A74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32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AE6E-A8DD-4EDA-ABF6-A6CF28032BC3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98F414-2345-49FA-9026-D121644BA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9"/>
          <a:stretch/>
        </p:blipFill>
        <p:spPr>
          <a:xfrm>
            <a:off x="0" y="0"/>
            <a:ext cx="12192000" cy="1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9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B9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ADCB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orient="horz" pos="1094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pos="6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CFEA76C-42EA-4DFA-B86F-E16481504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38" y="3544583"/>
            <a:ext cx="4296719" cy="1466487"/>
          </a:xfrm>
        </p:spPr>
        <p:txBody>
          <a:bodyPr/>
          <a:lstStyle/>
          <a:p>
            <a:r>
              <a:rPr lang="en-NZ" b="1" dirty="0"/>
              <a:t>Caroline Fyfe</a:t>
            </a:r>
          </a:p>
          <a:p>
            <a:r>
              <a:rPr lang="en-NZ" b="1" dirty="0"/>
              <a:t>Arthur Grimes</a:t>
            </a:r>
          </a:p>
          <a:p>
            <a:r>
              <a:rPr lang="en-NZ" b="1" dirty="0"/>
              <a:t>Shannon Minehan</a:t>
            </a:r>
          </a:p>
          <a:p>
            <a:r>
              <a:rPr lang="en-NZ" b="1" dirty="0"/>
              <a:t>Phoebe Taptiklis</a:t>
            </a:r>
          </a:p>
          <a:p>
            <a:endParaRPr lang="en-NZ" sz="100" b="1" dirty="0"/>
          </a:p>
          <a:p>
            <a:endParaRPr lang="en-N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CECEEE-EFE8-4D0F-B47F-1840762B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10" y="964800"/>
            <a:ext cx="9390580" cy="127013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Quantifying the impacts of energy efficient heating: The Warmer Kiwis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Programme</a:t>
            </a: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NZ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F82E5-97EC-DE44-8A1D-B28A93978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226" y="4675495"/>
            <a:ext cx="2074981" cy="903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01EFCD-808A-F7BF-A023-8D293B7379AF}"/>
              </a:ext>
            </a:extLst>
          </p:cNvPr>
          <p:cNvSpPr txBox="1"/>
          <p:nvPr/>
        </p:nvSpPr>
        <p:spPr>
          <a:xfrm>
            <a:off x="2966972" y="3542014"/>
            <a:ext cx="54658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1800" b="1" dirty="0"/>
              <a:t>In partnership with:</a:t>
            </a:r>
          </a:p>
          <a:p>
            <a:pPr>
              <a:spcAft>
                <a:spcPts val="600"/>
              </a:spcAft>
            </a:pPr>
            <a:r>
              <a:rPr lang="en-NZ" sz="1800" dirty="0"/>
              <a:t>Allen and Clarke</a:t>
            </a:r>
          </a:p>
          <a:p>
            <a:pPr>
              <a:spcAft>
                <a:spcPts val="600"/>
              </a:spcAft>
            </a:pPr>
            <a:r>
              <a:rPr lang="en-NZ" sz="1800" dirty="0"/>
              <a:t>Massey University</a:t>
            </a:r>
          </a:p>
          <a:p>
            <a:pPr>
              <a:spcAft>
                <a:spcPts val="600"/>
              </a:spcAft>
            </a:pPr>
            <a:r>
              <a:rPr lang="en-NZ" sz="1800" dirty="0"/>
              <a:t>University of Canterbury</a:t>
            </a:r>
          </a:p>
          <a:p>
            <a:pPr>
              <a:spcAft>
                <a:spcPts val="600"/>
              </a:spcAft>
            </a:pPr>
            <a:r>
              <a:rPr lang="en-NZ" sz="1800" dirty="0"/>
              <a:t>University of Otago, Wellington</a:t>
            </a:r>
          </a:p>
          <a:p>
            <a:pPr>
              <a:spcAft>
                <a:spcPts val="600"/>
              </a:spcAft>
            </a:pPr>
            <a:r>
              <a:rPr lang="en-NZ" sz="1800" dirty="0"/>
              <a:t>Victoria University of Wellington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80D4-0B00-AFEC-1A9F-03B32B3D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30" y="681037"/>
            <a:ext cx="11728939" cy="678748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NZ" sz="3100" b="1" dirty="0"/>
              <a:t>Electricity use impact of heat pump by hour of day (first winter)</a:t>
            </a:r>
            <a:br>
              <a:rPr lang="en-NZ" sz="3100" b="1" dirty="0"/>
            </a:br>
            <a:r>
              <a:rPr lang="en-NZ" sz="3100" b="1" dirty="0"/>
              <a:t>Overall impact is </a:t>
            </a:r>
            <a:r>
              <a:rPr lang="en-NZ" sz="3100" b="1" u="sng" dirty="0"/>
              <a:t>16% reduction</a:t>
            </a:r>
            <a:r>
              <a:rPr lang="en-NZ" sz="3100" b="1" dirty="0"/>
              <a:t> (p&lt;0.05) across a full winter’s day      (p&lt;0.05 for 7pm – 9pm)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386A-1672-A30E-CDF6-058653B7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874"/>
            <a:ext cx="10515600" cy="5133089"/>
          </a:xfrm>
        </p:spPr>
        <p:txBody>
          <a:bodyPr/>
          <a:lstStyle/>
          <a:p>
            <a:pPr marL="0" indent="0">
              <a:buNone/>
            </a:pPr>
            <a:r>
              <a:rPr lang="en-NZ" sz="3100" dirty="0"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1E389E-D50A-5318-DDA0-1070CFB0A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873526"/>
              </p:ext>
            </p:extLst>
          </p:nvPr>
        </p:nvGraphicFramePr>
        <p:xfrm>
          <a:off x="1529395" y="1238082"/>
          <a:ext cx="8520913" cy="475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02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158EC-F311-EA49-B500-6D9F1F17BFB7}"/>
              </a:ext>
            </a:extLst>
          </p:cNvPr>
          <p:cNvSpPr txBox="1"/>
          <p:nvPr/>
        </p:nvSpPr>
        <p:spPr>
          <a:xfrm>
            <a:off x="1261241" y="2276541"/>
            <a:ext cx="940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Cost benefit analysis</a:t>
            </a:r>
          </a:p>
        </p:txBody>
      </p:sp>
    </p:spTree>
    <p:extLst>
      <p:ext uri="{BB962C8B-B14F-4D97-AF65-F5344CB8AC3E}">
        <p14:creationId xmlns:p14="http://schemas.microsoft.com/office/powerpoint/2010/main" val="181953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55EB03-088E-AF6B-7834-354E4E52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638" y="294977"/>
            <a:ext cx="3280770" cy="736381"/>
          </a:xfrm>
        </p:spPr>
        <p:txBody>
          <a:bodyPr/>
          <a:lstStyle/>
          <a:p>
            <a:r>
              <a:rPr lang="en-US" sz="3100" b="1" dirty="0"/>
              <a:t>Cost benefit analysis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CEA57-C369-C808-A6BC-073E2FC52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8" y="1332411"/>
            <a:ext cx="9902771" cy="4500830"/>
          </a:xfrm>
        </p:spPr>
        <p:txBody>
          <a:bodyPr>
            <a:normAutofit/>
          </a:bodyPr>
          <a:lstStyle/>
          <a:p>
            <a:r>
              <a:rPr lang="en-US" dirty="0"/>
              <a:t>Cost benefit analysis of WKH programme was undertaken from:</a:t>
            </a:r>
          </a:p>
          <a:p>
            <a:pPr lvl="1"/>
            <a:r>
              <a:rPr lang="en-US" dirty="0"/>
              <a:t>a fiscal (government level) perspective</a:t>
            </a:r>
          </a:p>
          <a:p>
            <a:pPr lvl="1"/>
            <a:r>
              <a:rPr lang="en-US" dirty="0"/>
              <a:t>a societal (population level) perspective.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 case scenarios:</a:t>
            </a:r>
          </a:p>
          <a:p>
            <a:pPr marL="1166813" lvl="2"/>
            <a:r>
              <a:rPr lang="en-US" sz="2400" dirty="0"/>
              <a:t>5% discount rate to calculate net present value (NPV) of future costs and benefits</a:t>
            </a:r>
          </a:p>
          <a:p>
            <a:pPr marL="1166813" lvl="2"/>
            <a:r>
              <a:rPr lang="en-US" sz="2400" dirty="0"/>
              <a:t>75% additionality, </a:t>
            </a:r>
          </a:p>
          <a:p>
            <a:pPr marL="1166813" lvl="2"/>
            <a:r>
              <a:rPr lang="en-US" sz="2400" dirty="0"/>
              <a:t>fiscal multiplier of x1.2 on government expenditure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BAB8AC-9C63-F885-29CC-49495460D848}"/>
              </a:ext>
            </a:extLst>
          </p:cNvPr>
          <p:cNvSpPr txBox="1">
            <a:spLocks/>
          </p:cNvSpPr>
          <p:nvPr/>
        </p:nvSpPr>
        <p:spPr>
          <a:xfrm>
            <a:off x="5994196" y="470262"/>
            <a:ext cx="5890305" cy="56308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EB9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ADCB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16E2F-12A5-DC5E-EE70-62EF6A1F9060}"/>
              </a:ext>
            </a:extLst>
          </p:cNvPr>
          <p:cNvSpPr txBox="1"/>
          <p:nvPr/>
        </p:nvSpPr>
        <p:spPr>
          <a:xfrm>
            <a:off x="763964" y="646104"/>
            <a:ext cx="10328653" cy="478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100" b="1" dirty="0">
                <a:latin typeface="+mj-lt"/>
              </a:rPr>
              <a:t>Costs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Insulation (80% EECA) </a:t>
            </a:r>
            <a:r>
              <a:rPr lang="en-US" sz="2400" b="1" dirty="0">
                <a:solidFill>
                  <a:srgbClr val="00B050"/>
                </a:solidFill>
              </a:rPr>
              <a:t>fiscal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Insulation (20% householder)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Administration insulation </a:t>
            </a:r>
            <a:r>
              <a:rPr lang="en-US" sz="2400" b="1" dirty="0">
                <a:solidFill>
                  <a:srgbClr val="00B050"/>
                </a:solidFill>
              </a:rPr>
              <a:t>fiscal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Insulation  incentive </a:t>
            </a:r>
            <a:r>
              <a:rPr lang="en-US" sz="2400" b="1" dirty="0">
                <a:solidFill>
                  <a:srgbClr val="00B050"/>
                </a:solidFill>
              </a:rPr>
              <a:t>fiscal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not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societal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Heat pump (80% EECA) </a:t>
            </a:r>
            <a:r>
              <a:rPr lang="en-US" sz="2400" b="1" dirty="0">
                <a:solidFill>
                  <a:srgbClr val="00B050"/>
                </a:solidFill>
              </a:rPr>
              <a:t>fiscal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Heat pump (20% household)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Heat pump servicing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Administration heat pump </a:t>
            </a:r>
            <a:r>
              <a:rPr lang="en-US" sz="2400" b="1" dirty="0">
                <a:solidFill>
                  <a:srgbClr val="00B050"/>
                </a:solidFill>
              </a:rPr>
              <a:t>fiscal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Opportunity cost of next best alternative heater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C000"/>
                </a:solidFill>
              </a:rPr>
              <a:t>negative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cost</a:t>
            </a: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47112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4943FD-0FC8-D229-94B4-C2E4A8EFBD5A}"/>
              </a:ext>
            </a:extLst>
          </p:cNvPr>
          <p:cNvSpPr txBox="1"/>
          <p:nvPr/>
        </p:nvSpPr>
        <p:spPr>
          <a:xfrm>
            <a:off x="839587" y="633492"/>
            <a:ext cx="10171049" cy="567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100" b="1" dirty="0">
                <a:latin typeface="+mj-lt"/>
              </a:rPr>
              <a:t>Benefits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Hospital admissions avoided </a:t>
            </a:r>
            <a:r>
              <a:rPr lang="en-US" sz="2400" b="1" dirty="0">
                <a:solidFill>
                  <a:srgbClr val="00B050"/>
                </a:solidFill>
              </a:rPr>
              <a:t>fiscal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Pharmaceutical prescriptions avoided </a:t>
            </a:r>
            <a:r>
              <a:rPr lang="en-US" sz="2400" b="1" dirty="0">
                <a:solidFill>
                  <a:srgbClr val="00B050"/>
                </a:solidFill>
              </a:rPr>
              <a:t>fiscal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Pharmaceutical prescriptions avoided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Increase in survival 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Net change in wellbeing (perceived cold)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Days off work due to sickness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Days off work caregiving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Days off school due to sickness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GP visits avoided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Net change in CO2 from difference in kwh electricity consumed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Average change in electricity consumption  </a:t>
            </a:r>
            <a:r>
              <a:rPr lang="en-US" sz="2400" b="1" dirty="0">
                <a:solidFill>
                  <a:srgbClr val="C10534"/>
                </a:solidFill>
              </a:rPr>
              <a:t>societal</a:t>
            </a:r>
          </a:p>
          <a:p>
            <a:endParaRPr lang="en-NZ" sz="3100" b="1" dirty="0">
              <a:latin typeface="+mj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07951B-89BA-9C11-444E-459C21C5E686}"/>
              </a:ext>
            </a:extLst>
          </p:cNvPr>
          <p:cNvSpPr/>
          <p:nvPr/>
        </p:nvSpPr>
        <p:spPr>
          <a:xfrm>
            <a:off x="308225" y="2804845"/>
            <a:ext cx="7346021" cy="4520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4272FD-6542-37EC-09C8-167E1A754447}"/>
              </a:ext>
            </a:extLst>
          </p:cNvPr>
          <p:cNvSpPr/>
          <p:nvPr/>
        </p:nvSpPr>
        <p:spPr>
          <a:xfrm>
            <a:off x="308225" y="3256908"/>
            <a:ext cx="7171362" cy="1253447"/>
          </a:xfrm>
          <a:prstGeom prst="ellipse">
            <a:avLst/>
          </a:prstGeom>
          <a:noFill/>
          <a:ln w="28575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4EB736-6246-81D9-7DDD-0407BAB7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2" y="294549"/>
            <a:ext cx="9902771" cy="802732"/>
          </a:xfrm>
        </p:spPr>
        <p:txBody>
          <a:bodyPr/>
          <a:lstStyle/>
          <a:p>
            <a:r>
              <a:rPr lang="en-US" sz="3100" b="1" dirty="0"/>
              <a:t>Assumptions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4FB164-F9DC-D876-EA00-78441DD0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23" y="1097281"/>
            <a:ext cx="10786325" cy="4872445"/>
          </a:xfr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Costs and benefits based on 2021 prices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heat pump lasts 10 years (length of warranty) at 100% efficiency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next best alternative lasts 10 years at 100% efficiency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Insulation lasts 30 years at 100% efficiency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Heat pumps installed only in fully insulated houses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Benefits remain consistent for the life of the heat pump and insulation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No extra reduction in days off work/school from heat pump in addition to insulation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Time off work to care for child only required if all adults in household work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Survival increases only for those &gt;65 years with pre-existing circulatory condition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Number of GP visits required equals number of prescriptions dispensed</a:t>
            </a:r>
          </a:p>
        </p:txBody>
      </p:sp>
    </p:spTree>
    <p:extLst>
      <p:ext uri="{BB962C8B-B14F-4D97-AF65-F5344CB8AC3E}">
        <p14:creationId xmlns:p14="http://schemas.microsoft.com/office/powerpoint/2010/main" val="264950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FBFB-B17E-6A45-6559-59524687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CBA Outcomes: Base case scenario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C30038-650D-03A6-6953-8C69DD3D9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657239"/>
              </p:ext>
            </p:extLst>
          </p:nvPr>
        </p:nvGraphicFramePr>
        <p:xfrm>
          <a:off x="1177840" y="1377044"/>
          <a:ext cx="9786255" cy="4103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2085">
                  <a:extLst>
                    <a:ext uri="{9D8B030D-6E8A-4147-A177-3AD203B41FA5}">
                      <a16:colId xmlns:a16="http://schemas.microsoft.com/office/drawing/2014/main" val="1718242835"/>
                    </a:ext>
                  </a:extLst>
                </a:gridCol>
                <a:gridCol w="3262085">
                  <a:extLst>
                    <a:ext uri="{9D8B030D-6E8A-4147-A177-3AD203B41FA5}">
                      <a16:colId xmlns:a16="http://schemas.microsoft.com/office/drawing/2014/main" val="1528682635"/>
                    </a:ext>
                  </a:extLst>
                </a:gridCol>
                <a:gridCol w="3262085">
                  <a:extLst>
                    <a:ext uri="{9D8B030D-6E8A-4147-A177-3AD203B41FA5}">
                      <a16:colId xmlns:a16="http://schemas.microsoft.com/office/drawing/2014/main" val="339340161"/>
                    </a:ext>
                  </a:extLst>
                </a:gridCol>
              </a:tblGrid>
              <a:tr h="3156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Base case BCR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Societal perspective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Fiscal perspective*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73880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Whole programme: wellbeing/ energy benefits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4.36</a:t>
                      </a:r>
                      <a:endParaRPr lang="en-N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</a:rPr>
                        <a:t> </a:t>
                      </a:r>
                      <a:endParaRPr lang="en-NZ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8110378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Whole programme: health/ energy benefits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1.89</a:t>
                      </a:r>
                      <a:endParaRPr lang="en-N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0.80</a:t>
                      </a:r>
                      <a:endParaRPr lang="en-N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14216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Heat pump: wellbeing/energy benefits</a:t>
                      </a:r>
                      <a:endParaRPr lang="en-N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7.49</a:t>
                      </a:r>
                      <a:endParaRPr lang="en-N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N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1749285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Heat pump: health/energy benefits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2.15</a:t>
                      </a:r>
                      <a:endParaRPr lang="en-N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0.52</a:t>
                      </a:r>
                      <a:endParaRPr lang="en-N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2227211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Insulation: wellbeing/energy benefits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</a:rPr>
                        <a:t>3.51</a:t>
                      </a:r>
                      <a:endParaRPr lang="en-NZ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N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949356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Insulation: health/energy benefits</a:t>
                      </a:r>
                      <a:endParaRPr lang="en-N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</a:rPr>
                        <a:t>1.78</a:t>
                      </a:r>
                      <a:endParaRPr lang="en-NZ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0.98</a:t>
                      </a:r>
                      <a:endParaRPr lang="en-N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460760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AF09976-21A9-0305-EEBD-28C6A6009890}"/>
              </a:ext>
            </a:extLst>
          </p:cNvPr>
          <p:cNvSpPr/>
          <p:nvPr/>
        </p:nvSpPr>
        <p:spPr>
          <a:xfrm>
            <a:off x="215757" y="2794571"/>
            <a:ext cx="10798403" cy="16027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FBFB-B17E-6A45-6559-59524687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CBA Outcomes: Sensitivity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17ED94-20F6-9986-2AD8-A257B1B52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260224"/>
              </p:ext>
            </p:extLst>
          </p:nvPr>
        </p:nvGraphicFramePr>
        <p:xfrm>
          <a:off x="1349829" y="1251857"/>
          <a:ext cx="9111343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4436">
                  <a:extLst>
                    <a:ext uri="{9D8B030D-6E8A-4147-A177-3AD203B41FA5}">
                      <a16:colId xmlns:a16="http://schemas.microsoft.com/office/drawing/2014/main" val="1675371176"/>
                    </a:ext>
                  </a:extLst>
                </a:gridCol>
                <a:gridCol w="1746424">
                  <a:extLst>
                    <a:ext uri="{9D8B030D-6E8A-4147-A177-3AD203B41FA5}">
                      <a16:colId xmlns:a16="http://schemas.microsoft.com/office/drawing/2014/main" val="1412243457"/>
                    </a:ext>
                  </a:extLst>
                </a:gridCol>
                <a:gridCol w="1783015">
                  <a:extLst>
                    <a:ext uri="{9D8B030D-6E8A-4147-A177-3AD203B41FA5}">
                      <a16:colId xmlns:a16="http://schemas.microsoft.com/office/drawing/2014/main" val="1539122801"/>
                    </a:ext>
                  </a:extLst>
                </a:gridCol>
                <a:gridCol w="1678785">
                  <a:extLst>
                    <a:ext uri="{9D8B030D-6E8A-4147-A177-3AD203B41FA5}">
                      <a16:colId xmlns:a16="http://schemas.microsoft.com/office/drawing/2014/main" val="3956099933"/>
                    </a:ext>
                  </a:extLst>
                </a:gridCol>
                <a:gridCol w="1728683">
                  <a:extLst>
                    <a:ext uri="{9D8B030D-6E8A-4147-A177-3AD203B41FA5}">
                      <a16:colId xmlns:a16="http://schemas.microsoft.com/office/drawing/2014/main" val="4222962432"/>
                    </a:ext>
                  </a:extLst>
                </a:gridCol>
              </a:tblGrid>
              <a:tr h="4294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Societal BCR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2% discount rate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50% additionality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100% additionality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$150 p.a. service cost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634420"/>
                  </a:ext>
                </a:extLst>
              </a:tr>
              <a:tr h="214745">
                <a:tc gridSpan="5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Societal BCR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76239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Whole programme: wellbeing/energy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5.70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4.11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4.29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4.15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5947782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Whole programme: health/energy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2.44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1.78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1.96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1.80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638507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Heat pump: wellbeing/energy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8.46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7.27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7.60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6.96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3804968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Heat pump: Health/ energy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2.43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2.09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2.18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2.00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2755055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Insulation: wellbeing/energy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4.97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3.48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3.52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3.51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3568726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Insulation: health/ energy expenses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2.42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1.77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1.79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1.78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2548895"/>
                  </a:ext>
                </a:extLst>
              </a:tr>
              <a:tr h="214745">
                <a:tc gridSpan="5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Fiscal BCR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58195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Whole programme: health/energy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1.09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0.77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0.81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0.84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47001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Heat pump: Health/ energy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0.59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0.51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0.52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0.52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4558431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Insulation: health/ energy expenses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1.39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</a:rPr>
                        <a:t>0.95</a:t>
                      </a:r>
                      <a:endParaRPr lang="en-N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1.00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</a:rPr>
                        <a:t>0.98</a:t>
                      </a:r>
                      <a:endParaRPr lang="en-N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70535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59334EF-AC34-BD05-F606-C24F66E33C3E}"/>
              </a:ext>
            </a:extLst>
          </p:cNvPr>
          <p:cNvSpPr/>
          <p:nvPr/>
        </p:nvSpPr>
        <p:spPr>
          <a:xfrm>
            <a:off x="1349829" y="2743200"/>
            <a:ext cx="9111343" cy="854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FDCF5-C509-94CE-90C6-61EE0427FE77}"/>
              </a:ext>
            </a:extLst>
          </p:cNvPr>
          <p:cNvSpPr/>
          <p:nvPr/>
        </p:nvSpPr>
        <p:spPr>
          <a:xfrm>
            <a:off x="1349829" y="5124658"/>
            <a:ext cx="9111343" cy="4320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158EC-F311-EA49-B500-6D9F1F17BFB7}"/>
              </a:ext>
            </a:extLst>
          </p:cNvPr>
          <p:cNvSpPr txBox="1"/>
          <p:nvPr/>
        </p:nvSpPr>
        <p:spPr>
          <a:xfrm>
            <a:off x="1261241" y="2276541"/>
            <a:ext cx="9408861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NZ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Houses are warmer</a:t>
            </a:r>
            <a:br>
              <a:rPr lang="en-NZ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in winter and spring</a:t>
            </a:r>
            <a:br>
              <a:rPr lang="en-NZ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pumps are worth it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53964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A673BE-B48F-E4A8-FD87-5CEC004D614F}"/>
              </a:ext>
            </a:extLst>
          </p:cNvPr>
          <p:cNvSpPr txBox="1">
            <a:spLocks/>
          </p:cNvSpPr>
          <p:nvPr/>
        </p:nvSpPr>
        <p:spPr>
          <a:xfrm>
            <a:off x="1163638" y="294549"/>
            <a:ext cx="9902771" cy="1082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0" i="0" kern="1200" baseline="0">
                <a:solidFill>
                  <a:schemeClr val="tx2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Study design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33E0A3-3B68-D23F-D993-3DC59267B051}"/>
              </a:ext>
            </a:extLst>
          </p:cNvPr>
          <p:cNvSpPr txBox="1">
            <a:spLocks/>
          </p:cNvSpPr>
          <p:nvPr/>
        </p:nvSpPr>
        <p:spPr>
          <a:xfrm>
            <a:off x="1125591" y="1377497"/>
            <a:ext cx="10609262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1950" indent="-361950" algn="l" defTabSz="914400" rtl="0" eaLnBrk="1" latinLnBrk="0" hangingPunct="1">
              <a:lnSpc>
                <a:spcPts val="216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+mn-cs"/>
              </a:defRPr>
            </a:lvl1pPr>
            <a:lvl2pPr marL="715963" indent="-354013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C10534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180975" algn="l" defTabSz="982663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E37E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1984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chemeClr val="accent6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1730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6E8E8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/>
              <a:t>Original study design: before/after natural experiment with 1 year follow up. </a:t>
            </a:r>
            <a:r>
              <a:rPr lang="en-US" sz="2000" dirty="0"/>
              <a:t>However: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NZ" sz="2000" dirty="0"/>
              <a:t>2021 recruitment suspended due to the community spread of COVID19 Delta variant</a:t>
            </a:r>
          </a:p>
          <a:p>
            <a:pPr>
              <a:spcAft>
                <a:spcPts val="600"/>
              </a:spcAft>
            </a:pPr>
            <a:r>
              <a:rPr lang="en-NZ" sz="2000" dirty="0"/>
              <a:t>Supply chain issues meant not all 2021 cohort households had heat pump installed by Sep 2021.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Final study design: a cohort study using a </a:t>
            </a:r>
            <a:r>
              <a:rPr lang="en-US" sz="2000" b="1" dirty="0" err="1">
                <a:solidFill>
                  <a:srgbClr val="FF0000"/>
                </a:solidFill>
              </a:rPr>
              <a:t>DiD</a:t>
            </a:r>
            <a:r>
              <a:rPr lang="en-US" sz="2000" b="1" dirty="0">
                <a:solidFill>
                  <a:srgbClr val="FF0000"/>
                </a:solidFill>
              </a:rPr>
              <a:t> approach with 2 years follow up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Setting</a:t>
            </a:r>
            <a:r>
              <a:rPr lang="en-US" sz="2000" dirty="0"/>
              <a:t>: an opportunistic sample of houses already signed up for a heat pump subsidy.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164 households (437 people) were recruited across the three clusters</a:t>
            </a:r>
          </a:p>
          <a:p>
            <a:pPr lvl="1">
              <a:spcAft>
                <a:spcPts val="600"/>
              </a:spcAft>
            </a:pPr>
            <a:r>
              <a:rPr lang="en-NZ" sz="2000" dirty="0"/>
              <a:t>56 households (34%) in Climate Zone 1 (Auckland)</a:t>
            </a:r>
          </a:p>
          <a:p>
            <a:pPr lvl="1">
              <a:spcAft>
                <a:spcPts val="600"/>
              </a:spcAft>
            </a:pPr>
            <a:r>
              <a:rPr lang="en-NZ" sz="2000" dirty="0"/>
              <a:t>82 households (50%) in Climate Zone 2 (Waikato and Wellington)</a:t>
            </a:r>
          </a:p>
          <a:p>
            <a:pPr lvl="1">
              <a:spcAft>
                <a:spcPts val="600"/>
              </a:spcAft>
            </a:pPr>
            <a:r>
              <a:rPr lang="en-NZ" sz="2000" dirty="0"/>
              <a:t>26 households (16%) in Climate Zone 3 (Christchurch)</a:t>
            </a:r>
          </a:p>
          <a:p>
            <a:pPr marL="361950" lvl="1" indent="0">
              <a:spcAft>
                <a:spcPts val="600"/>
              </a:spcAft>
              <a:buNone/>
            </a:pPr>
            <a:endParaRPr lang="en-NZ" sz="2000" dirty="0"/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668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5D061F0-D7D8-A3DE-DCF2-B71A5AAA5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23934"/>
              </p:ext>
            </p:extLst>
          </p:nvPr>
        </p:nvGraphicFramePr>
        <p:xfrm>
          <a:off x="1948712" y="1581313"/>
          <a:ext cx="829457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129">
                  <a:extLst>
                    <a:ext uri="{9D8B030D-6E8A-4147-A177-3AD203B41FA5}">
                      <a16:colId xmlns:a16="http://schemas.microsoft.com/office/drawing/2014/main" val="159138684"/>
                    </a:ext>
                  </a:extLst>
                </a:gridCol>
                <a:gridCol w="1928446">
                  <a:extLst>
                    <a:ext uri="{9D8B030D-6E8A-4147-A177-3AD203B41FA5}">
                      <a16:colId xmlns:a16="http://schemas.microsoft.com/office/drawing/2014/main" val="1695321052"/>
                    </a:ext>
                  </a:extLst>
                </a:gridCol>
                <a:gridCol w="1958233">
                  <a:extLst>
                    <a:ext uri="{9D8B030D-6E8A-4147-A177-3AD203B41FA5}">
                      <a16:colId xmlns:a16="http://schemas.microsoft.com/office/drawing/2014/main" val="3985188703"/>
                    </a:ext>
                  </a:extLst>
                </a:gridCol>
                <a:gridCol w="2105767">
                  <a:extLst>
                    <a:ext uri="{9D8B030D-6E8A-4147-A177-3AD203B41FA5}">
                      <a16:colId xmlns:a16="http://schemas.microsoft.com/office/drawing/2014/main" val="907207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2021 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2021 Cohort (</a:t>
                      </a:r>
                      <a:r>
                        <a:rPr lang="en-NZ" dirty="0" err="1"/>
                        <a:t>ext</a:t>
                      </a:r>
                      <a:r>
                        <a:rPr lang="en-N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2022 Cohort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46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IAQ monitor (Indoor)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25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/>
                        <a:t>CliFlo</a:t>
                      </a:r>
                      <a:r>
                        <a:rPr lang="en-NZ" dirty="0"/>
                        <a:t> (Weather)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92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44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Survey 1 (before)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Survey 2 (after)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Survey 3 (subsequent)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1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/>
                        <a:t>Efergy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573583"/>
                  </a:ext>
                </a:extLst>
              </a:tr>
            </a:tbl>
          </a:graphicData>
        </a:graphic>
      </p:graphicFrame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9C969D67-6CBD-87F1-AD47-8A969F712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32" y="1981200"/>
            <a:ext cx="287215" cy="287215"/>
          </a:xfrm>
          <a:prstGeom prst="rect">
            <a:avLst/>
          </a:prstGeom>
        </p:spPr>
      </p:pic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89374C55-FDC2-A67D-4A56-67E2209B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78" y="2010507"/>
            <a:ext cx="287215" cy="287215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D5107E3E-E97C-12CA-D45A-58FC86814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55" y="2010507"/>
            <a:ext cx="287215" cy="287215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C9842AA8-DF92-8700-5C53-844B72D9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32" y="2351780"/>
            <a:ext cx="287215" cy="287215"/>
          </a:xfrm>
          <a:prstGeom prst="rect">
            <a:avLst/>
          </a:prstGeom>
        </p:spPr>
      </p:pic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A393FE51-9912-CB92-E7DF-29068CB6A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78" y="2381087"/>
            <a:ext cx="287215" cy="287215"/>
          </a:xfrm>
          <a:prstGeom prst="rect">
            <a:avLst/>
          </a:prstGeom>
        </p:spPr>
      </p:pic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E1DF90D4-29EB-ED7B-75F4-A27DC7F69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55" y="2381087"/>
            <a:ext cx="287215" cy="287215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FD8B71F4-6AF8-D738-8461-76F0E18B6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32" y="2722360"/>
            <a:ext cx="287215" cy="287215"/>
          </a:xfrm>
          <a:prstGeom prst="rect">
            <a:avLst/>
          </a:prstGeom>
        </p:spPr>
      </p:pic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4102165C-7325-E79E-97C4-E2BFD7732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78" y="2751667"/>
            <a:ext cx="287215" cy="287215"/>
          </a:xfrm>
          <a:prstGeom prst="rect">
            <a:avLst/>
          </a:prstGeom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CF2CA338-D819-BFA8-A3D9-B88BA0A2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55" y="2751667"/>
            <a:ext cx="287215" cy="287215"/>
          </a:xfrm>
          <a:prstGeom prst="rect">
            <a:avLst/>
          </a:prstGeom>
        </p:spPr>
      </p:pic>
      <p:pic>
        <p:nvPicPr>
          <p:cNvPr id="18" name="Picture 17" descr="Shape, arrow&#10;&#10;Description automatically generated">
            <a:extLst>
              <a:ext uri="{FF2B5EF4-FFF2-40B4-BE49-F238E27FC236}">
                <a16:creationId xmlns:a16="http://schemas.microsoft.com/office/drawing/2014/main" id="{F77621DB-57B9-BD9E-CF70-FBF711D9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32" y="3092940"/>
            <a:ext cx="287215" cy="287215"/>
          </a:xfrm>
          <a:prstGeom prst="rect">
            <a:avLst/>
          </a:prstGeom>
        </p:spPr>
      </p:pic>
      <p:pic>
        <p:nvPicPr>
          <p:cNvPr id="21" name="Picture 20" descr="Shape, arrow&#10;&#10;Description automatically generated">
            <a:extLst>
              <a:ext uri="{FF2B5EF4-FFF2-40B4-BE49-F238E27FC236}">
                <a16:creationId xmlns:a16="http://schemas.microsoft.com/office/drawing/2014/main" id="{8E356AE7-BFF0-DD4E-5363-F14441531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32" y="3462411"/>
            <a:ext cx="287215" cy="287215"/>
          </a:xfrm>
          <a:prstGeom prst="rect">
            <a:avLst/>
          </a:prstGeom>
        </p:spPr>
      </p:pic>
      <p:pic>
        <p:nvPicPr>
          <p:cNvPr id="22" name="Picture 21" descr="Shape, arrow&#10;&#10;Description automatically generated">
            <a:extLst>
              <a:ext uri="{FF2B5EF4-FFF2-40B4-BE49-F238E27FC236}">
                <a16:creationId xmlns:a16="http://schemas.microsoft.com/office/drawing/2014/main" id="{FA90C27C-C766-D59E-FD9D-FC772A28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78" y="3491718"/>
            <a:ext cx="287215" cy="287215"/>
          </a:xfrm>
          <a:prstGeom prst="rect">
            <a:avLst/>
          </a:prstGeom>
        </p:spPr>
      </p:pic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9F57F853-46C0-E2DC-089B-E51C92D88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55" y="3491718"/>
            <a:ext cx="287215" cy="287215"/>
          </a:xfrm>
          <a:prstGeom prst="rect">
            <a:avLst/>
          </a:prstGeom>
        </p:spPr>
      </p:pic>
      <p:pic>
        <p:nvPicPr>
          <p:cNvPr id="24" name="Picture 23" descr="Shape, arrow&#10;&#10;Description automatically generated">
            <a:extLst>
              <a:ext uri="{FF2B5EF4-FFF2-40B4-BE49-F238E27FC236}">
                <a16:creationId xmlns:a16="http://schemas.microsoft.com/office/drawing/2014/main" id="{8D28C4F6-8112-A0ED-8BC0-F7ABA6B0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545" y="3835327"/>
            <a:ext cx="287215" cy="287215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1029AEC1-7EF1-DE8A-4A51-C4096FE19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77" y="4247948"/>
            <a:ext cx="287215" cy="287215"/>
          </a:xfrm>
          <a:prstGeom prst="rect">
            <a:avLst/>
          </a:prstGeom>
        </p:spPr>
      </p:pic>
      <p:pic>
        <p:nvPicPr>
          <p:cNvPr id="34" name="Picture 4" descr="Free Red Cross Transparent Background, Download Free Red Cross Transparent  Background png images, Free ClipArts on Clipart Library">
            <a:extLst>
              <a:ext uri="{FF2B5EF4-FFF2-40B4-BE49-F238E27FC236}">
                <a16:creationId xmlns:a16="http://schemas.microsoft.com/office/drawing/2014/main" id="{73A0EC11-D63F-5C35-CE2A-9417FBE4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92188" l="9886" r="89734">
                        <a14:foregroundMark x1="32319" y1="7813" x2="32319" y2="7813"/>
                        <a14:foregroundMark x1="20532" y1="89583" x2="20532" y2="89583"/>
                        <a14:foregroundMark x1="18251" y1="92188" x2="18251" y2="9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932" y="3835327"/>
            <a:ext cx="449506" cy="3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Free Red Cross Transparent Background, Download Free Red Cross Transparent  Background png images, Free ClipArts on Clipart Library">
            <a:extLst>
              <a:ext uri="{FF2B5EF4-FFF2-40B4-BE49-F238E27FC236}">
                <a16:creationId xmlns:a16="http://schemas.microsoft.com/office/drawing/2014/main" id="{D8F5A46E-1813-F3D4-BE48-3E9787FF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92188" l="9886" r="89734">
                        <a14:foregroundMark x1="32319" y1="7813" x2="32319" y2="7813"/>
                        <a14:foregroundMark x1="20532" y1="89583" x2="20532" y2="89583"/>
                        <a14:foregroundMark x1="18251" y1="92188" x2="18251" y2="9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48" y="3805584"/>
            <a:ext cx="449506" cy="3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Free Red Cross Transparent Background, Download Free Red Cross Transparent  Background png images, Free ClipArts on Clipart Library">
            <a:extLst>
              <a:ext uri="{FF2B5EF4-FFF2-40B4-BE49-F238E27FC236}">
                <a16:creationId xmlns:a16="http://schemas.microsoft.com/office/drawing/2014/main" id="{E939AF95-64D2-B1AD-B12D-946AA0CA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92188" l="9886" r="89734">
                        <a14:foregroundMark x1="32319" y1="7813" x2="32319" y2="7813"/>
                        <a14:foregroundMark x1="20532" y1="89583" x2="20532" y2="89583"/>
                        <a14:foregroundMark x1="18251" y1="92188" x2="18251" y2="9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19" y="4189699"/>
            <a:ext cx="449506" cy="3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ree Red Cross Transparent Background, Download Free Red Cross Transparent  Background png images, Free ClipArts on Clipart Library">
            <a:extLst>
              <a:ext uri="{FF2B5EF4-FFF2-40B4-BE49-F238E27FC236}">
                <a16:creationId xmlns:a16="http://schemas.microsoft.com/office/drawing/2014/main" id="{480F8C01-1F2E-082D-B4D6-514FB4C6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92188" l="9886" r="89734">
                        <a14:foregroundMark x1="32319" y1="7813" x2="32319" y2="7813"/>
                        <a14:foregroundMark x1="20532" y1="89583" x2="20532" y2="89583"/>
                        <a14:foregroundMark x1="18251" y1="92188" x2="18251" y2="9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48" y="4189699"/>
            <a:ext cx="449506" cy="3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BF476-A391-2FF5-D994-4378A6633970}"/>
              </a:ext>
            </a:extLst>
          </p:cNvPr>
          <p:cNvSpPr txBox="1">
            <a:spLocks/>
          </p:cNvSpPr>
          <p:nvPr/>
        </p:nvSpPr>
        <p:spPr>
          <a:xfrm>
            <a:off x="4633608" y="531131"/>
            <a:ext cx="2924784" cy="5319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0" i="0" kern="1200" baseline="0">
                <a:solidFill>
                  <a:schemeClr val="tx2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3100" b="1" dirty="0"/>
              <a:t>Study components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4BFCFBB5-C4BC-1FD4-EE66-7C8814765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55" y="3102577"/>
            <a:ext cx="287215" cy="287215"/>
          </a:xfrm>
          <a:prstGeom prst="rect">
            <a:avLst/>
          </a:prstGeom>
        </p:spPr>
      </p:pic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361403EA-2115-11B1-24C1-6DA0279F0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187" y="3133811"/>
            <a:ext cx="287215" cy="2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0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16645DE-A36F-8D96-D0E2-C2999E12C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062071"/>
              </p:ext>
            </p:extLst>
          </p:nvPr>
        </p:nvGraphicFramePr>
        <p:xfrm>
          <a:off x="632083" y="122286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DD37B13-14DA-56E0-D87B-AD24015E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365" y="249226"/>
            <a:ext cx="2717267" cy="877729"/>
          </a:xfrm>
        </p:spPr>
        <p:txBody>
          <a:bodyPr anchor="ctr">
            <a:normAutofit/>
          </a:bodyPr>
          <a:lstStyle/>
          <a:p>
            <a:r>
              <a:rPr lang="en-US" sz="3100" b="1" dirty="0">
                <a:solidFill>
                  <a:schemeClr val="tx1"/>
                </a:solidFill>
              </a:rPr>
              <a:t>Data collection</a:t>
            </a:r>
            <a:endParaRPr lang="en-NZ" sz="3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5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4863-1836-2F34-0F0F-91A35990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938" y="356257"/>
            <a:ext cx="4736123" cy="67874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/>
              <a:t>Equation specifications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BF4EDF-011F-6229-F3B9-9444DD15B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8265"/>
                <a:ext cx="10515600" cy="34071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NZ" dirty="0"/>
                  <a:t>Perceived cold and life satisfaction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NZ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𝐷𝑒𝑝𝑉𝑎𝑟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NZ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𝐻𝑃𝑉𝑎𝑟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NZ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NZ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𝐷𝑒𝑝𝑉𝑎𝑟</m:t>
                                </m:r>
                              </m:e>
                              <m:sub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1_</m:t>
                                </m:r>
                                <m: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bSup>
                          </m:e>
                        </m:nary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NZ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												</a:t>
                </a:r>
                <a:endParaRPr lang="en-NZ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NZ" dirty="0"/>
                  <a:t> Temperature (also humidity and CO</a:t>
                </a:r>
                <a:r>
                  <a:rPr lang="en-NZ" baseline="-25000" dirty="0"/>
                  <a:t>2</a:t>
                </a:r>
                <a:r>
                  <a:rPr lang="en-NZ" dirty="0"/>
                  <a:t>)</a:t>
                </a:r>
              </a:p>
              <a:p>
                <a:pPr marL="0" indent="0">
                  <a:buNone/>
                </a:pPr>
                <a:r>
                  <a:rPr lang="en-NZ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𝑇𝑒𝑚𝑝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  <m:sup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sup>
                    </m:sSubSup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NZ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NZ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NZ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𝑇𝑒𝑚𝑝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  <m:sup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sup>
                    </m:sSubSup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𝐻𝑃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𝐻𝑃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</m:sSub>
                    <m:sSubSup>
                      <m:sSubSup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𝑇𝑒𝑚𝑝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  <m:sup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sup>
                    </m:sSubSup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𝑡𝑐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𝜀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</m:sSub>
                  </m:oMath>
                </a14:m>
                <a:r>
                  <a:rPr lang="en-NZ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 	</a:t>
                </a:r>
              </a:p>
              <a:p>
                <a:pPr marL="0" indent="0">
                  <a:buNone/>
                </a:pPr>
                <a:endParaRPr lang="en-NZ" dirty="0"/>
              </a:p>
              <a:p>
                <a:pPr marL="0" indent="0">
                  <a:buNone/>
                </a:pPr>
                <a:r>
                  <a:rPr lang="en-NZ" dirty="0"/>
                  <a:t>Electricity use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NZ" sz="180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𝐸𝑙𝑒𝑐𝑡𝑟𝑖𝑐𝑖𝑡𝑦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NZ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NZ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NZ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𝑇𝑒𝑚𝑝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  <m:sup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sup>
                    </m:sSubSup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𝐻𝑃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𝐻𝑃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</m:sSub>
                    <m:sSubSup>
                      <m:sSubSup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𝑇𝑒𝑚𝑝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  <m:sup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𝑂</m:t>
                        </m:r>
                      </m:sup>
                    </m:sSubSup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𝑡𝑐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N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𝜀</m:t>
                        </m:r>
                      </m:e>
                      <m:sub>
                        <m:r>
                          <a:rPr lang="en-N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𝑖h𝑡</m:t>
                        </m:r>
                      </m:sub>
                    </m:sSub>
                  </m:oMath>
                </a14:m>
                <a:r>
                  <a:rPr lang="en-NZ" sz="1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  </a:t>
                </a:r>
                <a:endParaRPr lang="en-NZ" dirty="0"/>
              </a:p>
              <a:p>
                <a:pPr marL="0" indent="0">
                  <a:buNone/>
                </a:pPr>
                <a:endParaRPr lang="en-NZ" dirty="0"/>
              </a:p>
              <a:p>
                <a:pPr marL="0" indent="0">
                  <a:buNone/>
                </a:pPr>
                <a:endParaRPr lang="en-NZ" dirty="0"/>
              </a:p>
              <a:p>
                <a:pPr marL="0" indent="0">
                  <a:buNone/>
                </a:pPr>
                <a:endParaRPr lang="en-NZ" dirty="0"/>
              </a:p>
              <a:p>
                <a:endParaRPr lang="en-NZ" dirty="0"/>
              </a:p>
              <a:p>
                <a:pPr marL="0" indent="0">
                  <a:buNone/>
                </a:pPr>
                <a:endParaRPr lang="en-N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BF4EDF-011F-6229-F3B9-9444DD15B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8265"/>
                <a:ext cx="10515600" cy="3407169"/>
              </a:xfrm>
              <a:blipFill>
                <a:blip r:embed="rId2"/>
                <a:stretch>
                  <a:fillRect l="-2087" t="-6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5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727AD3-5461-FAC1-3002-D4E3BAD6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108"/>
            <a:ext cx="10515600" cy="58049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NZ" sz="2800" dirty="0"/>
            </a:br>
            <a:r>
              <a:rPr lang="en-NZ" sz="2800" dirty="0"/>
              <a:t>				</a:t>
            </a:r>
            <a:br>
              <a:rPr lang="en-NZ" sz="2800" dirty="0"/>
            </a:br>
            <a:r>
              <a:rPr lang="en-NZ" sz="2700" b="1" dirty="0"/>
              <a:t>After vs Before Surveys (</a:t>
            </a:r>
            <a:r>
              <a:rPr lang="en-NZ" sz="2700" b="1" dirty="0" err="1"/>
              <a:t>DiD</a:t>
            </a:r>
            <a:r>
              <a:rPr lang="en-NZ" sz="2700" b="1" dirty="0"/>
              <a:t>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70FFFF-5FDB-3B65-8522-53FE8DD41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441813"/>
              </p:ext>
            </p:extLst>
          </p:nvPr>
        </p:nvGraphicFramePr>
        <p:xfrm>
          <a:off x="874951" y="1420248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55892701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167151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868834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8081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Worsened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Improved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3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Life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2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Cheerfulness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53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Self-reported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25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Perceived cold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454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286565-01B9-EFEC-CECB-0C2742BEC708}"/>
              </a:ext>
            </a:extLst>
          </p:cNvPr>
          <p:cNvSpPr txBox="1"/>
          <p:nvPr/>
        </p:nvSpPr>
        <p:spPr>
          <a:xfrm>
            <a:off x="911703" y="2997449"/>
            <a:ext cx="10442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500" dirty="0"/>
          </a:p>
          <a:p>
            <a:r>
              <a:rPr lang="en-NZ" sz="1500" dirty="0"/>
              <a:t>Each cell shows difference in number of responses between houses with heat pump fitted vs houses with no heat pump fitted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301E3D-7B83-BF05-FA06-37B42DA07253}"/>
              </a:ext>
            </a:extLst>
          </p:cNvPr>
          <p:cNvSpPr txBox="1">
            <a:spLocks/>
          </p:cNvSpPr>
          <p:nvPr/>
        </p:nvSpPr>
        <p:spPr>
          <a:xfrm>
            <a:off x="838200" y="3723628"/>
            <a:ext cx="10515600" cy="2154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NZ" b="1" dirty="0"/>
              <a:t>Subsequent vs Before </a:t>
            </a:r>
            <a:r>
              <a:rPr lang="en-NZ" dirty="0"/>
              <a:t>survey shows stronger self-reported health benefit: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NZ" dirty="0"/>
              <a:t>	- 21 improved vs 11 worsened; 42 constant</a:t>
            </a:r>
          </a:p>
          <a:p>
            <a:pPr marL="0" indent="0">
              <a:lnSpc>
                <a:spcPct val="120000"/>
              </a:lnSpc>
              <a:buNone/>
            </a:pPr>
            <a:endParaRPr lang="en-NZ" sz="15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NZ" sz="4400" b="1" dirty="0"/>
              <a:t>Regression evidence </a:t>
            </a:r>
          </a:p>
          <a:p>
            <a:pPr>
              <a:lnSpc>
                <a:spcPct val="120000"/>
              </a:lnSpc>
            </a:pPr>
            <a:r>
              <a:rPr lang="en-NZ" dirty="0"/>
              <a:t>Strong impact of heat pump installation in reducing </a:t>
            </a:r>
            <a:r>
              <a:rPr lang="en-NZ" b="1" dirty="0"/>
              <a:t>perceived cold </a:t>
            </a:r>
            <a:r>
              <a:rPr lang="en-NZ" dirty="0"/>
              <a:t>(robust across multiple specifications) [included in CBA]</a:t>
            </a:r>
          </a:p>
          <a:p>
            <a:pPr>
              <a:lnSpc>
                <a:spcPct val="120000"/>
              </a:lnSpc>
            </a:pPr>
            <a:r>
              <a:rPr lang="en-NZ" dirty="0"/>
              <a:t>Evidence (p&lt;0.1) that time since heat pump installation positively impacts </a:t>
            </a:r>
            <a:r>
              <a:rPr lang="en-NZ" b="1" dirty="0"/>
              <a:t>life satisfaction </a:t>
            </a:r>
          </a:p>
          <a:p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716B3-982C-3EEE-970E-03391E0F6C7E}"/>
              </a:ext>
            </a:extLst>
          </p:cNvPr>
          <p:cNvSpPr txBox="1"/>
          <p:nvPr/>
        </p:nvSpPr>
        <p:spPr>
          <a:xfrm>
            <a:off x="4469906" y="276227"/>
            <a:ext cx="332569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NZ" sz="3100" b="1" i="0" u="none" strike="noStrike" kern="1200" cap="none" spc="0" normalizeH="0" baseline="0" noProof="0" dirty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Wellbeing</a:t>
            </a: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transitions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92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F9B5FD-C166-C190-131E-3C8D2D45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53" y="225752"/>
            <a:ext cx="10333893" cy="678748"/>
          </a:xfrm>
        </p:spPr>
        <p:txBody>
          <a:bodyPr>
            <a:noAutofit/>
          </a:bodyPr>
          <a:lstStyle/>
          <a:p>
            <a:r>
              <a:rPr lang="en-NZ" sz="3100" b="1" dirty="0"/>
              <a:t>Modelled</a:t>
            </a:r>
            <a:r>
              <a:rPr lang="en-NZ" sz="2800" b="1" dirty="0"/>
              <a:t> temperature impacts </a:t>
            </a:r>
            <a:r>
              <a:rPr lang="en-NZ" sz="3100" b="1" dirty="0"/>
              <a:t>with</a:t>
            </a:r>
            <a:r>
              <a:rPr lang="en-NZ" sz="2800" b="1" dirty="0"/>
              <a:t> &amp; without heat pump (first winter)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344642-CB07-2586-EB4D-1C6650017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874"/>
            <a:ext cx="10515600" cy="5133089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0D059-7772-BEAD-2242-B41D26747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6" y="841574"/>
            <a:ext cx="6956428" cy="5058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C3A7-5711-E37E-80C8-839C22F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52" y="429369"/>
            <a:ext cx="10951896" cy="678748"/>
          </a:xfrm>
        </p:spPr>
        <p:txBody>
          <a:bodyPr>
            <a:noAutofit/>
          </a:bodyPr>
          <a:lstStyle/>
          <a:p>
            <a:pPr algn="ctr"/>
            <a:r>
              <a:rPr lang="en-NZ" sz="3100" b="1" dirty="0"/>
              <a:t>Average temperature impact of heat pump by time of day (first winter)</a:t>
            </a:r>
            <a:br>
              <a:rPr lang="en-NZ" sz="3100" b="1" dirty="0"/>
            </a:br>
            <a:r>
              <a:rPr lang="en-NZ" sz="3100" b="1" dirty="0"/>
              <a:t>[all significant at p&lt;0.01]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C6FB9-9E20-C2B2-83AB-2FDDE236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874"/>
            <a:ext cx="10515600" cy="5133089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939250-7522-6492-0760-7432B7590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805128"/>
              </p:ext>
            </p:extLst>
          </p:nvPr>
        </p:nvGraphicFramePr>
        <p:xfrm>
          <a:off x="1362159" y="1449780"/>
          <a:ext cx="9467682" cy="540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04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C89-7C1F-48E8-2936-9B983B90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657" y="347465"/>
            <a:ext cx="9580685" cy="678748"/>
          </a:xfrm>
        </p:spPr>
        <p:txBody>
          <a:bodyPr>
            <a:noAutofit/>
          </a:bodyPr>
          <a:lstStyle/>
          <a:p>
            <a:r>
              <a:rPr lang="en-NZ" sz="3100" b="1" dirty="0"/>
              <a:t>Relative humidity and CO</a:t>
            </a:r>
            <a:r>
              <a:rPr lang="en-NZ" sz="3100" b="1" baseline="-25000" dirty="0"/>
              <a:t>2</a:t>
            </a:r>
            <a:r>
              <a:rPr lang="en-NZ" sz="3100" b="1" dirty="0"/>
              <a:t> impacts of heat pump (first winter)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8CB2-5685-425E-44CC-027448414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911"/>
            <a:ext cx="10773871" cy="5133089"/>
          </a:xfrm>
        </p:spPr>
        <p:txBody>
          <a:bodyPr/>
          <a:lstStyle/>
          <a:p>
            <a:r>
              <a:rPr lang="en-NZ" dirty="0"/>
              <a:t> Heat pump reduces indoor relative humidity (p&lt;0.01) by:</a:t>
            </a:r>
          </a:p>
          <a:p>
            <a:pPr marL="457200" lvl="1" indent="0">
              <a:buNone/>
            </a:pPr>
            <a:r>
              <a:rPr lang="en-NZ" dirty="0"/>
              <a:t>~ 5% of its mean, </a:t>
            </a:r>
          </a:p>
          <a:p>
            <a:pPr marL="457200" lvl="1" indent="0">
              <a:buNone/>
            </a:pPr>
            <a:r>
              <a:rPr lang="en-NZ" dirty="0"/>
              <a:t>~ 30% of its standard deviation </a:t>
            </a:r>
          </a:p>
          <a:p>
            <a:endParaRPr lang="en-NZ" sz="600" dirty="0"/>
          </a:p>
          <a:p>
            <a:pPr lvl="1"/>
            <a:r>
              <a:rPr lang="en-NZ" dirty="0"/>
              <a:t>Reduction in indoor humidity is greatest when outdoor humidity is high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>
              <a:spcAft>
                <a:spcPts val="1200"/>
              </a:spcAft>
            </a:pPr>
            <a:r>
              <a:rPr lang="en-NZ" dirty="0"/>
              <a:t>Heat pump installation also associated with reduction in indoor CO</a:t>
            </a:r>
            <a:r>
              <a:rPr lang="en-NZ" baseline="-25000" dirty="0"/>
              <a:t>2</a:t>
            </a:r>
          </a:p>
          <a:p>
            <a:pPr lvl="1"/>
            <a:r>
              <a:rPr lang="en-NZ" dirty="0"/>
              <a:t>Possibly due to greater ventilation if living area door left open 	</a:t>
            </a:r>
          </a:p>
        </p:txBody>
      </p:sp>
    </p:spTree>
    <p:extLst>
      <p:ext uri="{BB962C8B-B14F-4D97-AF65-F5344CB8AC3E}">
        <p14:creationId xmlns:p14="http://schemas.microsoft.com/office/powerpoint/2010/main" val="8948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vid Economics">
  <a:themeElements>
    <a:clrScheme name="Vivid Economics 2">
      <a:dk1>
        <a:sysClr val="windowText" lastClr="000000"/>
      </a:dk1>
      <a:lt1>
        <a:sysClr val="window" lastClr="FFFFFF"/>
      </a:lt1>
      <a:dk2>
        <a:srgbClr val="111820"/>
      </a:dk2>
      <a:lt2>
        <a:srgbClr val="DBD9D6"/>
      </a:lt2>
      <a:accent1>
        <a:srgbClr val="002D5C"/>
      </a:accent1>
      <a:accent2>
        <a:srgbClr val="00BFD6"/>
      </a:accent2>
      <a:accent3>
        <a:srgbClr val="D7006D"/>
      </a:accent3>
      <a:accent4>
        <a:srgbClr val="215732"/>
      </a:accent4>
      <a:accent5>
        <a:srgbClr val="99999A"/>
      </a:accent5>
      <a:accent6>
        <a:srgbClr val="DAAA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E3DD8E1-AA57-430F-8C50-770F4BC6D193}" vid="{0B15775C-07AA-4B2A-8A72-18BEA390A7CB}"/>
    </a:ext>
  </a:extLst>
</a:theme>
</file>

<file path=ppt/theme/theme2.xml><?xml version="1.0" encoding="utf-8"?>
<a:theme xmlns:a="http://schemas.openxmlformats.org/drawingml/2006/main" name="Custom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E3DD8E1-AA57-430F-8C50-770F4BC6D193}" vid="{0B17FF65-7EC3-491C-A7A0-B5B1A9E2A3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084AEB995E54DA6E6C8425C86FB60" ma:contentTypeVersion="8" ma:contentTypeDescription="Create a new document." ma:contentTypeScope="" ma:versionID="a8616a9a60a9dd7fdacb3a0ba656775c">
  <xsd:schema xmlns:xsd="http://www.w3.org/2001/XMLSchema" xmlns:xs="http://www.w3.org/2001/XMLSchema" xmlns:p="http://schemas.microsoft.com/office/2006/metadata/properties" xmlns:ns2="18965eba-74a6-4150-8bd7-67d7fcc42627" targetNamespace="http://schemas.microsoft.com/office/2006/metadata/properties" ma:root="true" ma:fieldsID="1c65658f82b3d8a9806e99543ce32157" ns2:_="">
    <xsd:import namespace="18965eba-74a6-4150-8bd7-67d7fcc426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65eba-74a6-4150-8bd7-67d7fcc42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D1A5CA-8249-400D-9D52-F66C6E8E8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65eba-74a6-4150-8bd7-67d7fcc426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47CB84-1853-473F-A2ED-EF0702EDA88C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18965eba-74a6-4150-8bd7-67d7fcc42627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4B85B1F-87CA-4484-845D-C1868EDBF9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Vivid Economics</Template>
  <TotalTime>2194</TotalTime>
  <Words>1178</Words>
  <Application>Microsoft Office PowerPoint</Application>
  <PresentationFormat>Widescreen</PresentationFormat>
  <Paragraphs>223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Cambria Math</vt:lpstr>
      <vt:lpstr>Arial</vt:lpstr>
      <vt:lpstr>Calibri Light</vt:lpstr>
      <vt:lpstr>Vivid Economics</vt:lpstr>
      <vt:lpstr>Custom Design</vt:lpstr>
      <vt:lpstr>Quantifying the impacts of energy efficient heating: The Warmer Kiwis Programme </vt:lpstr>
      <vt:lpstr>PowerPoint Presentation</vt:lpstr>
      <vt:lpstr>PowerPoint Presentation</vt:lpstr>
      <vt:lpstr>Data collection</vt:lpstr>
      <vt:lpstr>Equation specifications</vt:lpstr>
      <vt:lpstr>      After vs Before Surveys (DiD)</vt:lpstr>
      <vt:lpstr>Modelled temperature impacts with &amp; without heat pump (first winter)</vt:lpstr>
      <vt:lpstr>Average temperature impact of heat pump by time of day (first winter) [all significant at p&lt;0.01]</vt:lpstr>
      <vt:lpstr>Relative humidity and CO2 impacts of heat pump (first winter)</vt:lpstr>
      <vt:lpstr>Electricity use impact of heat pump by hour of day (first winter) Overall impact is 16% reduction (p&lt;0.05) across a full winter’s day      (p&lt;0.05 for 7pm – 9pm)</vt:lpstr>
      <vt:lpstr>PowerPoint Presentation</vt:lpstr>
      <vt:lpstr>Cost benefit analysis</vt:lpstr>
      <vt:lpstr>PowerPoint Presentation</vt:lpstr>
      <vt:lpstr>PowerPoint Presentation</vt:lpstr>
      <vt:lpstr>Assumptions</vt:lpstr>
      <vt:lpstr>CBA Outcomes: Base case scenario</vt:lpstr>
      <vt:lpstr>CBA Outcomes: Sensitivity analysis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Warmer Kiwis Study   An Evaluation of the EECA Warmer Kiwi Homes Heat Pump Subsidy Programme</dc:title>
  <dc:creator>Caro Fyfe</dc:creator>
  <cp:lastModifiedBy>Caroline Fyfe</cp:lastModifiedBy>
  <cp:revision>67</cp:revision>
  <cp:lastPrinted>2023-03-23T19:26:36Z</cp:lastPrinted>
  <dcterms:created xsi:type="dcterms:W3CDTF">2021-11-17T20:53:47Z</dcterms:created>
  <dcterms:modified xsi:type="dcterms:W3CDTF">2024-05-01T17:34:30Z</dcterms:modified>
</cp:coreProperties>
</file>