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  <p:sldMasterId id="2147483734" r:id="rId5"/>
  </p:sldMasterIdLst>
  <p:notesMasterIdLst>
    <p:notesMasterId r:id="rId18"/>
  </p:notesMasterIdLst>
  <p:sldIdLst>
    <p:sldId id="273" r:id="rId6"/>
    <p:sldId id="282" r:id="rId7"/>
    <p:sldId id="288" r:id="rId8"/>
    <p:sldId id="279" r:id="rId9"/>
    <p:sldId id="283" r:id="rId10"/>
    <p:sldId id="275" r:id="rId11"/>
    <p:sldId id="284" r:id="rId12"/>
    <p:sldId id="286" r:id="rId13"/>
    <p:sldId id="280" r:id="rId14"/>
    <p:sldId id="281" r:id="rId15"/>
    <p:sldId id="287" r:id="rId16"/>
    <p:sldId id="285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E47C24-3C7D-3E4A-AD5C-351A11B8E430}">
          <p14:sldIdLst>
            <p14:sldId id="273"/>
            <p14:sldId id="282"/>
            <p14:sldId id="288"/>
            <p14:sldId id="279"/>
            <p14:sldId id="283"/>
            <p14:sldId id="275"/>
            <p14:sldId id="284"/>
            <p14:sldId id="286"/>
            <p14:sldId id="280"/>
            <p14:sldId id="281"/>
            <p14:sldId id="28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ur Cobanli" initials="OC" lastIdx="32" clrIdx="0">
    <p:extLst>
      <p:ext uri="{19B8F6BF-5375-455C-9EA6-DF929625EA0E}">
        <p15:presenceInfo xmlns:p15="http://schemas.microsoft.com/office/powerpoint/2012/main" userId="S::onur.cobanli@vivideconomics.com::996a1927-09fc-44f8-a91c-210bf8e7707a" providerId="AD"/>
      </p:ext>
    </p:extLst>
  </p:cmAuthor>
  <p:cmAuthor id="2" name="Stuart Evans" initials="SE" lastIdx="39" clrIdx="1">
    <p:extLst>
      <p:ext uri="{19B8F6BF-5375-455C-9EA6-DF929625EA0E}">
        <p15:presenceInfo xmlns:p15="http://schemas.microsoft.com/office/powerpoint/2012/main" userId="S::stuart.evans@vivideconomics.com::df17c2d5-f931-4140-a5bd-0cd496b21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534"/>
    <a:srgbClr val="6E8E84"/>
    <a:srgbClr val="E37E00"/>
    <a:srgbClr val="55752F"/>
    <a:srgbClr val="903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9D5AC-12B7-415F-B402-C427481AB405}" v="16" dt="2024-05-08T03:22:45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pos="3591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69C9-5AAF-4E32-BE5A-1914B160FF35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5BE3-4322-4C4E-A28D-BC357B4E9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3638" y="4266990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F4AC4-B1E0-499B-A5CE-09ACFF25E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EB71CB-5F0B-4CF9-A930-659A44F96E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63638" y="2284943"/>
            <a:ext cx="9144000" cy="1799772"/>
          </a:xfrm>
        </p:spPr>
        <p:txBody>
          <a:bodyPr/>
          <a:lstStyle>
            <a:lvl1pPr>
              <a:defRPr sz="4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A46D0-E3AA-41B3-855A-03049C278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70E0-64BA-46A0-904E-A4858A72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320676"/>
            <a:ext cx="10515600" cy="12468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9B386-2512-4ABC-B892-82AA022D0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63638" y="1736725"/>
            <a:ext cx="9901237" cy="4440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A242-12F3-44B5-9B45-C31DEDE6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A5BE-DC23-4751-BF44-9F9B8D21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028E-9D57-4F5F-9244-F2AB029B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97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BFE33-EBDE-441F-83AA-8B798727E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89025"/>
            <a:ext cx="2339975" cy="50879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58D6C-F1D0-491F-8FB4-E4D41D90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63638" y="1089025"/>
            <a:ext cx="7408862" cy="508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8273-5DEE-4E99-94B5-1F14A460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458F-0A1F-4BD0-AA90-153E9E1B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B23D6-E653-483B-83B2-36460AF1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8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FB9D5-CE2B-4B52-B55B-910DC294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/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CEFAD-6F57-4F49-BC8D-FC9288290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D93B60-FF4C-4555-919D-EF6382307E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77840" y="2603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6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BD8D87-54CA-4FA1-A059-DA96DA3777C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177840" y="1702255"/>
            <a:ext cx="10515600" cy="4252912"/>
          </a:xfrm>
          <a:prstGeom prst="rect">
            <a:avLst/>
          </a:prstGeom>
        </p:spPr>
        <p:txBody>
          <a:bodyPr/>
          <a:lstStyle>
            <a:lvl1pPr marL="361950" indent="-361950">
              <a:defRPr/>
            </a:lvl1pPr>
            <a:lvl2pPr marL="715963" indent="-354013">
              <a:defRPr/>
            </a:lvl2pPr>
            <a:lvl3pPr marL="896938" indent="-180975">
              <a:buClr>
                <a:srgbClr val="E37E00"/>
              </a:buClr>
              <a:buFont typeface="Arial" panose="020B0604020202020204" pitchFamily="34" charset="0"/>
              <a:buChar char="•"/>
              <a:defRPr/>
            </a:lvl3pPr>
            <a:lvl4pPr marL="1258888" indent="-198438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431925" indent="-173038">
              <a:buClr>
                <a:srgbClr val="6E8E8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58FA1-A348-4AD1-B4F9-ACFE89B12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DCB3-1325-49B3-83AF-0E3B8B8A8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7" y="1122363"/>
            <a:ext cx="9902771" cy="2387600"/>
          </a:xfrm>
          <a:prstGeom prst="rect">
            <a:avLst/>
          </a:prstGeom>
        </p:spPr>
        <p:txBody>
          <a:bodyPr wrap="none"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30330-042F-4B1F-BDE8-C602608C2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637" y="3602038"/>
            <a:ext cx="990277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4245-16FE-4B49-9B60-9162B1BB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3333" y="6361776"/>
            <a:ext cx="2743200" cy="365125"/>
          </a:xfrm>
        </p:spPr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E8853-5896-46AF-9E2B-2EEBB791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A5D4-C36C-4481-9F12-67D3713A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968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760F-A991-4647-88AB-ED1699BF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94548"/>
            <a:ext cx="9902771" cy="1325563"/>
          </a:xfrm>
          <a:prstGeom prst="rect">
            <a:avLst/>
          </a:prstGeom>
        </p:spPr>
        <p:txBody>
          <a:bodyPr wrap="none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EC80-DB4B-4F87-A81B-CB417AA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736725"/>
            <a:ext cx="9902771" cy="4351338"/>
          </a:xfrm>
          <a:prstGeom prst="rect">
            <a:avLst/>
          </a:prstGeom>
        </p:spPr>
        <p:txBody>
          <a:bodyPr wrap="none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2063-50B3-4849-BA27-F02199C1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5E68BD25-4A81-4C86-9650-D30DF3CAF64A}" type="datetimeFigureOut">
              <a:rPr lang="en-NZ" smtClean="0"/>
              <a:t>8/05/2024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2A00-F255-4799-BAAB-84531A37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E4EEE-076C-429E-B539-2982740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016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7E84-88B6-4E06-AC52-2FC9F8E7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709738"/>
            <a:ext cx="9902771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3FB0-43B4-4ECA-9A93-3E33E94A6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8" y="4589463"/>
            <a:ext cx="990277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9D5F-F5B5-4237-9789-3364A02A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951F-217A-4F78-BE9B-479753DB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3627-C841-49C8-AB18-4F022015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78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EC11-F9C1-4857-B8AE-EB9F25A8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86744"/>
            <a:ext cx="9901237" cy="1325563"/>
          </a:xfrm>
          <a:prstGeom prst="rect">
            <a:avLst/>
          </a:prstGeom>
        </p:spPr>
        <p:txBody>
          <a:bodyPr wrap="none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B085-C476-4298-8998-E4BC61DE3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638" y="1736725"/>
            <a:ext cx="4856162" cy="4440238"/>
          </a:xfrm>
          <a:prstGeom prst="rect">
            <a:avLst/>
          </a:prstGeom>
        </p:spPr>
        <p:txBody>
          <a:bodyPr wrap="non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C48FB-9255-4E61-898D-48FB7F40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6725"/>
            <a:ext cx="4892675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EEF19-F60C-4577-AD65-792B9D23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BE1A-FBB4-4671-9649-6008519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58CDF-BEA3-418E-8FA1-BE604AE1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08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C77F8-FCAD-47E5-BA22-504DEBAC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C9AA-B3C5-4577-B5F0-8906A9F5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4D90-F35C-451D-89CB-63E93F41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28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F5BE-3C68-4F72-8F10-C7EF0F12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513806"/>
            <a:ext cx="4775608" cy="681446"/>
          </a:xfrm>
          <a:prstGeom prst="rect">
            <a:avLst/>
          </a:prstGeom>
        </p:spPr>
        <p:txBody>
          <a:bodyPr wrap="none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825A-C415-4B49-9E99-624C6998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36725"/>
            <a:ext cx="5883221" cy="41243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31325-4C9B-47A4-A621-76BEDC72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637" y="17367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FD2EF-D234-4007-80E1-28F27374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9B4E-A712-44BE-9123-C27544FA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09CE-90BC-40AD-8803-452BCD6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33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251F-4966-4DC8-9E02-167E3444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457200"/>
            <a:ext cx="5036865" cy="1040674"/>
          </a:xfrm>
          <a:prstGeom prst="rect">
            <a:avLst/>
          </a:prstGeom>
        </p:spPr>
        <p:txBody>
          <a:bodyPr wrap="none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8CD55-BBAB-44C1-9F98-31DC46ADF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36725"/>
            <a:ext cx="5881687" cy="412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DF6C9-EE75-4882-BBC2-E6C5400A4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7881" y="17367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E807F-688E-4736-9E18-F6BFAB71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8/05/2024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CE625-B98B-41A4-9944-828EE3A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20AA-0EF2-4777-84FE-45FA2687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70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6" y="1698777"/>
            <a:ext cx="9901237" cy="4236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445360"/>
            <a:ext cx="9901237" cy="9779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6BA7DA-191D-4EFB-95A0-63C9F01541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B1FA1A-722B-4E8C-8263-209B85429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0" kern="1200">
          <a:solidFill>
            <a:schemeClr val="tx2"/>
          </a:solidFill>
          <a:latin typeface="Calibri Light" panose="020F0302020204030204" pitchFamily="34" charset="0"/>
          <a:ea typeface="Cambria" panose="02040503050406030204" pitchFamily="18" charset="0"/>
          <a:cs typeface="Calibri Light" panose="020F0302020204030204" pitchFamily="34" charset="0"/>
        </a:defRPr>
      </a:lvl1pPr>
    </p:titleStyle>
    <p:bodyStyle>
      <a:lvl1pPr marL="361950" indent="-36195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Cambria" panose="02040503050406030204" pitchFamily="18" charset="0"/>
          <a:cs typeface="+mn-cs"/>
        </a:defRPr>
      </a:lvl1pPr>
      <a:lvl2pPr marL="715963" indent="-342900" algn="l" defTabSz="914400" rtl="0" eaLnBrk="1" latinLnBrk="0" hangingPunct="1">
        <a:lnSpc>
          <a:spcPts val="2160"/>
        </a:lnSpc>
        <a:spcBef>
          <a:spcPts val="600"/>
        </a:spcBef>
        <a:buClr>
          <a:srgbClr val="C10534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15900" algn="l" defTabSz="982663" rtl="0" eaLnBrk="1" latinLnBrk="0" hangingPunct="1">
        <a:lnSpc>
          <a:spcPts val="2160"/>
        </a:lnSpc>
        <a:spcBef>
          <a:spcPts val="600"/>
        </a:spcBef>
        <a:buClr>
          <a:srgbClr val="E37E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15900" algn="l" defTabSz="914400" rtl="0" eaLnBrk="1" latinLnBrk="0" hangingPunct="1">
        <a:lnSpc>
          <a:spcPts val="2160"/>
        </a:lnSpc>
        <a:spcBef>
          <a:spcPts val="6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175" indent="-215900" algn="l" defTabSz="914400" rtl="0" eaLnBrk="1" latinLnBrk="0" hangingPunct="1">
        <a:lnSpc>
          <a:spcPts val="2160"/>
        </a:lnSpc>
        <a:spcBef>
          <a:spcPts val="600"/>
        </a:spcBef>
        <a:buClr>
          <a:srgbClr val="6E8E8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86" userDrawn="1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6970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5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F01142E-ED0D-49F4-AFA5-5F5C79C1C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5637"/>
            <a:ext cx="12191999" cy="1003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42983-DCF0-4CCF-97AB-6DDC40ED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86744"/>
            <a:ext cx="990123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C182-083C-480A-9F11-388D284F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8" y="1825625"/>
            <a:ext cx="990123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47D75-5B7F-4282-88CF-BBD639D6B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638" y="6356350"/>
            <a:ext cx="264418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BD25-4A81-4C86-9650-D30DF3CAF64A}" type="datetimeFigureOut">
              <a:rPr lang="en-NZ" smtClean="0"/>
              <a:t>8/05/2024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A5FF-1E15-43BB-9E4E-C38D75457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538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EF03-6582-4BE2-9576-8E6AC9A74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32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8F414-2345-49FA-9026-D121644BA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9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DC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orient="horz" pos="1094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hoebe.Taptiklis@motu.org.nz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CFEA76C-42EA-4DFA-B86F-E16481504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Phoebe Taptiklis, Rangimaria Aperahama &amp; Euan Richardson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ECEEE-EFE8-4D0F-B47F-1840762B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787986"/>
            <a:ext cx="9144000" cy="1799772"/>
          </a:xfrm>
        </p:spPr>
        <p:txBody>
          <a:bodyPr/>
          <a:lstStyle/>
          <a:p>
            <a:r>
              <a:rPr lang="en-US" sz="4400" dirty="0">
                <a:latin typeface="Bookman Old Style" panose="02050604050505020204" pitchFamily="18" charset="0"/>
              </a:rPr>
              <a:t>Evaluating the Māori and Public Housing Renewable Energy Fund: Interim findings from the first winter</a:t>
            </a:r>
            <a:endParaRPr lang="en-NZ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47A6-8363-1DB1-5994-4A168DCB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Equation 2: EA data adjusted with Cliflo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1E930-9949-B5F9-DFA8-7D58D2931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8" y="1405366"/>
            <a:ext cx="5829332" cy="423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0F4ED-ABBD-63CB-84B6-E1B0A8215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6709"/>
            <a:ext cx="5829332" cy="423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30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4464-0E19-6519-4F6C-4C79539B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Conclusions from early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A532-E1DB-E4F0-EBC6-CE67F3596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94" y="1706908"/>
            <a:ext cx="9902771" cy="4351338"/>
          </a:xfrm>
        </p:spPr>
        <p:txBody>
          <a:bodyPr>
            <a:normAutofit lnSpcReduction="10000"/>
          </a:bodyPr>
          <a:lstStyle/>
          <a:p>
            <a:r>
              <a:rPr lang="en-NZ" dirty="0"/>
              <a:t>On average, total household electricity draw down from grid is </a:t>
            </a:r>
          </a:p>
          <a:p>
            <a:pPr marL="0" indent="0">
              <a:buNone/>
            </a:pPr>
            <a:r>
              <a:rPr lang="en-NZ" dirty="0"/>
              <a:t>reduced by half, despite short daylight hours.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Evening peaks are significantly reduced, almost entirely, suggesting </a:t>
            </a:r>
          </a:p>
          <a:p>
            <a:pPr marL="0" indent="0">
              <a:buNone/>
            </a:pPr>
            <a:r>
              <a:rPr lang="en-NZ" dirty="0"/>
              <a:t>that solar power is making a significant contribution to keeping warm. 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In future analyses we will assess whether households with PV, but </a:t>
            </a:r>
          </a:p>
          <a:p>
            <a:pPr marL="0" indent="0">
              <a:buNone/>
            </a:pPr>
            <a:r>
              <a:rPr lang="en-NZ" dirty="0"/>
              <a:t>without batteries are able to reproduce these reductions in evening </a:t>
            </a:r>
          </a:p>
          <a:p>
            <a:pPr marL="0" indent="0">
              <a:buNone/>
            </a:pPr>
            <a:r>
              <a:rPr lang="en-NZ" dirty="0"/>
              <a:t>electricity costs.</a:t>
            </a:r>
          </a:p>
        </p:txBody>
      </p:sp>
    </p:spTree>
    <p:extLst>
      <p:ext uri="{BB962C8B-B14F-4D97-AF65-F5344CB8AC3E}">
        <p14:creationId xmlns:p14="http://schemas.microsoft.com/office/powerpoint/2010/main" val="250146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8923-053E-454E-22C5-A6BBE06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C054-871B-B0A2-B3F5-FC12D8A04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NZ" dirty="0"/>
              <a:t>If you would like to discuss any of the issues in this presentation, </a:t>
            </a:r>
          </a:p>
          <a:p>
            <a:pPr marL="0" indent="0" algn="ctr">
              <a:buNone/>
            </a:pPr>
            <a:r>
              <a:rPr lang="en-NZ" dirty="0"/>
              <a:t>Feel free to contact me on 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>
                <a:hlinkClick r:id="rId2"/>
              </a:rPr>
              <a:t>Phoebe.Taptiklis@motu.org.nz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631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E73A-78C4-83B9-030C-BD7CCD94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5" y="411162"/>
            <a:ext cx="9902771" cy="1325563"/>
          </a:xfrm>
        </p:spPr>
        <p:txBody>
          <a:bodyPr/>
          <a:lstStyle/>
          <a:p>
            <a:r>
              <a:rPr lang="en-NZ" dirty="0"/>
              <a:t>Public and Māori Housing Renewable Energy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8DE4-09BC-3BB4-FDCA-983A84C8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27" y="1620078"/>
            <a:ext cx="10682465" cy="4467985"/>
          </a:xfrm>
        </p:spPr>
        <p:txBody>
          <a:bodyPr>
            <a:normAutofit lnSpcReduction="10000"/>
          </a:bodyPr>
          <a:lstStyle/>
          <a:p>
            <a:r>
              <a:rPr lang="en-NZ" dirty="0"/>
              <a:t>28 million dollars was made available from Covid-19 resurgence funding</a:t>
            </a:r>
          </a:p>
          <a:p>
            <a:r>
              <a:rPr lang="en-NZ" dirty="0"/>
              <a:t>Contestable fund means communities developed their own solutions.</a:t>
            </a:r>
          </a:p>
          <a:p>
            <a:r>
              <a:rPr lang="en-NZ" dirty="0"/>
              <a:t>Half of the fund goes to State-owned (public) housing, for low-income </a:t>
            </a:r>
          </a:p>
          <a:p>
            <a:pPr marL="0" indent="0">
              <a:buNone/>
            </a:pPr>
            <a:r>
              <a:rPr lang="en-NZ" dirty="0"/>
              <a:t>tenants.</a:t>
            </a:r>
          </a:p>
          <a:p>
            <a:r>
              <a:rPr lang="en-NZ" dirty="0"/>
              <a:t>The other half is available to Māori (indigenous) organisations which </a:t>
            </a:r>
          </a:p>
          <a:p>
            <a:pPr marL="0" indent="0">
              <a:buNone/>
            </a:pPr>
            <a:r>
              <a:rPr lang="en-NZ" dirty="0"/>
              <a:t>provide housing for their communities.</a:t>
            </a:r>
          </a:p>
          <a:p>
            <a:r>
              <a:rPr lang="en-NZ" dirty="0"/>
              <a:t>Many indigenous communities have shared land and house ownership </a:t>
            </a:r>
          </a:p>
          <a:p>
            <a:pPr marL="0" indent="0">
              <a:buNone/>
            </a:pPr>
            <a:r>
              <a:rPr lang="en-NZ"/>
              <a:t>which can limit </a:t>
            </a:r>
            <a:r>
              <a:rPr lang="en-NZ" dirty="0"/>
              <a:t>their access to finance.</a:t>
            </a:r>
          </a:p>
          <a:p>
            <a:r>
              <a:rPr lang="en-NZ" dirty="0"/>
              <a:t>Solar is the majority of solutions, but there are also geothermal and wind 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702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421B-7398-701A-CDA4-7EFBA3B4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4" y="314426"/>
            <a:ext cx="9902771" cy="1325563"/>
          </a:xfrm>
        </p:spPr>
        <p:txBody>
          <a:bodyPr/>
          <a:lstStyle/>
          <a:p>
            <a:r>
              <a:rPr lang="en-NZ" dirty="0"/>
              <a:t>Public and Māori Housing Renewable Energy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8CF6-CAE9-F9CA-27EB-608E67645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Objectives: To improve energy affordability and create warm healthy </a:t>
            </a:r>
          </a:p>
          <a:p>
            <a:pPr marL="0" indent="0">
              <a:buNone/>
            </a:pPr>
            <a:r>
              <a:rPr lang="en-NZ" dirty="0"/>
              <a:t>and energy efficient homes</a:t>
            </a:r>
          </a:p>
        </p:txBody>
      </p:sp>
    </p:spTree>
    <p:extLst>
      <p:ext uri="{BB962C8B-B14F-4D97-AF65-F5344CB8AC3E}">
        <p14:creationId xmlns:p14="http://schemas.microsoft.com/office/powerpoint/2010/main" val="39637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7F34-A950-9AF7-4B31-72A70576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Mixed methods – Quant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1C87C-6D42-3FC9-6F24-C132CFAE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68" y="1620111"/>
            <a:ext cx="99027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</a:t>
            </a:r>
            <a:r>
              <a:rPr lang="en-NZ" dirty="0" err="1"/>
              <a:t>uantitative</a:t>
            </a:r>
            <a:r>
              <a:rPr lang="en-NZ" dirty="0"/>
              <a:t> stream </a:t>
            </a:r>
            <a:r>
              <a:rPr lang="en-US" dirty="0"/>
              <a:t>uses a “before and after” data collection process </a:t>
            </a:r>
          </a:p>
          <a:p>
            <a:pPr marL="0" indent="0">
              <a:buNone/>
            </a:pPr>
            <a:r>
              <a:rPr lang="en-US" dirty="0"/>
              <a:t>to understand changes to households in terms of:</a:t>
            </a:r>
          </a:p>
          <a:p>
            <a:pPr marL="0" indent="0">
              <a:buNone/>
            </a:pPr>
            <a:r>
              <a:rPr lang="en-US" dirty="0"/>
              <a:t>	Electricity use (energy audit and EA records)</a:t>
            </a:r>
          </a:p>
          <a:p>
            <a:pPr marL="0" indent="0">
              <a:buNone/>
            </a:pPr>
            <a:r>
              <a:rPr lang="en-US" dirty="0"/>
              <a:t>	Affordability (bills, and household income perception)</a:t>
            </a:r>
          </a:p>
          <a:p>
            <a:pPr marL="0" indent="0">
              <a:buNone/>
            </a:pPr>
            <a:r>
              <a:rPr lang="en-US" dirty="0"/>
              <a:t>	Health (colds and flu and days off work/school), and</a:t>
            </a:r>
          </a:p>
          <a:p>
            <a:pPr marL="0" indent="0">
              <a:buNone/>
            </a:pPr>
            <a:r>
              <a:rPr lang="en-US" dirty="0"/>
              <a:t>	Wellbeing (life satisfaction, WHO5, satisfaction with house)</a:t>
            </a:r>
          </a:p>
          <a:p>
            <a:r>
              <a:rPr lang="en-NZ" dirty="0"/>
              <a:t>Survey includes an energy audit in survey form.</a:t>
            </a:r>
          </a:p>
          <a:p>
            <a:r>
              <a:rPr lang="en-NZ" dirty="0"/>
              <a:t>Temperature measurements over 12 months in a subset of houses.</a:t>
            </a:r>
          </a:p>
          <a:p>
            <a:r>
              <a:rPr lang="en-NZ" dirty="0"/>
              <a:t>Historical electricity use records are obtained via the Electricity </a:t>
            </a:r>
          </a:p>
          <a:p>
            <a:pPr marL="0" indent="0">
              <a:buNone/>
            </a:pPr>
            <a:r>
              <a:rPr lang="en-NZ" dirty="0"/>
              <a:t>Authority Registry Hub.</a:t>
            </a:r>
          </a:p>
        </p:txBody>
      </p:sp>
    </p:spTree>
    <p:extLst>
      <p:ext uri="{BB962C8B-B14F-4D97-AF65-F5344CB8AC3E}">
        <p14:creationId xmlns:p14="http://schemas.microsoft.com/office/powerpoint/2010/main" val="86048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050B-F3C5-4689-E798-C5487BFA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- Qual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EC66-5E50-D3E4-BB43-6C4BB4BE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958009"/>
            <a:ext cx="9902771" cy="4130054"/>
          </a:xfrm>
        </p:spPr>
        <p:txBody>
          <a:bodyPr/>
          <a:lstStyle/>
          <a:p>
            <a:r>
              <a:rPr lang="en-US" dirty="0"/>
              <a:t>Includes case studies which use a more exploratory interview style</a:t>
            </a:r>
          </a:p>
          <a:p>
            <a:pPr marL="0" indent="0">
              <a:buNone/>
            </a:pPr>
            <a:r>
              <a:rPr lang="en-US" dirty="0"/>
              <a:t>to understand community and householders experience.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Qual and Quant streams focus on different communities/projects.</a:t>
            </a:r>
          </a:p>
          <a:p>
            <a:endParaRPr lang="en-US" dirty="0"/>
          </a:p>
          <a:p>
            <a:r>
              <a:rPr lang="en-NZ" dirty="0"/>
              <a:t>Research is ongoing until 2026</a:t>
            </a:r>
          </a:p>
        </p:txBody>
      </p:sp>
    </p:spTree>
    <p:extLst>
      <p:ext uri="{BB962C8B-B14F-4D97-AF65-F5344CB8AC3E}">
        <p14:creationId xmlns:p14="http://schemas.microsoft.com/office/powerpoint/2010/main" val="122917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DC37-3627-7D84-8BB4-8DF9561F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Authority Data Registry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9F3C-536C-26FA-02E1-9FAD3B2E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Registry system is intended primarily to enable consumers </a:t>
            </a:r>
          </a:p>
          <a:p>
            <a:pPr marL="0" indent="0">
              <a:buNone/>
            </a:pPr>
            <a:r>
              <a:rPr lang="en-US" dirty="0"/>
              <a:t>to switch electricity retailers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Electricity Authority works primarily to integrate the electricity</a:t>
            </a:r>
          </a:p>
          <a:p>
            <a:pPr marL="0" indent="0">
              <a:buNone/>
            </a:pPr>
            <a:r>
              <a:rPr lang="en-US" dirty="0"/>
              <a:t>System while allowing each participating member (electricity </a:t>
            </a:r>
          </a:p>
          <a:p>
            <a:pPr marL="0" indent="0">
              <a:buNone/>
            </a:pPr>
            <a:r>
              <a:rPr lang="en-US" dirty="0"/>
              <a:t>generators and suppliers) to maintain commercial privilege over their</a:t>
            </a:r>
          </a:p>
          <a:p>
            <a:pPr marL="0" indent="0">
              <a:buNone/>
            </a:pPr>
            <a:r>
              <a:rPr lang="en-US" dirty="0"/>
              <a:t>business decisions such as pricing and management.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NZ" dirty="0"/>
              <a:t>Providing data to researchers is a nice consequence of these two </a:t>
            </a:r>
          </a:p>
          <a:p>
            <a:pPr marL="0" indent="0">
              <a:buNone/>
            </a:pPr>
            <a:r>
              <a:rPr lang="en-NZ" dirty="0"/>
              <a:t>Goals, but is not a specific goal in itself.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351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2D95-27B5-4DDC-810F-CDF07A22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Cliflo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BB5F-C7CC-C826-7445-1D3F8C514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Government-owned weather stations send data to a publicly </a:t>
            </a:r>
          </a:p>
          <a:p>
            <a:pPr marL="0" indent="0">
              <a:buNone/>
            </a:pPr>
            <a:r>
              <a:rPr lang="en-NZ" dirty="0"/>
              <a:t>accessible database.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In some locations, this is available at hourly increments, allowing us </a:t>
            </a:r>
          </a:p>
          <a:p>
            <a:pPr marL="0" indent="0">
              <a:buNone/>
            </a:pPr>
            <a:r>
              <a:rPr lang="en-NZ" dirty="0"/>
              <a:t>to match electricity use data with outdoor temperatures.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Data used: Hourly maximum temperature (</a:t>
            </a:r>
            <a:r>
              <a:rPr lang="en-NZ" dirty="0" err="1"/>
              <a:t>Tmax</a:t>
            </a:r>
            <a:r>
              <a:rPr lang="en-NZ" dirty="0"/>
              <a:t>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139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663D-D09C-98AC-803C-69AA796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Analysis specifications: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E81A2F-FFCA-6B67-C53F-C6443C137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3638" y="1381539"/>
                <a:ext cx="9902771" cy="47065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N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 1: Electricity use by hour of day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𝑘𝑤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𝑖h𝑑</m:t>
                          </m:r>
                        </m:sub>
                      </m:sSub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  <m:e>
                          <m:sSub>
                            <m:sSubPr>
                              <m:ctrlP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e>
                            <m:sub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𝑖h𝑑</m:t>
                          </m:r>
                        </m:sub>
                      </m:sSub>
                    </m:oMath>
                  </m:oMathPara>
                </a14:m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NZ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 2: Electricity use by hour of day, adjusted for external temperature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𝑘𝑤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𝑖h𝑑</m:t>
                          </m:r>
                        </m:sub>
                      </m:sSub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𝑇𝑒𝑚𝑝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𝑖h𝑑</m:t>
                          </m:r>
                        </m:sub>
                        <m:sup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  <m:e>
                          <m:sSub>
                            <m:sSubPr>
                              <m:ctrlP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e>
                            <m:sub>
                              <m:r>
                                <a:rPr lang="en-NZ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  <m:r>
                        <a:rPr lang="en-NZ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NZ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𝑖h𝑑</m:t>
                          </m:r>
                        </m:sub>
                      </m:sSub>
                    </m:oMath>
                  </m:oMathPara>
                </a14:m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where: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NZ" sz="1800" i="1" kern="1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kw</a:t>
                </a:r>
                <a:r>
                  <a:rPr lang="en-NZ" sz="1800" i="1" kern="100" baseline="-250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ihd</a:t>
                </a:r>
                <a:r>
                  <a:rPr lang="en-NZ" sz="1800" i="1" kern="1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electricity in kilowatts drawn from grid in house </a:t>
                </a:r>
                <a:r>
                  <a:rPr lang="en-NZ" sz="1800" kern="1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at hour h on day d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NZ" sz="1800" i="1" kern="1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hour</a:t>
                </a:r>
                <a:r>
                  <a:rPr lang="en-NZ" sz="1800" i="1" kern="100" baseline="-250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h</a:t>
                </a:r>
                <a:r>
                  <a:rPr lang="en-NZ" sz="1800" i="1" kern="1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set of 24 dummy variables for hour of day (=1 if hour=h; =0 otherwise)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𝑖h𝑑</m:t>
                        </m:r>
                      </m:sub>
                      <m:sup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=outdoor temperature at house </a:t>
                </a:r>
                <a:r>
                  <a:rPr lang="en-NZ" sz="1800" kern="100" dirty="0" err="1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hour h on day d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NZ" sz="18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are the estimated coefficients 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NZ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𝑖h𝑑</m:t>
                        </m:r>
                      </m:sub>
                    </m:sSub>
                  </m:oMath>
                </a14:m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residual for house </a:t>
                </a:r>
                <a:r>
                  <a:rPr lang="en-NZ" sz="1800" kern="100" dirty="0" err="1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NZ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hour h on day d</a:t>
                </a:r>
                <a:endParaRPr lang="en-NZ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E81A2F-FFCA-6B67-C53F-C6443C137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3638" y="1381539"/>
                <a:ext cx="9902771" cy="4706524"/>
              </a:xfrm>
              <a:blipFill>
                <a:blip r:embed="rId2"/>
                <a:stretch>
                  <a:fillRect l="-1232" t="-155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1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E1FC-7804-DF65-C19F-B8162654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Equation 1: EA data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4D7F-6E02-EC3B-8BA4-52323B9D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561933091">
            <a:extLst>
              <a:ext uri="{FF2B5EF4-FFF2-40B4-BE49-F238E27FC236}">
                <a16:creationId xmlns:a16="http://schemas.microsoft.com/office/drawing/2014/main" id="{2EAC483E-20B7-57A6-ADB7-5C942EC3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751"/>
            <a:ext cx="6010792" cy="43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13207383">
            <a:extLst>
              <a:ext uri="{FF2B5EF4-FFF2-40B4-BE49-F238E27FC236}">
                <a16:creationId xmlns:a16="http://schemas.microsoft.com/office/drawing/2014/main" id="{662CA81E-E3F8-FC52-AF48-AC577BA4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92" y="1470375"/>
            <a:ext cx="5983089" cy="4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5F7F7-5AD6-5060-48CC-B286FDB6D2FF}"/>
              </a:ext>
            </a:extLst>
          </p:cNvPr>
          <p:cNvSpPr txBox="1"/>
          <p:nvPr/>
        </p:nvSpPr>
        <p:spPr>
          <a:xfrm>
            <a:off x="2113280" y="4358640"/>
            <a:ext cx="29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9 households, June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3A9C7-53AE-4F0C-907A-D1EC4CCEFB1C}"/>
              </a:ext>
            </a:extLst>
          </p:cNvPr>
          <p:cNvSpPr txBox="1"/>
          <p:nvPr/>
        </p:nvSpPr>
        <p:spPr>
          <a:xfrm>
            <a:off x="8061755" y="4543306"/>
            <a:ext cx="373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The same 9 households, June 2023 with solar and battery installed</a:t>
            </a:r>
          </a:p>
        </p:txBody>
      </p:sp>
    </p:spTree>
    <p:extLst>
      <p:ext uri="{BB962C8B-B14F-4D97-AF65-F5344CB8AC3E}">
        <p14:creationId xmlns:p14="http://schemas.microsoft.com/office/powerpoint/2010/main" val="3468862228"/>
      </p:ext>
    </p:extLst>
  </p:cSld>
  <p:clrMapOvr>
    <a:masterClrMapping/>
  </p:clrMapOvr>
</p:sld>
</file>

<file path=ppt/theme/theme1.xml><?xml version="1.0" encoding="utf-8"?>
<a:theme xmlns:a="http://schemas.openxmlformats.org/drawingml/2006/main" name="Vivid Economics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xed methods energy research with open data" id="{3A2A3FA5-9F04-4D71-B2AF-E04909B91788}" vid="{FDE0437A-85C0-407E-80E9-FC35DC2DA2B1}"/>
    </a:ext>
  </a:extLst>
</a:theme>
</file>

<file path=ppt/theme/theme2.xml><?xml version="1.0" encoding="utf-8"?>
<a:theme xmlns:a="http://schemas.openxmlformats.org/drawingml/2006/main" name="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xed methods energy research with open data" id="{3A2A3FA5-9F04-4D71-B2AF-E04909B91788}" vid="{07255DB4-CFD6-4DCE-9ECD-0DC7CA77EE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abc33e-40b3-46db-a3ee-0b169b0e4a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D802C08C9384A89EBD3ABFED6C1B9" ma:contentTypeVersion="18" ma:contentTypeDescription="Create a new document." ma:contentTypeScope="" ma:versionID="509fc53bf85c13793ccde18defb7888b">
  <xsd:schema xmlns:xsd="http://www.w3.org/2001/XMLSchema" xmlns:xs="http://www.w3.org/2001/XMLSchema" xmlns:p="http://schemas.microsoft.com/office/2006/metadata/properties" xmlns:ns3="9aabc33e-40b3-46db-a3ee-0b169b0e4af0" xmlns:ns4="40c132d7-38b6-42ae-b093-2b72448d9066" targetNamespace="http://schemas.microsoft.com/office/2006/metadata/properties" ma:root="true" ma:fieldsID="4ff080d28be8f9ac040659eae49bdc14" ns3:_="" ns4:_="">
    <xsd:import namespace="9aabc33e-40b3-46db-a3ee-0b169b0e4af0"/>
    <xsd:import namespace="40c132d7-38b6-42ae-b093-2b72448d90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bc33e-40b3-46db-a3ee-0b169b0e4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132d7-38b6-42ae-b093-2b72448d9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7CB84-1853-473F-A2ED-EF0702EDA88C}">
  <ds:schemaRefs>
    <ds:schemaRef ds:uri="http://purl.org/dc/terms/"/>
    <ds:schemaRef ds:uri="40c132d7-38b6-42ae-b093-2b72448d906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9aabc33e-40b3-46db-a3ee-0b169b0e4af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B85B1F-87CA-4484-845D-C1868EDBF9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EDEC6-AA7F-4C3E-AA9E-45634A35D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bc33e-40b3-46db-a3ee-0b169b0e4af0"/>
    <ds:schemaRef ds:uri="40c132d7-38b6-42ae-b093-2b72448d9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Mixed methods energy research with open data</Template>
  <TotalTime>4159</TotalTime>
  <Words>649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Cambria Math</vt:lpstr>
      <vt:lpstr>Calibri Light</vt:lpstr>
      <vt:lpstr>Bookman Old Style</vt:lpstr>
      <vt:lpstr>Arial</vt:lpstr>
      <vt:lpstr>Calibri</vt:lpstr>
      <vt:lpstr>Aptos</vt:lpstr>
      <vt:lpstr>Vivid Economics</vt:lpstr>
      <vt:lpstr>Custom Design</vt:lpstr>
      <vt:lpstr>Evaluating the Māori and Public Housing Renewable Energy Fund: Interim findings from the first winter</vt:lpstr>
      <vt:lpstr>Public and Māori Housing Renewable Energy Fund</vt:lpstr>
      <vt:lpstr>Public and Māori Housing Renewable Energy Fund</vt:lpstr>
      <vt:lpstr>Mixed methods – Quant</vt:lpstr>
      <vt:lpstr>Mixed methods - Qual</vt:lpstr>
      <vt:lpstr>Electricity Authority Data Registry</vt:lpstr>
      <vt:lpstr>Cliflo data</vt:lpstr>
      <vt:lpstr>Analysis specifications:</vt:lpstr>
      <vt:lpstr>Equation 1: EA data only</vt:lpstr>
      <vt:lpstr>Equation 2: EA data adjusted with Cliflo data</vt:lpstr>
      <vt:lpstr>Conclusions from early 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methods energy research with “open data”: Lessons from the field</dc:title>
  <dc:creator>Phoebe Taptiklis</dc:creator>
  <cp:lastModifiedBy>Phoebe Taptiklis</cp:lastModifiedBy>
  <cp:revision>2</cp:revision>
  <dcterms:created xsi:type="dcterms:W3CDTF">2024-03-26T21:44:49Z</dcterms:created>
  <dcterms:modified xsi:type="dcterms:W3CDTF">2024-05-08T03:22:46Z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0x0101004CAD802C08C9384A89EBD3ABFED6C1B9</vt:lpwstr>
  </property>
</Properties>
</file>