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56" r:id="rId3"/>
    <p:sldId id="257" r:id="rId4"/>
    <p:sldId id="262" r:id="rId5"/>
    <p:sldId id="259" r:id="rId6"/>
    <p:sldId id="260" r:id="rId7"/>
    <p:sldId id="261" r:id="rId8"/>
    <p:sldId id="264" r:id="rId9"/>
    <p:sldId id="265" r:id="rId10"/>
    <p:sldId id="266" r:id="rId11"/>
    <p:sldId id="273" r:id="rId12"/>
    <p:sldId id="267" r:id="rId13"/>
    <p:sldId id="268" r:id="rId14"/>
    <p:sldId id="269" r:id="rId15"/>
    <p:sldId id="270" r:id="rId16"/>
    <p:sldId id="271" r:id="rId17"/>
    <p:sldId id="272" r:id="rId18"/>
    <p:sldId id="274" r:id="rId19"/>
    <p:sldId id="275" r:id="rId20"/>
    <p:sldId id="281" r:id="rId21"/>
    <p:sldId id="282" r:id="rId22"/>
    <p:sldId id="276" r:id="rId23"/>
    <p:sldId id="279" r:id="rId24"/>
    <p:sldId id="283" r:id="rId25"/>
    <p:sldId id="280" r:id="rId26"/>
    <p:sldId id="28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yyaz Ahmed" initials="FA" lastIdx="2" clrIdx="0">
    <p:extLst>
      <p:ext uri="{19B8F6BF-5375-455C-9EA6-DF929625EA0E}">
        <p15:presenceInfo xmlns:p15="http://schemas.microsoft.com/office/powerpoint/2012/main" userId="S::fayyaz.ahmed@hdfpk.com::fe727878-55bf-412a-b9b6-f307ddf291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A58D0-A551-4C9E-A18D-9679906936C9}" v="3" dt="2024-03-29T14:38:49.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77" d="100"/>
          <a:sy n="77" d="100"/>
        </p:scale>
        <p:origin x="2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zir ul Haq" userId="628291ef-922f-41fe-a728-6a66c1405795" providerId="ADAL" clId="{F77A58D0-A551-4C9E-A18D-9679906936C9}"/>
    <pc:docChg chg="modSld">
      <pc:chgData name="Nazir ul Haq" userId="628291ef-922f-41fe-a728-6a66c1405795" providerId="ADAL" clId="{F77A58D0-A551-4C9E-A18D-9679906936C9}" dt="2024-03-29T14:38:42.876" v="0" actId="14100"/>
      <pc:docMkLst>
        <pc:docMk/>
      </pc:docMkLst>
      <pc:sldChg chg="modSp">
        <pc:chgData name="Nazir ul Haq" userId="628291ef-922f-41fe-a728-6a66c1405795" providerId="ADAL" clId="{F77A58D0-A551-4C9E-A18D-9679906936C9}" dt="2024-03-29T14:38:42.876" v="0" actId="14100"/>
        <pc:sldMkLst>
          <pc:docMk/>
          <pc:sldMk cId="3721655728" sldId="256"/>
        </pc:sldMkLst>
        <pc:graphicFrameChg chg="mod">
          <ac:chgData name="Nazir ul Haq" userId="628291ef-922f-41fe-a728-6a66c1405795" providerId="ADAL" clId="{F77A58D0-A551-4C9E-A18D-9679906936C9}" dt="2024-03-29T14:38:42.876" v="0" actId="14100"/>
          <ac:graphicFrameMkLst>
            <pc:docMk/>
            <pc:sldMk cId="3721655728" sldId="256"/>
            <ac:graphicFrameMk id="9" creationId="{497304A5-9F57-D8DD-0D05-0BF8E5B3925A}"/>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3/29/2024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3/29/2024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CBA28-FD14-8C50-5538-888CF2CDCB60}"/>
              </a:ext>
            </a:extLst>
          </p:cNvPr>
          <p:cNvSpPr>
            <a:spLocks noGrp="1"/>
          </p:cNvSpPr>
          <p:nvPr>
            <p:ph idx="1"/>
          </p:nvPr>
        </p:nvSpPr>
        <p:spPr>
          <a:xfrm>
            <a:off x="1407459" y="519954"/>
            <a:ext cx="9647395" cy="4946392"/>
          </a:xfrm>
        </p:spPr>
        <p:txBody>
          <a:bodyPr/>
          <a:lstStyle/>
          <a:p>
            <a:pPr marL="0" indent="0" algn="ctr">
              <a:buNone/>
            </a:pPr>
            <a:r>
              <a:rPr lang="en-US" sz="4400" b="1" dirty="0">
                <a:solidFill>
                  <a:srgbClr val="7030A0"/>
                </a:solidFill>
                <a:latin typeface="Roboto" panose="02000000000000000000" pitchFamily="2" charset="0"/>
                <a:ea typeface="Roboto" panose="02000000000000000000" pitchFamily="2" charset="0"/>
                <a:cs typeface="Roboto" panose="02000000000000000000" pitchFamily="2" charset="0"/>
              </a:rPr>
              <a:t>Presenter Fayyaz Ahmed Fayyaz </a:t>
            </a:r>
          </a:p>
          <a:p>
            <a:pPr marL="0" indent="0">
              <a:buNone/>
            </a:pPr>
            <a:r>
              <a:rPr lang="en-US" dirty="0"/>
              <a:t>MEL Coordinator Mercy Corps Pakistan</a:t>
            </a:r>
          </a:p>
          <a:p>
            <a:pPr marL="0" indent="0">
              <a:buNone/>
            </a:pPr>
            <a:r>
              <a:rPr lang="en-US" dirty="0"/>
              <a:t>Member of evaluation team of expert Madiba group Germany </a:t>
            </a:r>
          </a:p>
        </p:txBody>
      </p:sp>
      <p:sp>
        <p:nvSpPr>
          <p:cNvPr id="5" name="TextBox 4">
            <a:extLst>
              <a:ext uri="{FF2B5EF4-FFF2-40B4-BE49-F238E27FC236}">
                <a16:creationId xmlns:a16="http://schemas.microsoft.com/office/drawing/2014/main" id="{E7CEC510-13BD-09C0-F488-FD972A4A34FF}"/>
              </a:ext>
            </a:extLst>
          </p:cNvPr>
          <p:cNvSpPr txBox="1"/>
          <p:nvPr/>
        </p:nvSpPr>
        <p:spPr>
          <a:xfrm>
            <a:off x="649940" y="3248816"/>
            <a:ext cx="10892119" cy="1446550"/>
          </a:xfrm>
          <a:prstGeom prst="rect">
            <a:avLst/>
          </a:prstGeom>
          <a:noFill/>
        </p:spPr>
        <p:txBody>
          <a:bodyPr wrap="square">
            <a:spAutoFit/>
          </a:bodyPr>
          <a:lstStyle/>
          <a:p>
            <a:pPr algn="ctr"/>
            <a:r>
              <a:rPr lang="en-US" sz="4400" b="1" dirty="0">
                <a:solidFill>
                  <a:srgbClr val="00B0F0"/>
                </a:solidFill>
                <a:latin typeface="Roboto" panose="02000000000000000000" pitchFamily="2" charset="0"/>
                <a:ea typeface="Roboto" panose="02000000000000000000" pitchFamily="2" charset="0"/>
                <a:cs typeface="Roboto" panose="02000000000000000000" pitchFamily="2" charset="0"/>
              </a:rPr>
              <a:t>Evaluation of SDG7 </a:t>
            </a:r>
          </a:p>
          <a:p>
            <a:pPr algn="ctr"/>
            <a:r>
              <a:rPr lang="en-US" sz="4400" b="1" dirty="0">
                <a:solidFill>
                  <a:srgbClr val="00B0F0"/>
                </a:solidFill>
                <a:latin typeface="Roboto" panose="02000000000000000000" pitchFamily="2" charset="0"/>
                <a:ea typeface="Roboto" panose="02000000000000000000" pitchFamily="2" charset="0"/>
                <a:cs typeface="Roboto" panose="02000000000000000000" pitchFamily="2" charset="0"/>
              </a:rPr>
              <a:t> Towards Sustainable Energy for All </a:t>
            </a:r>
          </a:p>
        </p:txBody>
      </p:sp>
    </p:spTree>
    <p:extLst>
      <p:ext uri="{BB962C8B-B14F-4D97-AF65-F5344CB8AC3E}">
        <p14:creationId xmlns:p14="http://schemas.microsoft.com/office/powerpoint/2010/main" val="381217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90C79-518E-2E1E-373B-548DAA75AD95}"/>
              </a:ext>
            </a:extLst>
          </p:cNvPr>
          <p:cNvSpPr>
            <a:spLocks noGrp="1"/>
          </p:cNvSpPr>
          <p:nvPr>
            <p:ph type="title"/>
          </p:nvPr>
        </p:nvSpPr>
        <p:spPr/>
        <p:txBody>
          <a:bodyPr>
            <a:normAutofit/>
          </a:bodyPr>
          <a:lstStyle/>
          <a:p>
            <a:pPr algn="ctr"/>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PROGRESS</a:t>
            </a:r>
            <a:r>
              <a:rPr lang="en-US" sz="1800" b="1" spc="6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65" dirty="0">
                <a:solidFill>
                  <a:srgbClr val="EA1D2D"/>
                </a:solidFill>
                <a:effectLst/>
                <a:latin typeface="Roboto" panose="02000000000000000000" pitchFamily="2" charset="0"/>
                <a:ea typeface="Roboto" panose="02000000000000000000" pitchFamily="2" charset="0"/>
                <a:cs typeface="Roboto" panose="02000000000000000000" pitchFamily="2" charset="0"/>
              </a:rPr>
              <a:t>TOWARDS</a:t>
            </a:r>
            <a:r>
              <a:rPr lang="en-US" sz="1800" b="1" spc="10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ACHIEVING</a:t>
            </a:r>
            <a:r>
              <a:rPr lang="en-US" sz="1800" b="1" spc="105"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br>
              <a:rPr lang="en-US" sz="1800" b="1" spc="105" dirty="0">
                <a:solidFill>
                  <a:srgbClr val="EA1D2D"/>
                </a:solidFill>
                <a:effectLst/>
                <a:latin typeface="Roboto" panose="02000000000000000000" pitchFamily="2" charset="0"/>
                <a:ea typeface="Roboto" panose="02000000000000000000" pitchFamily="2" charset="0"/>
                <a:cs typeface="Roboto" panose="02000000000000000000" pitchFamily="2" charset="0"/>
              </a:rPr>
            </a:br>
            <a:br>
              <a:rPr lang="en-US" sz="1800" b="1" dirty="0">
                <a:effectLst/>
                <a:latin typeface="Roboto" panose="02000000000000000000" pitchFamily="2" charset="0"/>
                <a:ea typeface="Roboto" panose="02000000000000000000" pitchFamily="2" charset="0"/>
                <a:cs typeface="Roboto" panose="02000000000000000000" pitchFamily="2" charset="0"/>
              </a:rPr>
            </a:br>
            <a:r>
              <a:rPr lang="en-US" sz="2000" cap="none" dirty="0">
                <a:solidFill>
                  <a:srgbClr val="00B0F0"/>
                </a:solidFill>
                <a:latin typeface="Roboto" panose="02000000000000000000" pitchFamily="2" charset="0"/>
                <a:ea typeface="Roboto" panose="02000000000000000000" pitchFamily="2" charset="0"/>
                <a:cs typeface="Roboto" panose="02000000000000000000" pitchFamily="2" charset="0"/>
              </a:rPr>
              <a:t>SDG7.1: Ensure Universal Access to Electricity &amp; Clean Cooking Solutions</a:t>
            </a:r>
            <a:endParaRPr lang="en-US" sz="3000" cap="none" dirty="0">
              <a:solidFill>
                <a:srgbClr val="00B0F0"/>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EC3AAC2E-D575-5489-A618-AC9943113E46}"/>
              </a:ext>
            </a:extLst>
          </p:cNvPr>
          <p:cNvSpPr>
            <a:spLocks noGrp="1"/>
          </p:cNvSpPr>
          <p:nvPr>
            <p:ph idx="1"/>
          </p:nvPr>
        </p:nvSpPr>
        <p:spPr/>
        <p:txBody>
          <a:bodyPr>
            <a:noAutofit/>
          </a:bodyPr>
          <a:lstStyle/>
          <a:p>
            <a:pPr marL="571500" marR="0" indent="0" algn="just">
              <a:spcBef>
                <a:spcPts val="280"/>
              </a:spcBef>
              <a:spcAft>
                <a:spcPts val="0"/>
              </a:spcAft>
              <a:buNone/>
            </a:pPr>
            <a:r>
              <a:rPr lang="en-US" sz="1600" b="1" dirty="0">
                <a:effectLst/>
                <a:latin typeface="Roboto" panose="02000000000000000000" pitchFamily="2" charset="0"/>
                <a:ea typeface="Roboto" panose="02000000000000000000" pitchFamily="2" charset="0"/>
                <a:cs typeface="Roboto" panose="02000000000000000000" pitchFamily="2" charset="0"/>
              </a:rPr>
              <a:t>Access</a:t>
            </a:r>
            <a:r>
              <a:rPr lang="en-US" sz="1600" b="1" spc="-45" dirty="0">
                <a:effectLst/>
                <a:latin typeface="Roboto" panose="02000000000000000000" pitchFamily="2" charset="0"/>
                <a:ea typeface="Roboto" panose="02000000000000000000" pitchFamily="2" charset="0"/>
                <a:cs typeface="Roboto" panose="02000000000000000000" pitchFamily="2" charset="0"/>
              </a:rPr>
              <a:t> </a:t>
            </a:r>
            <a:r>
              <a:rPr lang="en-US" sz="1600" b="1" dirty="0">
                <a:effectLst/>
                <a:latin typeface="Roboto" panose="02000000000000000000" pitchFamily="2" charset="0"/>
                <a:ea typeface="Roboto" panose="02000000000000000000" pitchFamily="2" charset="0"/>
                <a:cs typeface="Roboto" panose="02000000000000000000" pitchFamily="2" charset="0"/>
              </a:rPr>
              <a:t>to</a:t>
            </a:r>
            <a:r>
              <a:rPr lang="en-US" sz="1600" b="1" spc="-40" dirty="0">
                <a:effectLst/>
                <a:latin typeface="Roboto" panose="02000000000000000000" pitchFamily="2" charset="0"/>
                <a:ea typeface="Roboto" panose="02000000000000000000" pitchFamily="2" charset="0"/>
                <a:cs typeface="Roboto" panose="02000000000000000000" pitchFamily="2" charset="0"/>
              </a:rPr>
              <a:t> </a:t>
            </a:r>
            <a:r>
              <a:rPr lang="en-US" sz="1600" b="1" spc="-10" dirty="0">
                <a:effectLst/>
                <a:latin typeface="Roboto" panose="02000000000000000000" pitchFamily="2" charset="0"/>
                <a:ea typeface="Roboto" panose="02000000000000000000" pitchFamily="2" charset="0"/>
                <a:cs typeface="Roboto" panose="02000000000000000000" pitchFamily="2" charset="0"/>
              </a:rPr>
              <a:t>electricity</a:t>
            </a:r>
            <a:endParaRPr lang="en-US" sz="1600" b="1" spc="-10" dirty="0">
              <a:latin typeface="Roboto" panose="02000000000000000000" pitchFamily="2" charset="0"/>
              <a:ea typeface="Roboto" panose="02000000000000000000" pitchFamily="2" charset="0"/>
              <a:cs typeface="Roboto" panose="02000000000000000000" pitchFamily="2" charset="0"/>
            </a:endParaRPr>
          </a:p>
          <a:p>
            <a:pPr marL="800100" marR="0" algn="just">
              <a:spcBef>
                <a:spcPts val="280"/>
              </a:spcBef>
              <a:spcAft>
                <a:spcPts val="0"/>
              </a:spcAft>
            </a:pPr>
            <a:r>
              <a:rPr lang="en-US" sz="1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Between 2016 and 2021, almost 380 million people gained access to electricity in the Asia and the Pacific region. Over this period, the region’s population increased by 180 million, leading to a rise in the rate of electrification from 94.0 per cent to 98.6 per cent.</a:t>
            </a:r>
          </a:p>
          <a:p>
            <a:pPr marL="800100" marR="1026795" algn="just">
              <a:lnSpc>
                <a:spcPct val="105000"/>
              </a:lnSpc>
              <a:spcBef>
                <a:spcPts val="1085"/>
              </a:spcBef>
              <a:spcAft>
                <a:spcPts val="0"/>
              </a:spcAft>
            </a:pPr>
            <a:r>
              <a:rPr lang="en-US" sz="1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 2021, urban access rates reached 99.8 per cent, while rates in rural areas reached 97.7 per cent.</a:t>
            </a:r>
          </a:p>
          <a:p>
            <a:pPr marL="800100" marR="1027430" algn="just">
              <a:lnSpc>
                <a:spcPct val="105000"/>
              </a:lnSpc>
              <a:spcBef>
                <a:spcPts val="1085"/>
              </a:spcBef>
              <a:spcAft>
                <a:spcPts val="0"/>
              </a:spcAft>
            </a:pPr>
            <a:r>
              <a:rPr lang="en-US" sz="1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However, there are a number of challenges with tracking electrification progress, particularly given limitations in household survey data coverage. The binary view of electricity access adopted by SDG7 can obscure important considerations such as affordability, quality, reliability and ultimately, the sustainability of electricity supply.</a:t>
            </a:r>
          </a:p>
        </p:txBody>
      </p:sp>
    </p:spTree>
    <p:extLst>
      <p:ext uri="{BB962C8B-B14F-4D97-AF65-F5344CB8AC3E}">
        <p14:creationId xmlns:p14="http://schemas.microsoft.com/office/powerpoint/2010/main" val="383459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02EB-287B-52C2-DE21-65FBEDD81B2D}"/>
              </a:ext>
            </a:extLst>
          </p:cNvPr>
          <p:cNvSpPr>
            <a:spLocks noGrp="1"/>
          </p:cNvSpPr>
          <p:nvPr>
            <p:ph type="title"/>
          </p:nvPr>
        </p:nvSpPr>
        <p:spPr>
          <a:xfrm>
            <a:off x="834385" y="982486"/>
            <a:ext cx="10220469" cy="1033246"/>
          </a:xfrm>
        </p:spPr>
        <p:txBody>
          <a:bodyPr>
            <a:normAutofit/>
          </a:bodyPr>
          <a:lstStyle/>
          <a:p>
            <a:pPr algn="ctr"/>
            <a:r>
              <a:rPr lang="en-US" sz="2400" cap="none" dirty="0">
                <a:solidFill>
                  <a:srgbClr val="00B0F0"/>
                </a:solidFill>
                <a:latin typeface="Roboto" panose="02000000000000000000" pitchFamily="2" charset="0"/>
                <a:ea typeface="Roboto" panose="02000000000000000000" pitchFamily="2" charset="0"/>
                <a:cs typeface="Roboto" panose="02000000000000000000" pitchFamily="2" charset="0"/>
              </a:rPr>
              <a:t>SDG7.1: Ensure Universal Access to Electricity &amp; Clean Cooking Solutions</a:t>
            </a:r>
            <a:endParaRPr lang="en-US" sz="2400" dirty="0"/>
          </a:p>
        </p:txBody>
      </p:sp>
      <p:sp>
        <p:nvSpPr>
          <p:cNvPr id="3" name="Content Placeholder 2">
            <a:extLst>
              <a:ext uri="{FF2B5EF4-FFF2-40B4-BE49-F238E27FC236}">
                <a16:creationId xmlns:a16="http://schemas.microsoft.com/office/drawing/2014/main" id="{B1C60012-3F67-04EC-FF31-BB987862E515}"/>
              </a:ext>
            </a:extLst>
          </p:cNvPr>
          <p:cNvSpPr>
            <a:spLocks noGrp="1"/>
          </p:cNvSpPr>
          <p:nvPr>
            <p:ph idx="1"/>
          </p:nvPr>
        </p:nvSpPr>
        <p:spPr/>
        <p:txBody>
          <a:bodyPr>
            <a:normAutofit/>
          </a:bodyPr>
          <a:lstStyle/>
          <a:p>
            <a:pPr marL="571500" marR="1027430" indent="0" algn="just">
              <a:lnSpc>
                <a:spcPct val="105000"/>
              </a:lnSpc>
              <a:spcBef>
                <a:spcPts val="1085"/>
              </a:spcBef>
              <a:spcAft>
                <a:spcPts val="0"/>
              </a:spcAft>
              <a:buNone/>
            </a:pPr>
            <a:r>
              <a:rPr lang="en-US" sz="2000" b="1" dirty="0">
                <a:effectLst/>
                <a:latin typeface="Roboto" panose="02000000000000000000" pitchFamily="2" charset="0"/>
                <a:ea typeface="Roboto" panose="02000000000000000000" pitchFamily="2" charset="0"/>
                <a:cs typeface="Roboto" panose="02000000000000000000" pitchFamily="2" charset="0"/>
              </a:rPr>
              <a:t>Priority</a:t>
            </a:r>
            <a:r>
              <a:rPr lang="en-US" sz="2000" b="1" spc="-35" dirty="0">
                <a:effectLst/>
                <a:latin typeface="Roboto" panose="02000000000000000000" pitchFamily="2" charset="0"/>
                <a:ea typeface="Roboto" panose="02000000000000000000" pitchFamily="2" charset="0"/>
                <a:cs typeface="Roboto" panose="02000000000000000000" pitchFamily="2" charset="0"/>
              </a:rPr>
              <a:t> </a:t>
            </a:r>
            <a:r>
              <a:rPr lang="en-US" sz="2000" b="1" spc="-10" dirty="0">
                <a:effectLst/>
                <a:latin typeface="Roboto" panose="02000000000000000000" pitchFamily="2" charset="0"/>
                <a:ea typeface="Roboto" panose="02000000000000000000" pitchFamily="2" charset="0"/>
                <a:cs typeface="Roboto" panose="02000000000000000000" pitchFamily="2" charset="0"/>
              </a:rPr>
              <a:t>targets access to electricity </a:t>
            </a:r>
          </a:p>
          <a:p>
            <a:pPr marL="571500" marR="1027430" indent="0" algn="just">
              <a:lnSpc>
                <a:spcPct val="105000"/>
              </a:lnSpc>
              <a:spcBef>
                <a:spcPts val="1085"/>
              </a:spcBef>
              <a:spcAft>
                <a:spcPts val="0"/>
              </a:spcAft>
              <a:buNone/>
            </a:pPr>
            <a:endParaRPr lang="en-US" sz="2000" b="1" spc="-10" dirty="0">
              <a:effectLst/>
              <a:latin typeface="Roboto" panose="02000000000000000000" pitchFamily="2" charset="0"/>
              <a:ea typeface="Roboto" panose="02000000000000000000" pitchFamily="2" charset="0"/>
              <a:cs typeface="Roboto" panose="02000000000000000000" pitchFamily="2" charset="0"/>
            </a:endParaRPr>
          </a:p>
          <a:p>
            <a:pPr marL="800100" marR="1027430" algn="just">
              <a:lnSpc>
                <a:spcPct val="105000"/>
              </a:lnSpc>
              <a:spcBef>
                <a:spcPts val="1085"/>
              </a:spcBef>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Reaching end-of the-line and off-grid households with affordable, adequate and reliable electricity remains the greatest challenge to the achievement of universal access across the region.</a:t>
            </a:r>
          </a:p>
          <a:p>
            <a:pPr marL="800100" marR="1027430" algn="just">
              <a:lnSpc>
                <a:spcPct val="105000"/>
              </a:lnSpc>
              <a:spcBef>
                <a:spcPts val="1085"/>
              </a:spcBef>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Both the long-term sustainable operation of rural decentralized systems and the provision of energy access to more than the lowest-tier households have proved difficult in some contexts.</a:t>
            </a:r>
          </a:p>
          <a:p>
            <a:endParaRPr lang="en-US" dirty="0"/>
          </a:p>
        </p:txBody>
      </p:sp>
      <p:sp>
        <p:nvSpPr>
          <p:cNvPr id="5" name="TextBox 4">
            <a:extLst>
              <a:ext uri="{FF2B5EF4-FFF2-40B4-BE49-F238E27FC236}">
                <a16:creationId xmlns:a16="http://schemas.microsoft.com/office/drawing/2014/main" id="{95502D9F-7641-5821-8C0A-0F9A4D87EA21}"/>
              </a:ext>
            </a:extLst>
          </p:cNvPr>
          <p:cNvSpPr txBox="1"/>
          <p:nvPr/>
        </p:nvSpPr>
        <p:spPr>
          <a:xfrm>
            <a:off x="3794311" y="529613"/>
            <a:ext cx="6100482" cy="646331"/>
          </a:xfrm>
          <a:prstGeom prst="rect">
            <a:avLst/>
          </a:prstGeom>
          <a:noFill/>
        </p:spPr>
        <p:txBody>
          <a:bodyPr wrap="square">
            <a:spAutoFit/>
          </a:bodyPr>
          <a:lstStyle/>
          <a:p>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PROGRESS</a:t>
            </a:r>
            <a:r>
              <a:rPr lang="en-US" sz="1800" b="1" spc="6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65" dirty="0">
                <a:solidFill>
                  <a:srgbClr val="EA1D2D"/>
                </a:solidFill>
                <a:effectLst/>
                <a:latin typeface="Roboto" panose="02000000000000000000" pitchFamily="2" charset="0"/>
                <a:ea typeface="Roboto" panose="02000000000000000000" pitchFamily="2" charset="0"/>
                <a:cs typeface="Roboto" panose="02000000000000000000" pitchFamily="2" charset="0"/>
              </a:rPr>
              <a:t>TOWARDS</a:t>
            </a:r>
            <a:r>
              <a:rPr lang="en-US" sz="1800" b="1" spc="10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ACHIEVING</a:t>
            </a:r>
            <a:r>
              <a:rPr lang="en-US" sz="1800" b="1" spc="105"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br>
              <a:rPr lang="en-US" sz="1800" b="1" spc="105" dirty="0">
                <a:solidFill>
                  <a:srgbClr val="EA1D2D"/>
                </a:solidFill>
                <a:effectLst/>
                <a:latin typeface="Roboto" panose="02000000000000000000" pitchFamily="2" charset="0"/>
                <a:ea typeface="Roboto" panose="02000000000000000000" pitchFamily="2" charset="0"/>
                <a:cs typeface="Roboto" panose="02000000000000000000" pitchFamily="2" charset="0"/>
              </a:rPr>
            </a:br>
            <a:endParaRPr lang="en-US" dirty="0"/>
          </a:p>
        </p:txBody>
      </p:sp>
    </p:spTree>
    <p:extLst>
      <p:ext uri="{BB962C8B-B14F-4D97-AF65-F5344CB8AC3E}">
        <p14:creationId xmlns:p14="http://schemas.microsoft.com/office/powerpoint/2010/main" val="8609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CD74AA-14B4-0997-3BAF-6DB81437C6FF}"/>
              </a:ext>
            </a:extLst>
          </p:cNvPr>
          <p:cNvSpPr>
            <a:spLocks noGrp="1"/>
          </p:cNvSpPr>
          <p:nvPr>
            <p:ph idx="1"/>
          </p:nvPr>
        </p:nvSpPr>
        <p:spPr>
          <a:xfrm>
            <a:off x="1048167" y="1944014"/>
            <a:ext cx="9603275" cy="3450613"/>
          </a:xfrm>
        </p:spPr>
        <p:txBody>
          <a:bodyPr>
            <a:normAutofit fontScale="40000" lnSpcReduction="20000"/>
          </a:bodyPr>
          <a:lstStyle/>
          <a:p>
            <a:pPr marL="800100" marR="0" indent="0">
              <a:spcBef>
                <a:spcPts val="1125"/>
              </a:spcBef>
              <a:spcAft>
                <a:spcPts val="0"/>
              </a:spcAft>
              <a:buNone/>
            </a:pPr>
            <a:r>
              <a:rPr lang="en-US" sz="6200" b="1" spc="-10" dirty="0">
                <a:latin typeface="Roboto" panose="02000000000000000000" pitchFamily="2" charset="0"/>
                <a:ea typeface="Roboto" panose="02000000000000000000" pitchFamily="2" charset="0"/>
                <a:cs typeface="Roboto" panose="02000000000000000000" pitchFamily="2" charset="0"/>
              </a:rPr>
              <a:t>Clean Cooking</a:t>
            </a:r>
          </a:p>
          <a:p>
            <a:pPr marL="1028700" algn="just">
              <a:lnSpc>
                <a:spcPct val="105000"/>
              </a:lnSpc>
              <a:spcBef>
                <a:spcPts val="1125"/>
              </a:spcBef>
              <a:spcAft>
                <a:spcPts val="0"/>
              </a:spcAft>
            </a:pPr>
            <a:r>
              <a:rPr lang="en-US" sz="3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Between 2010 and 2021, the regional rate of access to clean cooking rose from 51.1 per cent to 73.9 per cent.</a:t>
            </a:r>
          </a:p>
          <a:p>
            <a:pPr marL="1028700" algn="just">
              <a:lnSpc>
                <a:spcPct val="105000"/>
              </a:lnSpc>
              <a:spcBef>
                <a:spcPts val="1125"/>
              </a:spcBef>
              <a:spcAft>
                <a:spcPts val="0"/>
              </a:spcAft>
            </a:pPr>
            <a:r>
              <a:rPr lang="en-US" sz="3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That meant that in 2021, almost 1.2 billion people – nearly one quarter of the population of the Asia and the Pacific region – were without access to clean cooking.</a:t>
            </a:r>
          </a:p>
          <a:p>
            <a:pPr marL="1028700" algn="just">
              <a:lnSpc>
                <a:spcPct val="105000"/>
              </a:lnSpc>
              <a:spcBef>
                <a:spcPts val="1125"/>
              </a:spcBef>
              <a:spcAft>
                <a:spcPts val="0"/>
              </a:spcAft>
            </a:pPr>
            <a:r>
              <a:rPr lang="en-US" sz="3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This is despite the fact that progress in expanding access to clean cooking has been quite significant over the last decade. The annual rate of increase in access between 2010 and 2021 was 120 million people – a figure three times the size of population growth, which was 41 million.</a:t>
            </a:r>
          </a:p>
          <a:p>
            <a:pPr marL="571500" marR="0" indent="0" algn="just">
              <a:spcBef>
                <a:spcPts val="1125"/>
              </a:spcBef>
              <a:spcAft>
                <a:spcPts val="0"/>
              </a:spcAft>
              <a:buNone/>
            </a:pPr>
            <a:r>
              <a:rPr lang="en-US" sz="1800" b="1" dirty="0">
                <a:effectLst/>
                <a:latin typeface="Roboto" panose="02000000000000000000" pitchFamily="2" charset="0"/>
                <a:ea typeface="Roboto" panose="02000000000000000000" pitchFamily="2" charset="0"/>
                <a:cs typeface="Roboto" panose="02000000000000000000" pitchFamily="2" charset="0"/>
              </a:rPr>
              <a:t>	</a:t>
            </a:r>
            <a:r>
              <a:rPr lang="en-US" sz="6200" b="1" spc="-10" dirty="0">
                <a:latin typeface="Roboto" panose="02000000000000000000" pitchFamily="2" charset="0"/>
                <a:ea typeface="Roboto" panose="02000000000000000000" pitchFamily="2" charset="0"/>
                <a:cs typeface="Roboto" panose="02000000000000000000" pitchFamily="2" charset="0"/>
              </a:rPr>
              <a:t>Priority targets</a:t>
            </a:r>
          </a:p>
          <a:p>
            <a:pPr marL="1028700" marR="0" algn="just">
              <a:lnSpc>
                <a:spcPct val="105000"/>
              </a:lnSpc>
              <a:spcBef>
                <a:spcPts val="1125"/>
              </a:spcBef>
            </a:pPr>
            <a:r>
              <a:rPr lang="en-US" sz="3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To bridge the gap and achieve the SDG7 target, radically increased investment in the promotion and adoption of clean cooking solutions is required.</a:t>
            </a:r>
          </a:p>
          <a:p>
            <a:pPr marL="1028700" marR="0" algn="just">
              <a:lnSpc>
                <a:spcPct val="105000"/>
              </a:lnSpc>
              <a:spcBef>
                <a:spcPts val="1090"/>
              </a:spcBef>
            </a:pPr>
            <a:endParaRPr lang="en-US" sz="18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4" name="Title 1">
            <a:extLst>
              <a:ext uri="{FF2B5EF4-FFF2-40B4-BE49-F238E27FC236}">
                <a16:creationId xmlns:a16="http://schemas.microsoft.com/office/drawing/2014/main" id="{1A8045E8-1E97-83C5-B048-5FD7EA533984}"/>
              </a:ext>
            </a:extLst>
          </p:cNvPr>
          <p:cNvSpPr>
            <a:spLocks noGrp="1"/>
          </p:cNvSpPr>
          <p:nvPr>
            <p:ph type="title"/>
          </p:nvPr>
        </p:nvSpPr>
        <p:spPr>
          <a:xfrm>
            <a:off x="1540558" y="894677"/>
            <a:ext cx="9604375" cy="1049337"/>
          </a:xfrm>
        </p:spPr>
        <p:txBody>
          <a:bodyPr/>
          <a:lstStyle/>
          <a:p>
            <a:pPr algn="ctr"/>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PROGRESS</a:t>
            </a:r>
            <a:r>
              <a:rPr lang="en-US" sz="1800" b="1" spc="6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65" dirty="0">
                <a:solidFill>
                  <a:srgbClr val="EA1D2D"/>
                </a:solidFill>
                <a:effectLst/>
                <a:latin typeface="Roboto" panose="02000000000000000000" pitchFamily="2" charset="0"/>
                <a:ea typeface="Roboto" panose="02000000000000000000" pitchFamily="2" charset="0"/>
                <a:cs typeface="Roboto" panose="02000000000000000000" pitchFamily="2" charset="0"/>
              </a:rPr>
              <a:t>TOWARDS</a:t>
            </a:r>
            <a:r>
              <a:rPr lang="en-US" sz="1800" b="1" spc="100"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70" dirty="0">
                <a:solidFill>
                  <a:srgbClr val="EA1D2D"/>
                </a:solidFill>
                <a:effectLst/>
                <a:latin typeface="Roboto" panose="02000000000000000000" pitchFamily="2" charset="0"/>
                <a:ea typeface="Roboto" panose="02000000000000000000" pitchFamily="2" charset="0"/>
                <a:cs typeface="Roboto" panose="02000000000000000000" pitchFamily="2" charset="0"/>
              </a:rPr>
              <a:t>ACHIEVING</a:t>
            </a:r>
            <a:r>
              <a:rPr lang="en-US" sz="1800" b="1" spc="105" dirty="0">
                <a:solidFill>
                  <a:srgbClr val="EA1D2D"/>
                </a:solidFill>
                <a:effectLst/>
                <a:latin typeface="Roboto" panose="02000000000000000000" pitchFamily="2" charset="0"/>
                <a:ea typeface="Roboto" panose="02000000000000000000" pitchFamily="2" charset="0"/>
                <a:cs typeface="Roboto" panose="02000000000000000000" pitchFamily="2" charset="0"/>
              </a:rPr>
              <a:t> </a:t>
            </a:r>
            <a:r>
              <a:rPr lang="en-US" sz="1800" b="1" spc="65" dirty="0">
                <a:solidFill>
                  <a:srgbClr val="EA1D2D"/>
                </a:solidFill>
                <a:effectLst/>
                <a:latin typeface="Roboto" panose="02000000000000000000" pitchFamily="2" charset="0"/>
                <a:ea typeface="Roboto" panose="02000000000000000000" pitchFamily="2" charset="0"/>
                <a:cs typeface="Roboto" panose="02000000000000000000" pitchFamily="2" charset="0"/>
              </a:rPr>
              <a:t>SDG7</a:t>
            </a:r>
            <a:br>
              <a:rPr lang="en-US" sz="1800" b="1" spc="65" dirty="0">
                <a:solidFill>
                  <a:srgbClr val="EA1D2D"/>
                </a:solidFill>
                <a:effectLst/>
                <a:latin typeface="Roboto" panose="02000000000000000000" pitchFamily="2" charset="0"/>
                <a:ea typeface="Roboto" panose="02000000000000000000" pitchFamily="2" charset="0"/>
                <a:cs typeface="Roboto" panose="02000000000000000000" pitchFamily="2" charset="0"/>
              </a:rPr>
            </a:br>
            <a:br>
              <a:rPr lang="en-US" sz="1800" b="1" dirty="0">
                <a:effectLst/>
                <a:latin typeface="Roboto" panose="02000000000000000000" pitchFamily="2" charset="0"/>
                <a:ea typeface="Roboto" panose="02000000000000000000" pitchFamily="2" charset="0"/>
                <a:cs typeface="Roboto" panose="02000000000000000000" pitchFamily="2" charset="0"/>
              </a:rPr>
            </a:br>
            <a:r>
              <a:rPr lang="en-US" sz="2000" cap="none" dirty="0">
                <a:solidFill>
                  <a:srgbClr val="00B0F0"/>
                </a:solidFill>
                <a:latin typeface="Roboto" panose="02000000000000000000" pitchFamily="2" charset="0"/>
                <a:ea typeface="Roboto" panose="02000000000000000000" pitchFamily="2" charset="0"/>
                <a:cs typeface="Roboto" panose="02000000000000000000" pitchFamily="2" charset="0"/>
              </a:rPr>
              <a:t>SDG7.1: Ensure universal access to electricity and clean cooking solutions</a:t>
            </a:r>
          </a:p>
        </p:txBody>
      </p:sp>
    </p:spTree>
    <p:extLst>
      <p:ext uri="{BB962C8B-B14F-4D97-AF65-F5344CB8AC3E}">
        <p14:creationId xmlns:p14="http://schemas.microsoft.com/office/powerpoint/2010/main" val="406528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2449-286D-F1CC-05F8-32F324831583}"/>
              </a:ext>
            </a:extLst>
          </p:cNvPr>
          <p:cNvSpPr>
            <a:spLocks noGrp="1"/>
          </p:cNvSpPr>
          <p:nvPr>
            <p:ph type="title"/>
          </p:nvPr>
        </p:nvSpPr>
        <p:spPr>
          <a:xfrm>
            <a:off x="0" y="535578"/>
            <a:ext cx="10897637" cy="997388"/>
          </a:xfrm>
        </p:spPr>
        <p:txBody>
          <a:bodyPr>
            <a:normAutofit fontScale="90000"/>
          </a:bodyPr>
          <a:lstStyle/>
          <a:p>
            <a:pPr marL="1028700" marR="0" algn="ctr">
              <a:spcBef>
                <a:spcPts val="0"/>
              </a:spcBef>
              <a:spcAft>
                <a:spcPts val="0"/>
              </a:spcAft>
            </a:pPr>
            <a:r>
              <a:rPr lang="en-US" sz="2200" cap="none" dirty="0">
                <a:solidFill>
                  <a:srgbClr val="00B0F0"/>
                </a:solidFill>
                <a:latin typeface="Roboto" panose="02000000000000000000" pitchFamily="2" charset="0"/>
                <a:ea typeface="Roboto" panose="02000000000000000000" pitchFamily="2" charset="0"/>
                <a:cs typeface="Roboto" panose="02000000000000000000" pitchFamily="2" charset="0"/>
              </a:rPr>
              <a:t>SDG:7.2 Substantially Increasing the Share of Renewable Energy in Global Energy Mix</a:t>
            </a:r>
            <a:br>
              <a:rPr lang="en-US" sz="3200" b="1" cap="none" dirty="0">
                <a:effectLst/>
                <a:latin typeface="Roboto" panose="02000000000000000000" pitchFamily="2" charset="0"/>
                <a:ea typeface="Roboto" panose="02000000000000000000" pitchFamily="2" charset="0"/>
                <a:cs typeface="Roboto" panose="02000000000000000000" pitchFamily="2" charset="0"/>
              </a:rPr>
            </a:br>
            <a:br>
              <a:rPr lang="en-US" sz="3200" b="1" cap="none" dirty="0">
                <a:effectLst/>
                <a:latin typeface="Roboto" panose="02000000000000000000" pitchFamily="2" charset="0"/>
                <a:ea typeface="Roboto" panose="02000000000000000000" pitchFamily="2" charset="0"/>
                <a:cs typeface="Roboto" panose="02000000000000000000" pitchFamily="2" charset="0"/>
              </a:rPr>
            </a:br>
            <a:r>
              <a:rPr lang="en-US" sz="3200" cap="none" dirty="0">
                <a:solidFill>
                  <a:srgbClr val="8A6C1C"/>
                </a:solidFill>
                <a:effectLst/>
                <a:latin typeface="Roboto Medium" panose="02000000000000000000" pitchFamily="2" charset="0"/>
                <a:ea typeface="Roboto Medium" panose="02000000000000000000" pitchFamily="2" charset="0"/>
                <a:cs typeface="Roboto Medium" panose="02000000000000000000" pitchFamily="2" charset="0"/>
              </a:rPr>
              <a:t>Recent</a:t>
            </a:r>
            <a:r>
              <a:rPr lang="en-US" sz="3200" cap="none" spc="-35" dirty="0">
                <a:solidFill>
                  <a:srgbClr val="8A6C1C"/>
                </a:solidFill>
                <a:effectLst/>
                <a:latin typeface="Roboto Medium" panose="02000000000000000000" pitchFamily="2" charset="0"/>
                <a:ea typeface="Roboto Medium" panose="02000000000000000000" pitchFamily="2" charset="0"/>
                <a:cs typeface="Roboto Medium" panose="02000000000000000000" pitchFamily="2" charset="0"/>
              </a:rPr>
              <a:t> </a:t>
            </a:r>
            <a:r>
              <a:rPr lang="en-US" sz="3200" cap="none" spc="-10" dirty="0">
                <a:solidFill>
                  <a:srgbClr val="8A6C1C"/>
                </a:solidFill>
                <a:effectLst/>
                <a:latin typeface="Roboto Medium" panose="02000000000000000000" pitchFamily="2" charset="0"/>
                <a:ea typeface="Roboto Medium" panose="02000000000000000000" pitchFamily="2" charset="0"/>
                <a:cs typeface="Roboto Medium" panose="02000000000000000000" pitchFamily="2" charset="0"/>
              </a:rPr>
              <a:t>progress</a:t>
            </a:r>
            <a:br>
              <a:rPr lang="en-US" sz="3200" dirty="0">
                <a:effectLst/>
                <a:latin typeface="Roboto Medium" panose="02000000000000000000" pitchFamily="2" charset="0"/>
                <a:ea typeface="Roboto Medium" panose="02000000000000000000" pitchFamily="2" charset="0"/>
                <a:cs typeface="Roboto Medium" panose="02000000000000000000" pitchFamily="2" charset="0"/>
              </a:rPr>
            </a:br>
            <a:endParaRPr lang="en-US" dirty="0"/>
          </a:p>
        </p:txBody>
      </p:sp>
      <p:sp>
        <p:nvSpPr>
          <p:cNvPr id="3" name="Content Placeholder 2">
            <a:extLst>
              <a:ext uri="{FF2B5EF4-FFF2-40B4-BE49-F238E27FC236}">
                <a16:creationId xmlns:a16="http://schemas.microsoft.com/office/drawing/2014/main" id="{4020EFF0-6438-78C5-B0CC-9F909DB7B4A3}"/>
              </a:ext>
            </a:extLst>
          </p:cNvPr>
          <p:cNvSpPr>
            <a:spLocks noGrp="1"/>
          </p:cNvSpPr>
          <p:nvPr>
            <p:ph idx="1"/>
          </p:nvPr>
        </p:nvSpPr>
        <p:spPr/>
        <p:txBody>
          <a:bodyPr>
            <a:normAutofit fontScale="62500" lnSpcReduction="20000"/>
          </a:bodyPr>
          <a:lstStyle/>
          <a:p>
            <a:pPr marL="1028700" marR="798195" algn="just">
              <a:lnSpc>
                <a:spcPct val="105000"/>
              </a:lnSpc>
              <a:spcBef>
                <a:spcPts val="245"/>
              </a:spcBef>
              <a:spcAft>
                <a:spcPts val="0"/>
              </a:spcAf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Climate change and the growing affordability of renewables are driving many countries to focus their national energy development plans on renewable energy.</a:t>
            </a:r>
          </a:p>
          <a:p>
            <a:pPr marL="1028700" marR="797560" algn="just">
              <a:lnSpc>
                <a:spcPct val="105000"/>
              </a:lnSpc>
              <a:spcBef>
                <a:spcPts val="1085"/>
              </a:spcBef>
              <a:spcAft>
                <a:spcPts val="0"/>
              </a:spcAf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Yet, although renewable energy installations are increasing in number, they still constitute a relatively small share of total energy consumption in many countries, due to the overall growth in energy demand. In 2020, modern renewable energy accounted for 12.5 per cent of total final energy consumption (TFEC) in the region. This pushed the overall share of renewables – including both modern and traditional forms – to its highest level so far, at 19.1 per cent.</a:t>
            </a:r>
          </a:p>
          <a:p>
            <a:pPr marL="1028700" marR="798830" algn="just">
              <a:lnSpc>
                <a:spcPct val="105000"/>
              </a:lnSpc>
              <a:spcBef>
                <a:spcPts val="1090"/>
              </a:spcBef>
              <a:spcAft>
                <a:spcPts val="0"/>
              </a:spcAf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Since 2020, the combined installed capacity of wind and solar has surpassed that of hydropower, with solar energy in particular experiencing rapid growth. In 2021, the Asia and the Pacific region’s solar installed capacity reached 485 gigawatts (GW), representing a significant increase – approximately 19 per cent – on the previous year.</a:t>
            </a:r>
          </a:p>
          <a:p>
            <a:pPr marL="1028700" marR="798830" algn="just">
              <a:lnSpc>
                <a:spcPct val="105000"/>
              </a:lnSpc>
              <a:spcBef>
                <a:spcPts val="1090"/>
              </a:spcBef>
              <a:spcAft>
                <a:spcPts val="0"/>
              </a:spcAf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Renewable energy auctions have been instrumental in driving the adoption of wind and solar power, leading to increased investment and reduced costs in the region.</a:t>
            </a:r>
          </a:p>
        </p:txBody>
      </p:sp>
    </p:spTree>
    <p:extLst>
      <p:ext uri="{BB962C8B-B14F-4D97-AF65-F5344CB8AC3E}">
        <p14:creationId xmlns:p14="http://schemas.microsoft.com/office/powerpoint/2010/main" val="98123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3E55-24D5-DA76-60F7-5AD4F0BD05CC}"/>
              </a:ext>
            </a:extLst>
          </p:cNvPr>
          <p:cNvSpPr>
            <a:spLocks noGrp="1"/>
          </p:cNvSpPr>
          <p:nvPr>
            <p:ph type="title"/>
          </p:nvPr>
        </p:nvSpPr>
        <p:spPr/>
        <p:txBody>
          <a:bodyPr>
            <a:normAutofit/>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SDG7.2 Priority Targets</a:t>
            </a:r>
          </a:p>
        </p:txBody>
      </p:sp>
      <p:sp>
        <p:nvSpPr>
          <p:cNvPr id="3" name="Content Placeholder 2">
            <a:extLst>
              <a:ext uri="{FF2B5EF4-FFF2-40B4-BE49-F238E27FC236}">
                <a16:creationId xmlns:a16="http://schemas.microsoft.com/office/drawing/2014/main" id="{1B59BD69-456A-D6A3-6266-735A53A04299}"/>
              </a:ext>
            </a:extLst>
          </p:cNvPr>
          <p:cNvSpPr>
            <a:spLocks noGrp="1"/>
          </p:cNvSpPr>
          <p:nvPr>
            <p:ph idx="1"/>
          </p:nvPr>
        </p:nvSpPr>
        <p:spPr/>
        <p:txBody>
          <a:bodyPr>
            <a:normAutofit lnSpcReduction="10000"/>
          </a:bodyPr>
          <a:lstStyle/>
          <a:p>
            <a:pPr marL="1028700" marR="796925" algn="just">
              <a:lnSpc>
                <a:spcPct val="95000"/>
              </a:lnSpc>
              <a:spcBef>
                <a:spcPts val="275"/>
              </a:spcBef>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The current rate of progress is not enough to meet the growing demand for renewable energy. Though modern renewables have become a cost effective option on a global basis, the lack of relevant policies to support their rollout as well as the lack of technical and financial capacity, are significant barriers for many countries to achieve the necessary level of renewable energy deployment.</a:t>
            </a:r>
          </a:p>
          <a:p>
            <a:pPr marL="1028700" marR="798195" algn="just">
              <a:lnSpc>
                <a:spcPct val="95000"/>
              </a:lnSpc>
              <a:spcBef>
                <a:spcPts val="1090"/>
              </a:spcBef>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To overcome these challenges, there needs to be increased technical and financial support on a larger scale. This is essential to ensure that all nations can enjoy the benefits of clean energy and that the transition is fair and equitable.</a:t>
            </a:r>
          </a:p>
          <a:p>
            <a:endParaRPr lang="en-US" dirty="0"/>
          </a:p>
        </p:txBody>
      </p:sp>
    </p:spTree>
    <p:extLst>
      <p:ext uri="{BB962C8B-B14F-4D97-AF65-F5344CB8AC3E}">
        <p14:creationId xmlns:p14="http://schemas.microsoft.com/office/powerpoint/2010/main" val="96808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9EFD9-3EF7-1142-80D4-14F4A4792197}"/>
              </a:ext>
            </a:extLst>
          </p:cNvPr>
          <p:cNvSpPr>
            <a:spLocks noGrp="1"/>
          </p:cNvSpPr>
          <p:nvPr>
            <p:ph type="title"/>
          </p:nvPr>
        </p:nvSpPr>
        <p:spPr>
          <a:xfrm>
            <a:off x="1379861" y="269438"/>
            <a:ext cx="9603275" cy="1049235"/>
          </a:xfrm>
        </p:spPr>
        <p:txBody>
          <a:bodyPr>
            <a:normAutofit fontScale="90000"/>
          </a:bodyPr>
          <a:lstStyle/>
          <a:p>
            <a:pPr marL="800100" marR="0" algn="ctr">
              <a:spcBef>
                <a:spcPts val="0"/>
              </a:spcBef>
              <a:spcAft>
                <a:spcPts val="0"/>
              </a:spcAft>
            </a:pPr>
            <a:r>
              <a:rPr lang="en-US" sz="4400" cap="none" dirty="0">
                <a:solidFill>
                  <a:srgbClr val="00B0F0"/>
                </a:solidFill>
                <a:latin typeface="Roboto" panose="02000000000000000000" pitchFamily="2" charset="0"/>
                <a:ea typeface="Roboto" panose="02000000000000000000" pitchFamily="2" charset="0"/>
                <a:cs typeface="Roboto" panose="02000000000000000000" pitchFamily="2" charset="0"/>
              </a:rPr>
              <a:t>SDG7.3: Doubling the global rate of improvement in energy efficiency</a:t>
            </a:r>
            <a:br>
              <a:rPr lang="en-US" sz="4400" b="1" cap="none" dirty="0">
                <a:solidFill>
                  <a:srgbClr val="00B0F0"/>
                </a:solidFill>
                <a:latin typeface="Roboto" panose="02000000000000000000" pitchFamily="2" charset="0"/>
                <a:ea typeface="Roboto" panose="02000000000000000000" pitchFamily="2" charset="0"/>
                <a:cs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26DD00CC-8306-E3C1-2057-8487291AF3D8}"/>
              </a:ext>
            </a:extLst>
          </p:cNvPr>
          <p:cNvSpPr>
            <a:spLocks noGrp="1"/>
          </p:cNvSpPr>
          <p:nvPr>
            <p:ph idx="1"/>
          </p:nvPr>
        </p:nvSpPr>
        <p:spPr>
          <a:xfrm>
            <a:off x="1489679" y="1930007"/>
            <a:ext cx="9603275" cy="3918343"/>
          </a:xfrm>
        </p:spPr>
        <p:txBody>
          <a:bodyPr>
            <a:normAutofit fontScale="40000" lnSpcReduction="20000"/>
          </a:bodyPr>
          <a:lstStyle/>
          <a:p>
            <a:pPr marL="571500" marR="1028065" indent="0">
              <a:lnSpc>
                <a:spcPct val="105000"/>
              </a:lnSpc>
              <a:spcBef>
                <a:spcPts val="250"/>
              </a:spcBef>
              <a:spcAft>
                <a:spcPts val="0"/>
              </a:spcAft>
              <a:buNone/>
            </a:pPr>
            <a:r>
              <a:rPr lang="en-US" sz="3600" b="1" spc="-10" dirty="0">
                <a:latin typeface="Roboto" panose="02000000000000000000" pitchFamily="2" charset="0"/>
                <a:ea typeface="Roboto" panose="02000000000000000000" pitchFamily="2" charset="0"/>
                <a:cs typeface="Roboto" panose="02000000000000000000" pitchFamily="2" charset="0"/>
              </a:rPr>
              <a:t>Recent Progress</a:t>
            </a:r>
            <a:br>
              <a:rPr lang="en-US" sz="3600" dirty="0">
                <a:effectLst/>
                <a:latin typeface="Roboto Medium" panose="02000000000000000000" pitchFamily="2" charset="0"/>
                <a:ea typeface="Roboto Medium" panose="02000000000000000000" pitchFamily="2" charset="0"/>
                <a:cs typeface="Roboto Medium" panose="02000000000000000000" pitchFamily="2" charset="0"/>
              </a:rPr>
            </a:b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800100" marR="1028065" algn="just">
              <a:lnSpc>
                <a:spcPct val="105000"/>
              </a:lnSpc>
              <a:spcBef>
                <a:spcPts val="250"/>
              </a:spcBef>
              <a:spcAft>
                <a:spcPts val="0"/>
              </a:spcAft>
            </a:pPr>
            <a:r>
              <a:rPr lang="en-US" sz="40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The annual improvement rate of primary energy intensity in Asia Pacific slowed to 1.3 per cent between 2015 and 2020, compared to the 2.8 per cent level seen during the 2010–2015 period.</a:t>
            </a:r>
          </a:p>
          <a:p>
            <a:pPr marL="800100" marR="1028700" algn="just">
              <a:lnSpc>
                <a:spcPct val="105000"/>
              </a:lnSpc>
              <a:spcBef>
                <a:spcPts val="1085"/>
              </a:spcBef>
              <a:spcAft>
                <a:spcPts val="0"/>
              </a:spcAft>
            </a:pPr>
            <a:r>
              <a:rPr lang="en-US" sz="4000" dirty="0">
                <a:solidFill>
                  <a:srgbClr val="1B3668"/>
                </a:solidFill>
                <a:latin typeface="Calibri" panose="020F0502020204030204" pitchFamily="34" charset="0"/>
                <a:ea typeface="Calibri" panose="020F0502020204030204" pitchFamily="34" charset="0"/>
                <a:cs typeface="Times New Roman" panose="02020603050405020304" pitchFamily="18" charset="0"/>
              </a:rPr>
              <a:t>Unfortunately, at these levels, the pace of improvement in energy intensity in the region is not keeping up with the 2010–2030 global target rate of 2.6 per cent. In fact, from 2020 to 2030, the region now needs to accelerate its annual energy intensity improvement rate to 3.2 per cent if it is to meet the SDG7.3 target.</a:t>
            </a:r>
          </a:p>
          <a:p>
            <a:pPr marL="800100" marR="1027430" algn="just">
              <a:lnSpc>
                <a:spcPct val="105000"/>
              </a:lnSpc>
              <a:spcBef>
                <a:spcPts val="1085"/>
              </a:spcBef>
              <a:spcAft>
                <a:spcPts val="0"/>
              </a:spcAft>
            </a:pPr>
            <a:r>
              <a:rPr lang="en-US" sz="4000" dirty="0">
                <a:solidFill>
                  <a:srgbClr val="1B3668"/>
                </a:solidFill>
                <a:latin typeface="Calibri" panose="020F0502020204030204" pitchFamily="34" charset="0"/>
                <a:ea typeface="Calibri" panose="020F0502020204030204" pitchFamily="34" charset="0"/>
                <a:cs typeface="Times New Roman" panose="02020603050405020304" pitchFamily="18" charset="0"/>
              </a:rPr>
              <a:t>Many smaller countries are not achieving sufficient improvement, and this means that further policy attention in this area is required.</a:t>
            </a:r>
          </a:p>
          <a:p>
            <a:pPr marL="571500" marR="0" indent="0" algn="just">
              <a:spcBef>
                <a:spcPts val="1115"/>
              </a:spcBef>
              <a:spcAft>
                <a:spcPts val="0"/>
              </a:spcAft>
              <a:buNone/>
            </a:pPr>
            <a:r>
              <a:rPr lang="en-US" sz="3600" b="1" spc="-10" dirty="0">
                <a:latin typeface="Roboto" panose="02000000000000000000" pitchFamily="2" charset="0"/>
                <a:ea typeface="Roboto" panose="02000000000000000000" pitchFamily="2" charset="0"/>
                <a:cs typeface="Roboto" panose="02000000000000000000" pitchFamily="2" charset="0"/>
              </a:rPr>
              <a:t>Priority targets</a:t>
            </a:r>
          </a:p>
          <a:p>
            <a:pPr marL="800100" marR="0" algn="just">
              <a:lnSpc>
                <a:spcPct val="105000"/>
              </a:lnSpc>
              <a:spcBef>
                <a:spcPts val="1085"/>
              </a:spcBef>
            </a:pPr>
            <a:r>
              <a:rPr lang="en-US" sz="40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Achieving the global SDG7.3 target will require significant scaling up of energy efficiency policies and investments. There are several challenges to achieving this, however. These include low prioritization, limited identification of opportunities, insufficient policy and regulatory support, financing hurdles and inadequate awareness of the benefits of energy efficiency.</a:t>
            </a:r>
          </a:p>
        </p:txBody>
      </p:sp>
    </p:spTree>
    <p:extLst>
      <p:ext uri="{BB962C8B-B14F-4D97-AF65-F5344CB8AC3E}">
        <p14:creationId xmlns:p14="http://schemas.microsoft.com/office/powerpoint/2010/main" val="543669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4DCAD-C112-0AD9-77DC-849D83EBC443}"/>
              </a:ext>
            </a:extLst>
          </p:cNvPr>
          <p:cNvSpPr>
            <a:spLocks noGrp="1"/>
          </p:cNvSpPr>
          <p:nvPr>
            <p:ph type="title"/>
          </p:nvPr>
        </p:nvSpPr>
        <p:spPr>
          <a:xfrm>
            <a:off x="1823054" y="867037"/>
            <a:ext cx="9603275" cy="1049235"/>
          </a:xfrm>
        </p:spPr>
        <p:txBody>
          <a:bodyPr>
            <a:normAutofit/>
          </a:bodyPr>
          <a:lstStyle/>
          <a:p>
            <a:pPr algn="ctr"/>
            <a:r>
              <a:rPr lang="en-US" sz="4000" cap="none" dirty="0">
                <a:solidFill>
                  <a:srgbClr val="00B0F0"/>
                </a:solidFill>
                <a:latin typeface="Roboto" panose="02000000000000000000" pitchFamily="2" charset="0"/>
                <a:ea typeface="Roboto" panose="02000000000000000000" pitchFamily="2" charset="0"/>
                <a:cs typeface="Roboto" panose="02000000000000000000" pitchFamily="2" charset="0"/>
              </a:rPr>
              <a:t>Policy Implications &amp; Recommendations</a:t>
            </a:r>
            <a:endParaRPr lang="en-US" dirty="0"/>
          </a:p>
        </p:txBody>
      </p:sp>
      <p:sp>
        <p:nvSpPr>
          <p:cNvPr id="3" name="Content Placeholder 2">
            <a:extLst>
              <a:ext uri="{FF2B5EF4-FFF2-40B4-BE49-F238E27FC236}">
                <a16:creationId xmlns:a16="http://schemas.microsoft.com/office/drawing/2014/main" id="{0C2468E9-0843-A165-74D3-C9F126E3BCC1}"/>
              </a:ext>
            </a:extLst>
          </p:cNvPr>
          <p:cNvSpPr>
            <a:spLocks noGrp="1"/>
          </p:cNvSpPr>
          <p:nvPr>
            <p:ph idx="1"/>
          </p:nvPr>
        </p:nvSpPr>
        <p:spPr/>
        <p:txBody>
          <a:bodyPr>
            <a:normAutofit fontScale="92500"/>
          </a:bodyPr>
          <a:lstStyle/>
          <a:p>
            <a:pPr marL="1143000" marR="798830" indent="-342900" algn="just">
              <a:lnSpc>
                <a:spcPct val="105000"/>
              </a:lnSpc>
              <a:spcBef>
                <a:spcPts val="350"/>
              </a:spcBef>
              <a:spcAft>
                <a:spcPts val="0"/>
              </a:spcAft>
              <a:buFont typeface="Wingdings" panose="05000000000000000000" pitchFamily="2" charset="2"/>
              <a:buChar char="§"/>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The Asia-Pacific region continues to make notable efforts towards achieving the SDG7 targets, particularly in terms of increasing access to electricity.</a:t>
            </a:r>
          </a:p>
          <a:p>
            <a:pPr marL="1143000" marR="798830" indent="-342900" algn="just">
              <a:lnSpc>
                <a:spcPct val="105000"/>
              </a:lnSpc>
              <a:spcBef>
                <a:spcPts val="350"/>
              </a:spcBef>
              <a:spcAft>
                <a:spcPts val="0"/>
              </a:spcAft>
              <a:buFont typeface="Wingdings" panose="05000000000000000000" pitchFamily="2" charset="2"/>
              <a:buChar char="§"/>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Yet, the countries of the region are still falling short on achieving many other aspects of this SDG7. </a:t>
            </a:r>
          </a:p>
          <a:p>
            <a:pPr marL="1143000" marR="798830" indent="-342900" algn="just">
              <a:lnSpc>
                <a:spcPct val="105000"/>
              </a:lnSpc>
              <a:spcBef>
                <a:spcPts val="350"/>
              </a:spcBef>
              <a:spcAft>
                <a:spcPts val="0"/>
              </a:spcAft>
              <a:buFont typeface="Wingdings" panose="05000000000000000000" pitchFamily="2" charset="2"/>
              <a:buChar char="§"/>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Greater momentum is required to close the gap in universal access to electricity and to promote clean cooking fuels and technologies. </a:t>
            </a:r>
          </a:p>
          <a:p>
            <a:pPr marL="1143000" marR="798830" indent="-342900" algn="just">
              <a:lnSpc>
                <a:spcPct val="105000"/>
              </a:lnSpc>
              <a:spcBef>
                <a:spcPts val="350"/>
              </a:spcBef>
              <a:spcAft>
                <a:spcPts val="0"/>
              </a:spcAft>
              <a:buFont typeface="Wingdings" panose="05000000000000000000" pitchFamily="2" charset="2"/>
              <a:buChar char="§"/>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It is also required to accelerate the deployment of renewable energy and to increase its share in the national energy mix. </a:t>
            </a:r>
          </a:p>
          <a:p>
            <a:pPr marL="1143000" marR="798830" indent="-342900" algn="just">
              <a:lnSpc>
                <a:spcPct val="105000"/>
              </a:lnSpc>
              <a:spcBef>
                <a:spcPts val="350"/>
              </a:spcBef>
              <a:spcAft>
                <a:spcPts val="0"/>
              </a:spcAft>
              <a:buFont typeface="Wingdings" panose="05000000000000000000" pitchFamily="2" charset="2"/>
              <a:buChar char="§"/>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Furthermore, greater momentum is also needed in scaling up energy efficiency and electrification in end uses.</a:t>
            </a:r>
          </a:p>
        </p:txBody>
      </p:sp>
    </p:spTree>
    <p:extLst>
      <p:ext uri="{BB962C8B-B14F-4D97-AF65-F5344CB8AC3E}">
        <p14:creationId xmlns:p14="http://schemas.microsoft.com/office/powerpoint/2010/main" val="1203239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D9CD-482B-AE85-8F76-7F7985749B5B}"/>
              </a:ext>
            </a:extLst>
          </p:cNvPr>
          <p:cNvSpPr>
            <a:spLocks noGrp="1"/>
          </p:cNvSpPr>
          <p:nvPr>
            <p:ph type="title"/>
          </p:nvPr>
        </p:nvSpPr>
        <p:spPr>
          <a:xfrm>
            <a:off x="815085" y="867037"/>
            <a:ext cx="9603275" cy="1049235"/>
          </a:xfrm>
        </p:spPr>
        <p:txBody>
          <a:bodyPr>
            <a:noAutofit/>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Recommended Actions on Priority</a:t>
            </a:r>
          </a:p>
        </p:txBody>
      </p:sp>
      <p:sp>
        <p:nvSpPr>
          <p:cNvPr id="3" name="Content Placeholder 2">
            <a:extLst>
              <a:ext uri="{FF2B5EF4-FFF2-40B4-BE49-F238E27FC236}">
                <a16:creationId xmlns:a16="http://schemas.microsoft.com/office/drawing/2014/main" id="{784E517F-76CF-AF99-6558-62D75250C3EA}"/>
              </a:ext>
            </a:extLst>
          </p:cNvPr>
          <p:cNvSpPr>
            <a:spLocks noGrp="1"/>
          </p:cNvSpPr>
          <p:nvPr>
            <p:ph idx="1"/>
          </p:nvPr>
        </p:nvSpPr>
        <p:spPr>
          <a:xfrm>
            <a:off x="1451579" y="2387208"/>
            <a:ext cx="9603275" cy="3032518"/>
          </a:xfrm>
        </p:spPr>
        <p:txBody>
          <a:bodyPr>
            <a:normAutofit/>
          </a:bodyPr>
          <a:lstStyle/>
          <a:p>
            <a:pPr marL="800100" marR="0" algn="just">
              <a:spcBef>
                <a:spcPts val="300"/>
              </a:spcBef>
              <a:spcAft>
                <a:spcPts val="0"/>
              </a:spcAf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Improve enabling environments for clean energy development</a:t>
            </a:r>
          </a:p>
          <a:p>
            <a:pPr marL="800100" algn="just">
              <a:spcBef>
                <a:spcPts val="300"/>
              </a:spcBef>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Use connectivity as a tool for supporting the energy transition</a:t>
            </a:r>
          </a:p>
          <a:p>
            <a:pPr marL="800100" algn="just">
              <a:spcBef>
                <a:spcPts val="300"/>
              </a:spcBef>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Mobilize investment and finance</a:t>
            </a:r>
          </a:p>
          <a:p>
            <a:pPr marL="800100" algn="just">
              <a:spcBef>
                <a:spcPts val="300"/>
              </a:spcBef>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Ensure a just energy transition</a:t>
            </a:r>
          </a:p>
        </p:txBody>
      </p:sp>
    </p:spTree>
    <p:extLst>
      <p:ext uri="{BB962C8B-B14F-4D97-AF65-F5344CB8AC3E}">
        <p14:creationId xmlns:p14="http://schemas.microsoft.com/office/powerpoint/2010/main" val="92056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10E7-85AA-49A7-D731-F7550C1A35DD}"/>
              </a:ext>
            </a:extLst>
          </p:cNvPr>
          <p:cNvSpPr>
            <a:spLocks noGrp="1"/>
          </p:cNvSpPr>
          <p:nvPr>
            <p:ph type="title"/>
          </p:nvPr>
        </p:nvSpPr>
        <p:spPr/>
        <p:txBody>
          <a:bodyPr>
            <a:normAutofit fontScale="90000"/>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Evaluation Community in Asia at squint </a:t>
            </a:r>
            <a:b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br>
            <a:endPar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endParaRPr>
          </a:p>
        </p:txBody>
      </p:sp>
      <p:sp>
        <p:nvSpPr>
          <p:cNvPr id="3" name="Content Placeholder 2">
            <a:extLst>
              <a:ext uri="{FF2B5EF4-FFF2-40B4-BE49-F238E27FC236}">
                <a16:creationId xmlns:a16="http://schemas.microsoft.com/office/drawing/2014/main" id="{30504D75-E3B6-6334-5079-0573043D2624}"/>
              </a:ext>
            </a:extLst>
          </p:cNvPr>
          <p:cNvSpPr>
            <a:spLocks noGrp="1"/>
          </p:cNvSpPr>
          <p:nvPr>
            <p:ph idx="1"/>
          </p:nvPr>
        </p:nvSpPr>
        <p:spPr>
          <a:xfrm>
            <a:off x="2661814" y="2455002"/>
            <a:ext cx="9603275" cy="3450613"/>
          </a:xfrm>
        </p:spPr>
        <p:txBody>
          <a:bodyPr/>
          <a:lstStyle/>
          <a:p>
            <a:pPr marL="342900" marR="0" lvl="0" indent="-342900" algn="just">
              <a:spcBef>
                <a:spcPts val="5"/>
              </a:spcBef>
              <a:spcAft>
                <a:spcPts val="0"/>
              </a:spcAft>
              <a:buClr>
                <a:srgbClr val="A40020"/>
              </a:buClr>
              <a:buSzPts val="2800"/>
              <a:buFont typeface="Arial" panose="020B0604020202020204" pitchFamily="34" charset="0"/>
              <a:buAutoNum type="arabicPeriod"/>
              <a:tabLst>
                <a:tab pos="2501265" algn="l"/>
              </a:tabLst>
            </a:pPr>
            <a:r>
              <a:rPr lang="en-US" sz="3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Challenges</a:t>
            </a:r>
          </a:p>
          <a:p>
            <a:pPr marL="342900" marR="0" lvl="0" indent="-342900" algn="just">
              <a:spcBef>
                <a:spcPts val="1315"/>
              </a:spcBef>
              <a:spcAft>
                <a:spcPts val="0"/>
              </a:spcAft>
              <a:buClr>
                <a:srgbClr val="A40020"/>
              </a:buClr>
              <a:buSzPts val="2800"/>
              <a:buFont typeface="Arial" panose="020B0604020202020204" pitchFamily="34" charset="0"/>
              <a:buAutoNum type="arabicPeriod"/>
              <a:tabLst>
                <a:tab pos="2501265" algn="l"/>
              </a:tabLst>
            </a:pPr>
            <a:r>
              <a:rPr lang="en-US" sz="3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Opportunities</a:t>
            </a:r>
          </a:p>
          <a:p>
            <a:pPr marL="342900" marR="0" lvl="0" indent="-342900" algn="just">
              <a:spcBef>
                <a:spcPts val="1305"/>
              </a:spcBef>
              <a:spcAft>
                <a:spcPts val="0"/>
              </a:spcAft>
              <a:buClr>
                <a:srgbClr val="A40020"/>
              </a:buClr>
              <a:buSzPts val="2800"/>
              <a:buFont typeface="Arial" panose="020B0604020202020204" pitchFamily="34" charset="0"/>
              <a:buAutoNum type="arabicPeriod"/>
              <a:tabLst>
                <a:tab pos="2501265" algn="l"/>
              </a:tabLst>
            </a:pPr>
            <a:r>
              <a:rPr lang="en-US" sz="3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Vision</a:t>
            </a:r>
          </a:p>
          <a:p>
            <a:endParaRPr lang="en-US" dirty="0"/>
          </a:p>
        </p:txBody>
      </p:sp>
    </p:spTree>
    <p:extLst>
      <p:ext uri="{BB962C8B-B14F-4D97-AF65-F5344CB8AC3E}">
        <p14:creationId xmlns:p14="http://schemas.microsoft.com/office/powerpoint/2010/main" val="3340649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50F3-37D9-DDC5-2321-C6C91AF11CD4}"/>
              </a:ext>
            </a:extLst>
          </p:cNvPr>
          <p:cNvSpPr>
            <a:spLocks noGrp="1"/>
          </p:cNvSpPr>
          <p:nvPr>
            <p:ph type="title"/>
          </p:nvPr>
        </p:nvSpPr>
        <p:spPr/>
        <p:txBody>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1. Challenges</a:t>
            </a:r>
            <a:br>
              <a:rPr lang="en-US" sz="3200" spc="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4CEE9D5E-AD0D-604E-389A-BD2D21090FBA}"/>
              </a:ext>
            </a:extLst>
          </p:cNvPr>
          <p:cNvSpPr>
            <a:spLocks noGrp="1"/>
          </p:cNvSpPr>
          <p:nvPr>
            <p:ph idx="1"/>
          </p:nvPr>
        </p:nvSpPr>
        <p:spPr/>
        <p:txBody>
          <a:bodyPr>
            <a:normAutofit fontScale="70000" lnSpcReduction="20000"/>
          </a:bodyPr>
          <a:lstStyle/>
          <a:p>
            <a:pPr marL="0" marR="1663700" lvl="0" indent="0">
              <a:lnSpc>
                <a:spcPct val="103000"/>
              </a:lnSpc>
              <a:spcBef>
                <a:spcPts val="0"/>
              </a:spcBef>
              <a:spcAft>
                <a:spcPts val="0"/>
              </a:spcAft>
              <a:buClr>
                <a:srgbClr val="A40020"/>
              </a:buClr>
              <a:buSzPts val="2800"/>
              <a:buNone/>
              <a:tabLst>
                <a:tab pos="1098550" algn="l"/>
                <a:tab pos="1196340" algn="l"/>
              </a:tabLst>
            </a:pPr>
            <a:r>
              <a:rPr lang="en-US" sz="3100" spc="0" dirty="0">
                <a:effectLst/>
                <a:latin typeface="Arial" panose="020B0604020202020204" pitchFamily="34" charset="0"/>
                <a:ea typeface="Wingdings" panose="05000000000000000000" pitchFamily="2" charset="2"/>
                <a:cs typeface="Wingdings" panose="05000000000000000000" pitchFamily="2" charset="2"/>
              </a:rPr>
              <a:t>Evaluation</a:t>
            </a:r>
            <a:r>
              <a:rPr lang="en-US" sz="3100" spc="-40" dirty="0">
                <a:effectLst/>
                <a:latin typeface="Arial" panose="020B0604020202020204" pitchFamily="34" charset="0"/>
                <a:ea typeface="Wingdings" panose="05000000000000000000" pitchFamily="2" charset="2"/>
                <a:cs typeface="Wingdings" panose="05000000000000000000" pitchFamily="2" charset="2"/>
              </a:rPr>
              <a:t> </a:t>
            </a:r>
            <a:r>
              <a:rPr lang="en-US" sz="3100" spc="0" dirty="0">
                <a:effectLst/>
                <a:latin typeface="Arial" panose="020B0604020202020204" pitchFamily="34" charset="0"/>
                <a:ea typeface="Wingdings" panose="05000000000000000000" pitchFamily="2" charset="2"/>
                <a:cs typeface="Wingdings" panose="05000000000000000000" pitchFamily="2" charset="2"/>
              </a:rPr>
              <a:t>experience</a:t>
            </a:r>
            <a:r>
              <a:rPr lang="en-US" sz="3100" spc="-40" dirty="0">
                <a:effectLst/>
                <a:latin typeface="Arial" panose="020B0604020202020204" pitchFamily="34" charset="0"/>
                <a:ea typeface="Wingdings" panose="05000000000000000000" pitchFamily="2" charset="2"/>
                <a:cs typeface="Wingdings" panose="05000000000000000000" pitchFamily="2" charset="2"/>
              </a:rPr>
              <a:t> </a:t>
            </a:r>
            <a:r>
              <a:rPr lang="en-US" sz="3100" spc="0" dirty="0">
                <a:effectLst/>
                <a:latin typeface="Arial" panose="020B0604020202020204" pitchFamily="34" charset="0"/>
                <a:ea typeface="Wingdings" panose="05000000000000000000" pitchFamily="2" charset="2"/>
                <a:cs typeface="Wingdings" panose="05000000000000000000" pitchFamily="2" charset="2"/>
              </a:rPr>
              <a:t>is</a:t>
            </a:r>
            <a:r>
              <a:rPr lang="en-US" sz="3100" spc="-30" dirty="0">
                <a:effectLst/>
                <a:latin typeface="Arial" panose="020B0604020202020204" pitchFamily="34" charset="0"/>
                <a:ea typeface="Wingdings" panose="05000000000000000000" pitchFamily="2" charset="2"/>
                <a:cs typeface="Wingdings" panose="05000000000000000000" pitchFamily="2" charset="2"/>
              </a:rPr>
              <a:t> </a:t>
            </a:r>
            <a:r>
              <a:rPr lang="en-US" sz="3100" spc="0" dirty="0">
                <a:effectLst/>
                <a:latin typeface="Arial" panose="020B0604020202020204" pitchFamily="34" charset="0"/>
                <a:ea typeface="Wingdings" panose="05000000000000000000" pitchFamily="2" charset="2"/>
                <a:cs typeface="Wingdings" panose="05000000000000000000" pitchFamily="2" charset="2"/>
              </a:rPr>
              <a:t>limited</a:t>
            </a:r>
            <a:r>
              <a:rPr lang="en-US" sz="3100" spc="-25" dirty="0">
                <a:effectLst/>
                <a:latin typeface="Arial" panose="020B0604020202020204" pitchFamily="34" charset="0"/>
                <a:ea typeface="Wingdings" panose="05000000000000000000" pitchFamily="2" charset="2"/>
                <a:cs typeface="Wingdings" panose="05000000000000000000" pitchFamily="2" charset="2"/>
              </a:rPr>
              <a:t> </a:t>
            </a:r>
            <a:r>
              <a:rPr lang="en-US" sz="3100" spc="0" dirty="0">
                <a:effectLst/>
                <a:latin typeface="Arial" panose="020B0604020202020204" pitchFamily="34" charset="0"/>
                <a:ea typeface="Wingdings" panose="05000000000000000000" pitchFamily="2" charset="2"/>
                <a:cs typeface="Wingdings" panose="05000000000000000000" pitchFamily="2" charset="2"/>
              </a:rPr>
              <a:t>in</a:t>
            </a:r>
            <a:r>
              <a:rPr lang="en-US" sz="3100" spc="-30" dirty="0">
                <a:effectLst/>
                <a:latin typeface="Arial" panose="020B0604020202020204" pitchFamily="34" charset="0"/>
                <a:ea typeface="Wingdings" panose="05000000000000000000" pitchFamily="2" charset="2"/>
                <a:cs typeface="Wingdings" panose="05000000000000000000" pitchFamily="2" charset="2"/>
              </a:rPr>
              <a:t> </a:t>
            </a:r>
            <a:r>
              <a:rPr lang="en-US" sz="3100" spc="0" dirty="0">
                <a:effectLst/>
                <a:latin typeface="Arial" panose="020B0604020202020204" pitchFamily="34" charset="0"/>
                <a:ea typeface="Wingdings" panose="05000000000000000000" pitchFamily="2" charset="2"/>
                <a:cs typeface="Wingdings" panose="05000000000000000000" pitchFamily="2" charset="2"/>
              </a:rPr>
              <a:t>most economies in Asia</a:t>
            </a:r>
            <a:endParaRPr lang="en-US" sz="1300" spc="0" dirty="0">
              <a:effectLst/>
              <a:latin typeface="Arial" panose="020B0604020202020204" pitchFamily="34" charset="0"/>
              <a:ea typeface="Wingdings" panose="05000000000000000000" pitchFamily="2" charset="2"/>
              <a:cs typeface="Wingdings" panose="05000000000000000000" pitchFamily="2" charset="2"/>
            </a:endParaRPr>
          </a:p>
          <a:p>
            <a:pPr marL="742950" marR="1652270" lvl="1" indent="-285750">
              <a:lnSpc>
                <a:spcPct val="103000"/>
              </a:lnSpc>
              <a:spcBef>
                <a:spcPts val="1085"/>
              </a:spcBef>
              <a:spcAft>
                <a:spcPts val="0"/>
              </a:spcAft>
              <a:buClr>
                <a:srgbClr val="A40020"/>
              </a:buClr>
              <a:buSzPts val="2400"/>
              <a:buFont typeface="Arial" panose="020B0604020202020204" pitchFamily="34" charset="0"/>
              <a:buChar char="•"/>
              <a:tabLst>
                <a:tab pos="1355725"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Government initiatives (outside of investment banks) often do not include evaluation</a:t>
            </a:r>
          </a:p>
          <a:p>
            <a:pPr marL="742950" marR="2211705" lvl="1" indent="-285750">
              <a:lnSpc>
                <a:spcPct val="103000"/>
              </a:lnSpc>
              <a:spcBef>
                <a:spcPts val="1100"/>
              </a:spcBef>
              <a:spcAft>
                <a:spcPts val="0"/>
              </a:spcAft>
              <a:buClr>
                <a:srgbClr val="A40020"/>
              </a:buClr>
              <a:buSzPts val="2400"/>
              <a:buFont typeface="Arial" panose="020B0604020202020204" pitchFamily="34" charset="0"/>
              <a:buChar char="•"/>
              <a:tabLst>
                <a:tab pos="1355725"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Action plans or policy often focus only on implementation of policies and programs</a:t>
            </a:r>
          </a:p>
          <a:p>
            <a:pPr marL="742950" marR="1191895" lvl="1" indent="-285750">
              <a:lnSpc>
                <a:spcPct val="103000"/>
              </a:lnSpc>
              <a:spcBef>
                <a:spcPts val="1105"/>
              </a:spcBef>
              <a:spcAft>
                <a:spcPts val="0"/>
              </a:spcAft>
              <a:buClr>
                <a:srgbClr val="A40020"/>
              </a:buClr>
              <a:buSzPts val="2400"/>
              <a:buFont typeface="Arial" panose="020B0604020202020204" pitchFamily="34" charset="0"/>
              <a:buChar char="•"/>
              <a:tabLst>
                <a:tab pos="1355725"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Funding of data collection and evaluation of programs and policies is often not available or of low priority</a:t>
            </a:r>
          </a:p>
          <a:p>
            <a:pPr marL="742950" marR="0" lvl="1" indent="-285750">
              <a:spcBef>
                <a:spcPts val="1100"/>
              </a:spcBef>
              <a:spcAft>
                <a:spcPts val="0"/>
              </a:spcAft>
              <a:buClr>
                <a:srgbClr val="A40020"/>
              </a:buClr>
              <a:buSzPts val="2400"/>
              <a:buFont typeface="Arial" panose="020B0604020202020204" pitchFamily="34" charset="0"/>
              <a:buChar char="•"/>
              <a:tabLst>
                <a:tab pos="13550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Expertise (trained evaluators) is often limited</a:t>
            </a:r>
          </a:p>
          <a:p>
            <a:pPr marL="742950" marR="0" lvl="1" indent="-285750">
              <a:spcBef>
                <a:spcPts val="1200"/>
              </a:spcBef>
              <a:spcAft>
                <a:spcPts val="0"/>
              </a:spcAft>
              <a:buClr>
                <a:srgbClr val="A40020"/>
              </a:buClr>
              <a:buSzPts val="2400"/>
              <a:buFont typeface="Arial" panose="020B0604020202020204" pitchFamily="34" charset="0"/>
              <a:buChar char="•"/>
              <a:tabLst>
                <a:tab pos="13550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Evaluation data are often lacking or not standardized</a:t>
            </a:r>
          </a:p>
        </p:txBody>
      </p:sp>
    </p:spTree>
    <p:extLst>
      <p:ext uri="{BB962C8B-B14F-4D97-AF65-F5344CB8AC3E}">
        <p14:creationId xmlns:p14="http://schemas.microsoft.com/office/powerpoint/2010/main" val="200822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B3153-593F-D898-D453-D781ED22CA54}"/>
              </a:ext>
            </a:extLst>
          </p:cNvPr>
          <p:cNvSpPr>
            <a:spLocks noGrp="1"/>
          </p:cNvSpPr>
          <p:nvPr>
            <p:ph type="ctrTitle"/>
          </p:nvPr>
        </p:nvSpPr>
        <p:spPr>
          <a:xfrm>
            <a:off x="2112980" y="0"/>
            <a:ext cx="8941872" cy="3008699"/>
          </a:xfrm>
        </p:spPr>
        <p:txBody>
          <a:bodyPr>
            <a:normAutofit/>
          </a:bodyPr>
          <a:lstStyle/>
          <a:p>
            <a:pPr algn="ctr"/>
            <a:r>
              <a:rPr lang="en-US" sz="4400" b="1" cap="none" spc="-90" dirty="0">
                <a:solidFill>
                  <a:srgbClr val="00B0F0"/>
                </a:solidFill>
                <a:effectLst/>
                <a:latin typeface="Roboto" panose="02000000000000000000" pitchFamily="2" charset="0"/>
                <a:ea typeface="Roboto" panose="02000000000000000000" pitchFamily="2" charset="0"/>
                <a:cs typeface="Roboto" panose="02000000000000000000" pitchFamily="2" charset="0"/>
              </a:rPr>
              <a:t>Ensuring</a:t>
            </a:r>
            <a:r>
              <a:rPr lang="en-US" sz="4400" b="1" cap="none" spc="-95" dirty="0">
                <a:solidFill>
                  <a:srgbClr val="00B0F0"/>
                </a:solidFill>
                <a:effectLst/>
                <a:latin typeface="Roboto" panose="02000000000000000000" pitchFamily="2" charset="0"/>
                <a:ea typeface="Roboto" panose="02000000000000000000" pitchFamily="2" charset="0"/>
                <a:cs typeface="Roboto" panose="02000000000000000000" pitchFamily="2" charset="0"/>
              </a:rPr>
              <a:t> </a:t>
            </a:r>
            <a:r>
              <a:rPr lang="en-US" sz="4400" b="1" cap="none" spc="-90" dirty="0">
                <a:solidFill>
                  <a:srgbClr val="00B0F0"/>
                </a:solidFill>
                <a:effectLst/>
                <a:latin typeface="Roboto" panose="02000000000000000000" pitchFamily="2" charset="0"/>
                <a:ea typeface="Roboto" panose="02000000000000000000" pitchFamily="2" charset="0"/>
                <a:cs typeface="Roboto" panose="02000000000000000000" pitchFamily="2" charset="0"/>
              </a:rPr>
              <a:t>Universal Energy Access &amp; </a:t>
            </a:r>
            <a:r>
              <a:rPr lang="en-US" sz="4400" b="1" cap="none" dirty="0">
                <a:solidFill>
                  <a:srgbClr val="00B0F0"/>
                </a:solidFill>
                <a:effectLst/>
                <a:latin typeface="Roboto" panose="02000000000000000000" pitchFamily="2" charset="0"/>
                <a:ea typeface="Roboto" panose="02000000000000000000" pitchFamily="2" charset="0"/>
                <a:cs typeface="Roboto" panose="02000000000000000000" pitchFamily="2" charset="0"/>
              </a:rPr>
              <a:t>Advancing Just, Inclusive &amp; Equitable </a:t>
            </a:r>
            <a:r>
              <a:rPr lang="en-US" sz="4400" b="1" cap="none" spc="-70" dirty="0">
                <a:solidFill>
                  <a:srgbClr val="00B0F0"/>
                </a:solidFill>
                <a:effectLst/>
                <a:latin typeface="Roboto" panose="02000000000000000000" pitchFamily="2" charset="0"/>
                <a:ea typeface="Roboto" panose="02000000000000000000" pitchFamily="2" charset="0"/>
                <a:cs typeface="Roboto" panose="02000000000000000000" pitchFamily="2" charset="0"/>
              </a:rPr>
              <a:t>Energy</a:t>
            </a:r>
            <a:r>
              <a:rPr lang="en-US" sz="4400" b="1" cap="none" spc="-140" dirty="0">
                <a:solidFill>
                  <a:srgbClr val="00B0F0"/>
                </a:solidFill>
                <a:effectLst/>
                <a:latin typeface="Roboto" panose="02000000000000000000" pitchFamily="2" charset="0"/>
                <a:ea typeface="Roboto" panose="02000000000000000000" pitchFamily="2" charset="0"/>
                <a:cs typeface="Roboto" panose="02000000000000000000" pitchFamily="2" charset="0"/>
              </a:rPr>
              <a:t> </a:t>
            </a:r>
            <a:r>
              <a:rPr lang="en-US" sz="4400" b="1" cap="none" spc="-70" dirty="0">
                <a:solidFill>
                  <a:srgbClr val="00B0F0"/>
                </a:solidFill>
                <a:effectLst/>
                <a:latin typeface="Roboto" panose="02000000000000000000" pitchFamily="2" charset="0"/>
                <a:ea typeface="Roboto" panose="02000000000000000000" pitchFamily="2" charset="0"/>
                <a:cs typeface="Roboto" panose="02000000000000000000" pitchFamily="2" charset="0"/>
              </a:rPr>
              <a:t>Transitions</a:t>
            </a:r>
            <a:endParaRPr lang="en-US" sz="8000" cap="none" dirty="0"/>
          </a:p>
        </p:txBody>
      </p:sp>
      <p:sp>
        <p:nvSpPr>
          <p:cNvPr id="5" name="Subtitle 4">
            <a:extLst>
              <a:ext uri="{FF2B5EF4-FFF2-40B4-BE49-F238E27FC236}">
                <a16:creationId xmlns:a16="http://schemas.microsoft.com/office/drawing/2014/main" id="{300CD460-4714-FA92-AB3A-BA3AF8745268}"/>
              </a:ext>
            </a:extLst>
          </p:cNvPr>
          <p:cNvSpPr>
            <a:spLocks noGrp="1"/>
          </p:cNvSpPr>
          <p:nvPr>
            <p:ph type="subTitle" idx="1"/>
          </p:nvPr>
        </p:nvSpPr>
        <p:spPr/>
        <p:txBody>
          <a:bodyPr/>
          <a:lstStyle/>
          <a:p>
            <a:r>
              <a:rPr lang="en-US" sz="1400" b="1" cap="none" dirty="0"/>
              <a:t>Prepared by : SDG7 TAG</a:t>
            </a:r>
            <a:r>
              <a:rPr lang="en-US" sz="1000" dirty="0"/>
              <a:t>	</a:t>
            </a:r>
            <a:r>
              <a:rPr lang="en-US" dirty="0"/>
              <a:t>		</a:t>
            </a:r>
          </a:p>
        </p:txBody>
      </p:sp>
      <p:graphicFrame>
        <p:nvGraphicFramePr>
          <p:cNvPr id="9" name="Object 8">
            <a:extLst>
              <a:ext uri="{FF2B5EF4-FFF2-40B4-BE49-F238E27FC236}">
                <a16:creationId xmlns:a16="http://schemas.microsoft.com/office/drawing/2014/main" id="{497304A5-9F57-D8DD-0D05-0BF8E5B3925A}"/>
              </a:ext>
            </a:extLst>
          </p:cNvPr>
          <p:cNvGraphicFramePr>
            <a:graphicFrameLocks noChangeAspect="1"/>
          </p:cNvGraphicFramePr>
          <p:nvPr>
            <p:extLst>
              <p:ext uri="{D42A27DB-BD31-4B8C-83A1-F6EECF244321}">
                <p14:modId xmlns:p14="http://schemas.microsoft.com/office/powerpoint/2010/main" val="4034517623"/>
              </p:ext>
            </p:extLst>
          </p:nvPr>
        </p:nvGraphicFramePr>
        <p:xfrm>
          <a:off x="8953098" y="3607637"/>
          <a:ext cx="2041692" cy="1044459"/>
        </p:xfrm>
        <a:graphic>
          <a:graphicData uri="http://schemas.openxmlformats.org/presentationml/2006/ole">
            <mc:AlternateContent xmlns:mc="http://schemas.openxmlformats.org/markup-compatibility/2006">
              <mc:Choice xmlns:v="urn:schemas-microsoft-com:vml" Requires="v">
                <p:oleObj name="Packager Shell Object" showAsIcon="1" r:id="rId2" imgW="4663440" imgH="517956" progId="Package">
                  <p:embed/>
                </p:oleObj>
              </mc:Choice>
              <mc:Fallback>
                <p:oleObj name="Packager Shell Object" showAsIcon="1" r:id="rId2" imgW="4663440" imgH="517956" progId="Package">
                  <p:embed/>
                  <p:pic>
                    <p:nvPicPr>
                      <p:cNvPr id="9" name="Object 8">
                        <a:extLst>
                          <a:ext uri="{FF2B5EF4-FFF2-40B4-BE49-F238E27FC236}">
                            <a16:creationId xmlns:a16="http://schemas.microsoft.com/office/drawing/2014/main" id="{497304A5-9F57-D8DD-0D05-0BF8E5B3925A}"/>
                          </a:ext>
                        </a:extLst>
                      </p:cNvPr>
                      <p:cNvPicPr/>
                      <p:nvPr/>
                    </p:nvPicPr>
                    <p:blipFill>
                      <a:blip r:embed="rId3"/>
                      <a:stretch>
                        <a:fillRect/>
                      </a:stretch>
                    </p:blipFill>
                    <p:spPr>
                      <a:xfrm>
                        <a:off x="8953098" y="3607637"/>
                        <a:ext cx="2041692" cy="1044459"/>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173E489F-C0B9-FD6D-CF2E-550908A47614}"/>
              </a:ext>
            </a:extLst>
          </p:cNvPr>
          <p:cNvSpPr txBox="1"/>
          <p:nvPr/>
        </p:nvSpPr>
        <p:spPr>
          <a:xfrm>
            <a:off x="1443318" y="4190431"/>
            <a:ext cx="9870141" cy="461665"/>
          </a:xfrm>
          <a:prstGeom prst="rect">
            <a:avLst/>
          </a:prstGeom>
          <a:noFill/>
        </p:spPr>
        <p:txBody>
          <a:bodyPr wrap="square">
            <a:spAutoFit/>
          </a:bodyPr>
          <a:lstStyle/>
          <a:p>
            <a:pPr algn="ct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Policy</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Briefs</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In</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Support</a:t>
            </a:r>
            <a:r>
              <a:rPr lang="en-US" sz="2400" b="1" spc="12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spc="125" dirty="0">
                <a:solidFill>
                  <a:srgbClr val="7030A0"/>
                </a:solidFill>
                <a:latin typeface="Roboto Black" panose="02000000000000000000" pitchFamily="2" charset="0"/>
                <a:ea typeface="Roboto" panose="02000000000000000000" pitchFamily="2" charset="0"/>
                <a:cs typeface="Roboto" panose="02000000000000000000" pitchFamily="2" charset="0"/>
              </a:rPr>
              <a:t>o</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f</a:t>
            </a:r>
            <a:r>
              <a:rPr lang="en-US" sz="2400" b="1" spc="130"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The</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UN</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High-level</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Political</a:t>
            </a:r>
            <a:r>
              <a:rPr lang="en-US" sz="2400" b="1" spc="180"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Forum</a:t>
            </a:r>
            <a:r>
              <a:rPr lang="en-US" sz="2400" b="1" spc="175"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 </a:t>
            </a:r>
            <a:r>
              <a:rPr lang="en-US" sz="2400" b="1" spc="-20" dirty="0">
                <a:solidFill>
                  <a:srgbClr val="7030A0"/>
                </a:solidFill>
                <a:effectLst/>
                <a:latin typeface="Roboto Black" panose="02000000000000000000" pitchFamily="2" charset="0"/>
                <a:ea typeface="Roboto" panose="02000000000000000000" pitchFamily="2" charset="0"/>
                <a:cs typeface="Roboto" panose="02000000000000000000" pitchFamily="2" charset="0"/>
              </a:rPr>
              <a:t>2023</a:t>
            </a:r>
            <a:endParaRPr lang="en-US" sz="2400" dirty="0">
              <a:solidFill>
                <a:srgbClr val="7030A0"/>
              </a:solidFill>
            </a:endParaRPr>
          </a:p>
        </p:txBody>
      </p:sp>
    </p:spTree>
    <p:extLst>
      <p:ext uri="{BB962C8B-B14F-4D97-AF65-F5344CB8AC3E}">
        <p14:creationId xmlns:p14="http://schemas.microsoft.com/office/powerpoint/2010/main" val="3721655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8DEBCC-7CB3-141A-C68A-A57A74A08342}"/>
              </a:ext>
            </a:extLst>
          </p:cNvPr>
          <p:cNvPicPr>
            <a:picLocks noGrp="1" noChangeAspect="1"/>
          </p:cNvPicPr>
          <p:nvPr>
            <p:ph idx="1"/>
          </p:nvPr>
        </p:nvPicPr>
        <p:blipFill>
          <a:blip r:embed="rId2"/>
          <a:srcRect/>
          <a:stretch/>
        </p:blipFill>
        <p:spPr>
          <a:xfrm>
            <a:off x="1434352" y="-57631"/>
            <a:ext cx="9681883" cy="6915631"/>
          </a:xfrm>
        </p:spPr>
      </p:pic>
    </p:spTree>
    <p:extLst>
      <p:ext uri="{BB962C8B-B14F-4D97-AF65-F5344CB8AC3E}">
        <p14:creationId xmlns:p14="http://schemas.microsoft.com/office/powerpoint/2010/main" val="979421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5037FC5-F8BF-B3F5-FECE-EE4B182D70CE}"/>
              </a:ext>
            </a:extLst>
          </p:cNvPr>
          <p:cNvPicPr>
            <a:picLocks noGrp="1" noChangeAspect="1"/>
          </p:cNvPicPr>
          <p:nvPr>
            <p:ph idx="1"/>
          </p:nvPr>
        </p:nvPicPr>
        <p:blipFill>
          <a:blip r:embed="rId2"/>
          <a:srcRect/>
          <a:stretch/>
        </p:blipFill>
        <p:spPr>
          <a:xfrm>
            <a:off x="1148819" y="0"/>
            <a:ext cx="9894362" cy="6382871"/>
          </a:xfrm>
        </p:spPr>
      </p:pic>
    </p:spTree>
    <p:extLst>
      <p:ext uri="{BB962C8B-B14F-4D97-AF65-F5344CB8AC3E}">
        <p14:creationId xmlns:p14="http://schemas.microsoft.com/office/powerpoint/2010/main" val="81902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9370-D2BA-A8FE-F2A5-C019FF339AE1}"/>
              </a:ext>
            </a:extLst>
          </p:cNvPr>
          <p:cNvSpPr>
            <a:spLocks noGrp="1"/>
          </p:cNvSpPr>
          <p:nvPr>
            <p:ph type="title"/>
          </p:nvPr>
        </p:nvSpPr>
        <p:spPr>
          <a:xfrm>
            <a:off x="1603979" y="867037"/>
            <a:ext cx="9603275" cy="1049235"/>
          </a:xfrm>
        </p:spPr>
        <p:txBody>
          <a:bodyPr/>
          <a:lstStyle/>
          <a:p>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2. Opportunities – Energy Sector Evaluation </a:t>
            </a:r>
            <a:br>
              <a:rPr lang="en-US" sz="1800" b="1" kern="0" dirty="0">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85EAA50D-2E25-41C6-91C5-5F5ED8F3937E}"/>
              </a:ext>
            </a:extLst>
          </p:cNvPr>
          <p:cNvSpPr>
            <a:spLocks noGrp="1"/>
          </p:cNvSpPr>
          <p:nvPr>
            <p:ph idx="1"/>
          </p:nvPr>
        </p:nvSpPr>
        <p:spPr/>
        <p:txBody>
          <a:bodyPr>
            <a:normAutofit fontScale="62500" lnSpcReduction="20000"/>
          </a:bodyPr>
          <a:lstStyle/>
          <a:p>
            <a:pPr marL="0" marR="685165" lvl="0" indent="0">
              <a:lnSpc>
                <a:spcPct val="103000"/>
              </a:lnSpc>
              <a:spcBef>
                <a:spcPts val="2835"/>
              </a:spcBef>
              <a:spcAft>
                <a:spcPts val="0"/>
              </a:spcAft>
              <a:buClr>
                <a:srgbClr val="A40020"/>
              </a:buClr>
              <a:buSzPts val="2800"/>
              <a:buNone/>
              <a:tabLst>
                <a:tab pos="1403350" algn="l"/>
                <a:tab pos="1501140" algn="l"/>
              </a:tabLst>
            </a:pPr>
            <a:r>
              <a:rPr lang="en-US" sz="3100" dirty="0">
                <a:latin typeface="Arial" panose="020B0604020202020204" pitchFamily="34" charset="0"/>
              </a:rPr>
              <a:t>Economies are in the process of developing and implementing new energy policies and programs. There are opportunities to:</a:t>
            </a:r>
          </a:p>
          <a:p>
            <a:pPr marL="742950" marR="0" lvl="1" indent="-285750">
              <a:spcBef>
                <a:spcPts val="1095"/>
              </a:spcBef>
              <a:spcAft>
                <a:spcPts val="0"/>
              </a:spcAft>
              <a:buClr>
                <a:srgbClr val="A40020"/>
              </a:buClr>
              <a:buSzPts val="2400"/>
              <a:buFont typeface="Arial" panose="020B0604020202020204" pitchFamily="34" charset="0"/>
              <a:buChar char="•"/>
              <a:tabLst>
                <a:tab pos="16598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Introduce evaluation as part of the process</a:t>
            </a:r>
          </a:p>
          <a:p>
            <a:pPr marL="742950" marR="0" lvl="1" indent="-285750">
              <a:spcBef>
                <a:spcPts val="1200"/>
              </a:spcBef>
              <a:spcAft>
                <a:spcPts val="0"/>
              </a:spcAft>
              <a:buClr>
                <a:srgbClr val="A40020"/>
              </a:buClr>
              <a:buSzPts val="2400"/>
              <a:buFont typeface="Arial" panose="020B0604020202020204" pitchFamily="34" charset="0"/>
              <a:buChar char="•"/>
              <a:tabLst>
                <a:tab pos="16598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Increase expertise in governments for data</a:t>
            </a:r>
          </a:p>
          <a:p>
            <a:pPr marL="742950" marR="0" lvl="1" indent="-285750">
              <a:spcBef>
                <a:spcPts val="1200"/>
              </a:spcBef>
              <a:spcAft>
                <a:spcPts val="0"/>
              </a:spcAft>
              <a:buClr>
                <a:srgbClr val="A40020"/>
              </a:buClr>
              <a:buSzPts val="2400"/>
              <a:buFont typeface="Arial" panose="020B0604020202020204" pitchFamily="34" charset="0"/>
              <a:buChar char="•"/>
              <a:tabLst>
                <a:tab pos="16598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Gathering and evaluation (capacity building)</a:t>
            </a:r>
          </a:p>
          <a:p>
            <a:pPr marL="742950" marR="739140" lvl="1" indent="-285750">
              <a:lnSpc>
                <a:spcPct val="103000"/>
              </a:lnSpc>
              <a:spcBef>
                <a:spcPts val="1200"/>
              </a:spcBef>
              <a:spcAft>
                <a:spcPts val="0"/>
              </a:spcAft>
              <a:buClr>
                <a:srgbClr val="A40020"/>
              </a:buClr>
              <a:buSzPts val="2400"/>
              <a:buFont typeface="Arial" panose="020B0604020202020204" pitchFamily="34" charset="0"/>
              <a:buChar char="•"/>
              <a:tabLst>
                <a:tab pos="1660525"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Assess private sector energy investments’ toward policy goals</a:t>
            </a:r>
          </a:p>
          <a:p>
            <a:pPr marL="742950" marR="874395" lvl="1" indent="-285750">
              <a:lnSpc>
                <a:spcPct val="103000"/>
              </a:lnSpc>
              <a:spcBef>
                <a:spcPts val="1090"/>
              </a:spcBef>
              <a:spcAft>
                <a:spcPts val="0"/>
              </a:spcAft>
              <a:buClr>
                <a:srgbClr val="A40020"/>
              </a:buClr>
              <a:buSzPts val="2400"/>
              <a:buFont typeface="Arial" panose="020B0604020202020204" pitchFamily="34" charset="0"/>
              <a:buChar char="•"/>
              <a:tabLst>
                <a:tab pos="1660525"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Increase the body of knowledge on the effects of energy policies and programs</a:t>
            </a:r>
          </a:p>
          <a:p>
            <a:pPr marL="742950" marR="0" lvl="1" indent="-285750">
              <a:spcBef>
                <a:spcPts val="1100"/>
              </a:spcBef>
              <a:spcAft>
                <a:spcPts val="0"/>
              </a:spcAft>
              <a:buClr>
                <a:srgbClr val="A40020"/>
              </a:buClr>
              <a:buSzPts val="2400"/>
              <a:buFont typeface="Arial" panose="020B0604020202020204" pitchFamily="34" charset="0"/>
              <a:buChar char="•"/>
              <a:tabLst>
                <a:tab pos="1659890" algn="l"/>
              </a:tabLst>
            </a:pPr>
            <a:r>
              <a:rPr lang="en-US" sz="29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Improve energy policy and program design and implementation</a:t>
            </a:r>
          </a:p>
        </p:txBody>
      </p:sp>
    </p:spTree>
    <p:extLst>
      <p:ext uri="{BB962C8B-B14F-4D97-AF65-F5344CB8AC3E}">
        <p14:creationId xmlns:p14="http://schemas.microsoft.com/office/powerpoint/2010/main" val="225487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DC7F9-670F-E536-34B9-4C2A7AE4838B}"/>
              </a:ext>
            </a:extLst>
          </p:cNvPr>
          <p:cNvSpPr>
            <a:spLocks noGrp="1"/>
          </p:cNvSpPr>
          <p:nvPr>
            <p:ph type="title"/>
          </p:nvPr>
        </p:nvSpPr>
        <p:spPr/>
        <p:txBody>
          <a:bodyPr>
            <a:normAutofit/>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3. Vision</a:t>
            </a:r>
          </a:p>
        </p:txBody>
      </p:sp>
      <p:sp>
        <p:nvSpPr>
          <p:cNvPr id="3" name="Content Placeholder 2">
            <a:extLst>
              <a:ext uri="{FF2B5EF4-FFF2-40B4-BE49-F238E27FC236}">
                <a16:creationId xmlns:a16="http://schemas.microsoft.com/office/drawing/2014/main" id="{DBAFC62B-B2E5-C803-0C2F-7107D3EF0F8F}"/>
              </a:ext>
            </a:extLst>
          </p:cNvPr>
          <p:cNvSpPr>
            <a:spLocks noGrp="1"/>
          </p:cNvSpPr>
          <p:nvPr>
            <p:ph idx="1"/>
          </p:nvPr>
        </p:nvSpPr>
        <p:spPr/>
        <p:txBody>
          <a:bodyPr>
            <a:normAutofit lnSpcReduction="10000"/>
          </a:bodyPr>
          <a:lstStyle/>
          <a:p>
            <a:pPr marL="1143000" marR="1529080" lvl="2" indent="-228600">
              <a:lnSpc>
                <a:spcPct val="93000"/>
              </a:lnSpc>
              <a:spcBef>
                <a:spcPts val="0"/>
              </a:spcBef>
              <a:spcAft>
                <a:spcPts val="0"/>
              </a:spcAft>
              <a:buClr>
                <a:srgbClr val="A40020"/>
              </a:buClr>
              <a:buSzPts val="3050"/>
              <a:buFont typeface="Wingdings" panose="05000000000000000000" pitchFamily="2" charset="2"/>
              <a:buChar char=""/>
              <a:tabLst>
                <a:tab pos="1250950" algn="l"/>
                <a:tab pos="1348740" algn="l"/>
              </a:tabLs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Support the strengthening of evaluation leadership and capacity, especially in developing countries</a:t>
            </a:r>
          </a:p>
          <a:p>
            <a:pPr marL="1143000" marR="1252855" lvl="2" indent="-228600">
              <a:lnSpc>
                <a:spcPct val="93000"/>
              </a:lnSpc>
              <a:spcBef>
                <a:spcPts val="2915"/>
              </a:spcBef>
              <a:spcAft>
                <a:spcPts val="0"/>
              </a:spcAft>
              <a:buClr>
                <a:srgbClr val="A40020"/>
              </a:buClr>
              <a:buSzPts val="3050"/>
              <a:buFont typeface="Wingdings" panose="05000000000000000000" pitchFamily="2" charset="2"/>
              <a:buChar char=""/>
              <a:tabLst>
                <a:tab pos="1250950" algn="l"/>
                <a:tab pos="1348740" algn="l"/>
              </a:tabLs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Foster the cross-fertilization of evaluation theory and practice in Asia</a:t>
            </a:r>
          </a:p>
          <a:p>
            <a:pPr marL="1143000" marR="676275" lvl="2" indent="-228600">
              <a:lnSpc>
                <a:spcPct val="93000"/>
              </a:lnSpc>
              <a:spcBef>
                <a:spcPts val="2915"/>
              </a:spcBef>
              <a:spcAft>
                <a:spcPts val="0"/>
              </a:spcAft>
              <a:buClr>
                <a:srgbClr val="A40020"/>
              </a:buClr>
              <a:buSzPts val="3050"/>
              <a:buFont typeface="Wingdings" panose="05000000000000000000" pitchFamily="2" charset="2"/>
              <a:buChar char=""/>
              <a:tabLst>
                <a:tab pos="1250950" algn="l"/>
                <a:tab pos="1348740" algn="l"/>
              </a:tabLs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Encourage the use of comparable evaluation methodologies across countries</a:t>
            </a:r>
          </a:p>
          <a:p>
            <a:pPr marL="1143000" marR="676275" lvl="2" indent="-228600">
              <a:lnSpc>
                <a:spcPct val="93000"/>
              </a:lnSpc>
              <a:spcBef>
                <a:spcPts val="2915"/>
              </a:spcBef>
              <a:spcAft>
                <a:spcPts val="0"/>
              </a:spcAft>
              <a:buClr>
                <a:srgbClr val="A40020"/>
              </a:buClr>
              <a:buSzPts val="3050"/>
              <a:buFont typeface="Wingdings" panose="05000000000000000000" pitchFamily="2" charset="2"/>
              <a:buChar char=""/>
              <a:tabLst>
                <a:tab pos="1250950" algn="l"/>
                <a:tab pos="1348740" algn="l"/>
              </a:tabLst>
            </a:pPr>
            <a:r>
              <a:rPr lang="en-US" sz="24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Address international challenges in evaluation</a:t>
            </a:r>
          </a:p>
        </p:txBody>
      </p:sp>
    </p:spTree>
    <p:extLst>
      <p:ext uri="{BB962C8B-B14F-4D97-AF65-F5344CB8AC3E}">
        <p14:creationId xmlns:p14="http://schemas.microsoft.com/office/powerpoint/2010/main" val="27322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A48A-AD38-4A7A-4F80-1F1921734FEB}"/>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8E5F2D25-C20E-3FFD-01F2-E52FA11C6CF5}"/>
              </a:ext>
            </a:extLst>
          </p:cNvPr>
          <p:cNvPicPr>
            <a:picLocks noGrp="1" noChangeAspect="1"/>
          </p:cNvPicPr>
          <p:nvPr>
            <p:ph idx="1"/>
          </p:nvPr>
        </p:nvPicPr>
        <p:blipFill rotWithShape="1">
          <a:blip r:embed="rId2"/>
          <a:srcRect l="19077" t="17727" r="16897" b="10029"/>
          <a:stretch/>
        </p:blipFill>
        <p:spPr>
          <a:xfrm>
            <a:off x="1111385" y="-1"/>
            <a:ext cx="9943470" cy="6311153"/>
          </a:xfrm>
        </p:spPr>
      </p:pic>
    </p:spTree>
    <p:extLst>
      <p:ext uri="{BB962C8B-B14F-4D97-AF65-F5344CB8AC3E}">
        <p14:creationId xmlns:p14="http://schemas.microsoft.com/office/powerpoint/2010/main" val="3538009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015D-E0F3-CD05-C367-F5309605403B}"/>
              </a:ext>
            </a:extLst>
          </p:cNvPr>
          <p:cNvSpPr>
            <a:spLocks noGrp="1"/>
          </p:cNvSpPr>
          <p:nvPr>
            <p:ph type="title"/>
          </p:nvPr>
        </p:nvSpPr>
        <p:spPr>
          <a:xfrm>
            <a:off x="886803" y="831178"/>
            <a:ext cx="9603275" cy="1049235"/>
          </a:xfrm>
        </p:spPr>
        <p:txBody>
          <a:bodyPr/>
          <a:lstStyle/>
          <a:p>
            <a:pPr algn="ctr"/>
            <a:r>
              <a:rPr lang="en-US" sz="3600" cap="none" dirty="0">
                <a:solidFill>
                  <a:srgbClr val="00B0F0"/>
                </a:solidFill>
                <a:latin typeface="Roboto" panose="02000000000000000000" pitchFamily="2" charset="0"/>
                <a:ea typeface="Roboto" panose="02000000000000000000" pitchFamily="2" charset="0"/>
                <a:cs typeface="Roboto" panose="02000000000000000000" pitchFamily="2" charset="0"/>
              </a:rPr>
              <a:t>EEAP &amp; Evaluation </a:t>
            </a:r>
          </a:p>
        </p:txBody>
      </p:sp>
      <p:sp>
        <p:nvSpPr>
          <p:cNvPr id="3" name="Content Placeholder 2">
            <a:extLst>
              <a:ext uri="{FF2B5EF4-FFF2-40B4-BE49-F238E27FC236}">
                <a16:creationId xmlns:a16="http://schemas.microsoft.com/office/drawing/2014/main" id="{29482B30-9E41-4F89-E0B7-9C541C392AFD}"/>
              </a:ext>
            </a:extLst>
          </p:cNvPr>
          <p:cNvSpPr>
            <a:spLocks noGrp="1"/>
          </p:cNvSpPr>
          <p:nvPr>
            <p:ph idx="1"/>
          </p:nvPr>
        </p:nvSpPr>
        <p:spPr>
          <a:xfrm>
            <a:off x="717177" y="1799731"/>
            <a:ext cx="10239066" cy="3865115"/>
          </a:xfrm>
        </p:spPr>
        <p:txBody>
          <a:bodyPr>
            <a:normAutofit/>
          </a:bodyPr>
          <a:lstStyle/>
          <a:p>
            <a:pPr marL="0" marR="0" lvl="0" indent="0">
              <a:spcBef>
                <a:spcPts val="5"/>
              </a:spcBef>
              <a:spcAft>
                <a:spcPts val="0"/>
              </a:spcAft>
              <a:buNone/>
              <a:tabLst>
                <a:tab pos="1068705" algn="l"/>
              </a:tabLst>
            </a:pPr>
            <a:endParaRPr lang="en-US" sz="1100" spc="0" dirty="0">
              <a:effectLst/>
              <a:latin typeface="Arial" panose="020B0604020202020204" pitchFamily="34" charset="0"/>
              <a:ea typeface="Wingdings" panose="05000000000000000000" pitchFamily="2" charset="2"/>
              <a:cs typeface="Wingdings" panose="05000000000000000000" pitchFamily="2" charset="2"/>
            </a:endParaRPr>
          </a:p>
          <a:p>
            <a:pPr marR="960755" lvl="2" algn="just">
              <a:lnSpc>
                <a:spcPct val="93000"/>
              </a:lnSpc>
              <a:spcBef>
                <a:spcPts val="470"/>
              </a:spcBef>
              <a:buClr>
                <a:srgbClr val="A40020"/>
              </a:buClr>
              <a:buSzPts val="2000"/>
              <a:buFont typeface="Times New Roman" panose="02020603050405020304" pitchFamily="18" charset="0"/>
              <a:buChar char="•"/>
              <a:tabLst>
                <a:tab pos="1869440" algn="l"/>
              </a:tabLst>
            </a:pP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Take a </a:t>
            </a:r>
            <a:r>
              <a:rPr lang="en-US" sz="2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leadership role </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 expanding the practice of, and capacity for, objective evaluation in the </a:t>
            </a:r>
            <a:r>
              <a:rPr lang="en-US"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energy efficiency, renewable energy </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and energy-related (such as water and transportation) program and policy arena</a:t>
            </a:r>
          </a:p>
          <a:p>
            <a:pPr marL="1143000" marR="960755" lvl="2" indent="-228600" algn="just">
              <a:lnSpc>
                <a:spcPct val="93000"/>
              </a:lnSpc>
              <a:spcBef>
                <a:spcPts val="470"/>
              </a:spcBef>
              <a:spcAft>
                <a:spcPts val="0"/>
              </a:spcAft>
              <a:buClr>
                <a:srgbClr val="A40020"/>
              </a:buClr>
              <a:buSzPts val="2000"/>
              <a:buFont typeface="Times New Roman" panose="02020603050405020304" pitchFamily="18" charset="0"/>
              <a:buChar char="•"/>
              <a:tabLst>
                <a:tab pos="1869440" algn="l"/>
              </a:tabLst>
            </a:pP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Using </a:t>
            </a:r>
            <a:r>
              <a:rPr lang="en-US" sz="2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workshops</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conferences</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rgbClr val="7030A0"/>
                </a:solidFill>
                <a:latin typeface="Calibri" panose="020F0502020204030204" pitchFamily="34" charset="0"/>
                <a:ea typeface="Calibri" panose="020F0502020204030204" pitchFamily="34" charset="0"/>
                <a:cs typeface="Times New Roman" panose="02020603050405020304" pitchFamily="18" charset="0"/>
              </a:rPr>
              <a:t>websites</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a:t>
            </a:r>
            <a:r>
              <a:rPr lang="en-US" sz="26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webinars</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and other web-based tools to foster the development of </a:t>
            </a:r>
            <a:r>
              <a:rPr lang="en-US" sz="2600" dirty="0">
                <a:latin typeface="Calibri" panose="020F0502020204030204" pitchFamily="34" charset="0"/>
                <a:ea typeface="Calibri" panose="020F0502020204030204" pitchFamily="34" charset="0"/>
                <a:cs typeface="Times New Roman" panose="02020603050405020304" pitchFamily="18" charset="0"/>
              </a:rPr>
              <a:t>self- sustaining evaluation </a:t>
            </a: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communities</a:t>
            </a:r>
          </a:p>
          <a:p>
            <a:pPr marR="960755" lvl="2" algn="just">
              <a:lnSpc>
                <a:spcPct val="93000"/>
              </a:lnSpc>
              <a:spcBef>
                <a:spcPts val="470"/>
              </a:spcBef>
              <a:spcAft>
                <a:spcPts val="0"/>
              </a:spcAft>
              <a:buClr>
                <a:srgbClr val="A40020"/>
              </a:buClr>
              <a:buSzPts val="2000"/>
              <a:buFont typeface="Times New Roman" panose="02020603050405020304" pitchFamily="18" charset="0"/>
              <a:buChar char="•"/>
              <a:tabLst>
                <a:tab pos="1869440" algn="l"/>
              </a:tabLst>
            </a:pP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Led by Organizing Committee of 8 members,</a:t>
            </a:r>
          </a:p>
          <a:p>
            <a:pPr marL="914400" marR="960755" lvl="2" indent="0" algn="just">
              <a:lnSpc>
                <a:spcPct val="93000"/>
              </a:lnSpc>
              <a:spcBef>
                <a:spcPts val="470"/>
              </a:spcBef>
              <a:spcAft>
                <a:spcPts val="0"/>
              </a:spcAft>
              <a:buClr>
                <a:srgbClr val="A40020"/>
              </a:buClr>
              <a:buSzPts val="2000"/>
              <a:buNone/>
              <a:tabLst>
                <a:tab pos="1869440" algn="l"/>
              </a:tabLst>
            </a:pPr>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35 Evaluation Ambassadors from 24 Countries</a:t>
            </a:r>
          </a:p>
          <a:p>
            <a:endParaRPr lang="en-US" dirty="0"/>
          </a:p>
        </p:txBody>
      </p:sp>
    </p:spTree>
    <p:extLst>
      <p:ext uri="{BB962C8B-B14F-4D97-AF65-F5344CB8AC3E}">
        <p14:creationId xmlns:p14="http://schemas.microsoft.com/office/powerpoint/2010/main" val="2293883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0010-649C-B2A1-42A3-58E376DD6031}"/>
              </a:ext>
            </a:extLst>
          </p:cNvPr>
          <p:cNvSpPr>
            <a:spLocks noGrp="1"/>
          </p:cNvSpPr>
          <p:nvPr>
            <p:ph type="title"/>
          </p:nvPr>
        </p:nvSpPr>
        <p:spPr>
          <a:xfrm>
            <a:off x="1470629" y="2604744"/>
            <a:ext cx="9603275" cy="1049235"/>
          </a:xfrm>
        </p:spPr>
        <p:txBody>
          <a:bodyPr>
            <a:normAutofit fontScale="90000"/>
          </a:bodyPr>
          <a:lstStyle/>
          <a:p>
            <a:pPr algn="ctr"/>
            <a:r>
              <a:rPr lang="en-US" sz="7200" dirty="0"/>
              <a:t>Thanks </a:t>
            </a:r>
          </a:p>
        </p:txBody>
      </p:sp>
    </p:spTree>
    <p:extLst>
      <p:ext uri="{BB962C8B-B14F-4D97-AF65-F5344CB8AC3E}">
        <p14:creationId xmlns:p14="http://schemas.microsoft.com/office/powerpoint/2010/main" val="338476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A6D7B-A200-85BB-E31B-5A0C6032FECC}"/>
              </a:ext>
            </a:extLst>
          </p:cNvPr>
          <p:cNvSpPr>
            <a:spLocks noGrp="1"/>
          </p:cNvSpPr>
          <p:nvPr>
            <p:ph type="title"/>
          </p:nvPr>
        </p:nvSpPr>
        <p:spPr>
          <a:xfrm>
            <a:off x="1451579" y="463862"/>
            <a:ext cx="9603275" cy="1049235"/>
          </a:xfrm>
        </p:spPr>
        <p:txBody>
          <a:bodyPr/>
          <a:lstStyle/>
          <a:p>
            <a:pPr algn="ctr"/>
            <a:r>
              <a:rPr lang="en-US" sz="3600" kern="0" cap="none" spc="-10" dirty="0">
                <a:solidFill>
                  <a:srgbClr val="00ADD8"/>
                </a:solidFill>
                <a:latin typeface="Roboto" panose="02000000000000000000" pitchFamily="2" charset="0"/>
                <a:ea typeface="Roboto" panose="02000000000000000000" pitchFamily="2" charset="0"/>
                <a:cs typeface="Roboto" panose="02000000000000000000" pitchFamily="2" charset="0"/>
              </a:rPr>
              <a:t>Key</a:t>
            </a:r>
            <a:r>
              <a:rPr lang="en-US" sz="3600" kern="0" cap="none" spc="-90" dirty="0">
                <a:solidFill>
                  <a:srgbClr val="00558A"/>
                </a:solidFill>
                <a:effectLst/>
                <a:latin typeface="Roboto" panose="02000000000000000000" pitchFamily="2" charset="0"/>
                <a:ea typeface="Roboto" panose="02000000000000000000" pitchFamily="2" charset="0"/>
                <a:cs typeface="Roboto" panose="02000000000000000000" pitchFamily="2" charset="0"/>
              </a:rPr>
              <a:t> </a:t>
            </a:r>
            <a:r>
              <a:rPr lang="en-US" sz="3600" kern="0" cap="none" spc="-10" dirty="0">
                <a:solidFill>
                  <a:srgbClr val="00ADD8"/>
                </a:solidFill>
                <a:effectLst/>
                <a:latin typeface="Roboto" panose="02000000000000000000" pitchFamily="2" charset="0"/>
                <a:ea typeface="Roboto" panose="02000000000000000000" pitchFamily="2" charset="0"/>
                <a:cs typeface="Roboto" panose="02000000000000000000" pitchFamily="2" charset="0"/>
              </a:rPr>
              <a:t>Updates </a:t>
            </a:r>
            <a:endParaRPr lang="en-US" cap="none" dirty="0"/>
          </a:p>
        </p:txBody>
      </p:sp>
      <p:sp>
        <p:nvSpPr>
          <p:cNvPr id="3" name="Content Placeholder 2">
            <a:extLst>
              <a:ext uri="{FF2B5EF4-FFF2-40B4-BE49-F238E27FC236}">
                <a16:creationId xmlns:a16="http://schemas.microsoft.com/office/drawing/2014/main" id="{FB8F321F-389B-981D-7490-E53B3EE3F164}"/>
              </a:ext>
            </a:extLst>
          </p:cNvPr>
          <p:cNvSpPr>
            <a:spLocks noGrp="1"/>
          </p:cNvSpPr>
          <p:nvPr>
            <p:ph idx="1"/>
          </p:nvPr>
        </p:nvSpPr>
        <p:spPr>
          <a:xfrm>
            <a:off x="721098" y="1962504"/>
            <a:ext cx="10883153" cy="3748574"/>
          </a:xfrm>
        </p:spPr>
        <p:txBody>
          <a:bodyPr>
            <a:normAutofit/>
          </a:bodyPr>
          <a:lstStyle/>
          <a:p>
            <a:r>
              <a:rPr lang="en-US" sz="1800" spc="-105" dirty="0">
                <a:solidFill>
                  <a:srgbClr val="007DBB"/>
                </a:solidFill>
                <a:latin typeface="Roboto" panose="02000000000000000000" pitchFamily="2" charset="0"/>
                <a:ea typeface="Roboto" panose="02000000000000000000" pitchFamily="2" charset="0"/>
                <a:cs typeface="Roboto" panose="02000000000000000000" pitchFamily="2" charset="0"/>
              </a:rPr>
              <a:t>.675 billion people (9%)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were</a:t>
            </a:r>
            <a:r>
              <a:rPr lang="en-US" sz="1800" spc="-45"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still</a:t>
            </a:r>
            <a:r>
              <a:rPr lang="en-US" sz="1800" spc="-4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without</a:t>
            </a:r>
            <a:r>
              <a:rPr lang="en-US" sz="1800" spc="-4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access</a:t>
            </a:r>
            <a:r>
              <a:rPr lang="en-US" sz="1800" spc="-4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to</a:t>
            </a:r>
            <a:r>
              <a:rPr lang="en-US" sz="1800" spc="-45"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electricity</a:t>
            </a:r>
            <a:r>
              <a:rPr lang="en-US" sz="1800" spc="-45"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in</a:t>
            </a:r>
            <a:r>
              <a:rPr lang="en-US" sz="1800" spc="-4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20" dirty="0">
                <a:solidFill>
                  <a:srgbClr val="1B3668"/>
                </a:solidFill>
                <a:effectLst/>
                <a:latin typeface="Calibri" panose="020F0502020204030204" pitchFamily="34" charset="0"/>
                <a:ea typeface="Calibri" panose="020F0502020204030204" pitchFamily="34" charset="0"/>
                <a:cs typeface="Times New Roman" panose="02020603050405020304" pitchFamily="18" charset="0"/>
              </a:rPr>
              <a:t>2021</a:t>
            </a:r>
          </a:p>
          <a:p>
            <a:r>
              <a:rPr lang="en-US" sz="1800" spc="-105" dirty="0">
                <a:solidFill>
                  <a:srgbClr val="007DBB"/>
                </a:solidFill>
                <a:latin typeface="Roboto" panose="02000000000000000000" pitchFamily="2" charset="0"/>
                <a:ea typeface="Roboto" panose="02000000000000000000" pitchFamily="2" charset="0"/>
                <a:cs typeface="Roboto" panose="02000000000000000000" pitchFamily="2" charset="0"/>
              </a:rPr>
              <a:t>2.3 billion people (29%) </a:t>
            </a: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lacked access to clean cooking solutions in 2021. </a:t>
            </a:r>
          </a:p>
          <a:p>
            <a:r>
              <a:rPr lang="en-US" sz="1600" spc="-10" dirty="0">
                <a:solidFill>
                  <a:srgbClr val="007DBB"/>
                </a:solidFill>
                <a:effectLst/>
                <a:latin typeface="Roboto" panose="02000000000000000000" pitchFamily="2" charset="0"/>
                <a:ea typeface="Roboto" panose="02000000000000000000" pitchFamily="2" charset="0"/>
                <a:cs typeface="Roboto" panose="02000000000000000000" pitchFamily="2" charset="0"/>
              </a:rPr>
              <a:t>1.2</a:t>
            </a:r>
            <a:r>
              <a:rPr lang="en-US" sz="1600" spc="-105" dirty="0">
                <a:solidFill>
                  <a:srgbClr val="007DBB"/>
                </a:solidFill>
                <a:effectLst/>
                <a:latin typeface="Roboto" panose="02000000000000000000" pitchFamily="2" charset="0"/>
                <a:ea typeface="Roboto" panose="02000000000000000000" pitchFamily="2" charset="0"/>
                <a:cs typeface="Roboto" panose="02000000000000000000" pitchFamily="2" charset="0"/>
              </a:rPr>
              <a:t> </a:t>
            </a:r>
            <a:r>
              <a:rPr lang="en-US" sz="1600" spc="-10" dirty="0">
                <a:solidFill>
                  <a:srgbClr val="007DBB"/>
                </a:solidFill>
                <a:effectLst/>
                <a:latin typeface="Roboto" panose="02000000000000000000" pitchFamily="2" charset="0"/>
                <a:ea typeface="Roboto" panose="02000000000000000000" pitchFamily="2" charset="0"/>
                <a:cs typeface="Roboto" panose="02000000000000000000" pitchFamily="2" charset="0"/>
              </a:rPr>
              <a:t>billion</a:t>
            </a:r>
            <a:r>
              <a:rPr lang="en-US" sz="1600" spc="-100" dirty="0">
                <a:solidFill>
                  <a:srgbClr val="007DBB"/>
                </a:solidFill>
                <a:effectLst/>
                <a:latin typeface="Roboto" panose="02000000000000000000" pitchFamily="2" charset="0"/>
                <a:ea typeface="Roboto" panose="02000000000000000000" pitchFamily="2" charset="0"/>
                <a:cs typeface="Roboto" panose="02000000000000000000" pitchFamily="2" charset="0"/>
              </a:rPr>
              <a:t> </a:t>
            </a:r>
            <a:r>
              <a:rPr lang="en-US" sz="1600" spc="-10" dirty="0">
                <a:solidFill>
                  <a:srgbClr val="007DBB"/>
                </a:solidFill>
                <a:effectLst/>
                <a:latin typeface="Roboto" panose="02000000000000000000" pitchFamily="2" charset="0"/>
                <a:ea typeface="Roboto" panose="02000000000000000000" pitchFamily="2" charset="0"/>
                <a:cs typeface="Roboto" panose="02000000000000000000" pitchFamily="2" charset="0"/>
              </a:rPr>
              <a:t>people (15%)</a:t>
            </a:r>
            <a:r>
              <a:rPr lang="en-US" sz="1600" spc="-280" dirty="0">
                <a:solidFill>
                  <a:srgbClr val="007DBB"/>
                </a:solidFill>
                <a:effectLst/>
                <a:latin typeface="Roboto" panose="02000000000000000000" pitchFamily="2" charset="0"/>
                <a:ea typeface="Roboto" panose="02000000000000000000" pitchFamily="2" charset="0"/>
                <a:cs typeface="Roboto" panose="02000000000000000000" pitchFamily="2" charset="0"/>
              </a:rPr>
              <a:t> </a:t>
            </a:r>
            <a:r>
              <a:rPr lang="en-US" sz="1800" spc="-10" dirty="0">
                <a:solidFill>
                  <a:srgbClr val="1B3668"/>
                </a:solidFill>
                <a:effectLst/>
                <a:latin typeface="Roboto" panose="02000000000000000000" pitchFamily="2" charset="0"/>
                <a:ea typeface="Roboto" panose="02000000000000000000" pitchFamily="2" charset="0"/>
                <a:cs typeface="Roboto" panose="02000000000000000000" pitchFamily="2" charset="0"/>
              </a:rPr>
              <a:t>–</a:t>
            </a: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Asia and the Pacific region were without access to clean cooking solutions in 2021.</a:t>
            </a:r>
          </a:p>
          <a:p>
            <a:pPr>
              <a:lnSpc>
                <a:spcPct val="130000"/>
              </a:lnSpc>
            </a:pP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Only 5.1% of the Arab region’s total final energy consumption was generated by renewables in 2020.</a:t>
            </a:r>
          </a:p>
          <a:p>
            <a:pPr>
              <a:lnSpc>
                <a:spcPct val="130000"/>
              </a:lnSpc>
            </a:pP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The rate of energy intensity improvement has slowed in recent years and dropped to</a:t>
            </a:r>
            <a:r>
              <a:rPr lang="en-US" sz="1800" dirty="0">
                <a:solidFill>
                  <a:srgbClr val="1B3668"/>
                </a:solidFill>
                <a:latin typeface="Roboto" panose="02000000000000000000" pitchFamily="2" charset="0"/>
                <a:ea typeface="Roboto" panose="02000000000000000000" pitchFamily="2" charset="0"/>
                <a:cs typeface="Roboto" panose="02000000000000000000" pitchFamily="2" charset="0"/>
              </a:rPr>
              <a:t> </a:t>
            </a:r>
            <a:r>
              <a:rPr lang="en-US" sz="1800" spc="-105" dirty="0">
                <a:solidFill>
                  <a:srgbClr val="007DBB"/>
                </a:solidFill>
                <a:latin typeface="Roboto" panose="02000000000000000000" pitchFamily="2" charset="0"/>
                <a:ea typeface="Roboto" panose="02000000000000000000" pitchFamily="2" charset="0"/>
                <a:cs typeface="Roboto" panose="02000000000000000000" pitchFamily="2" charset="0"/>
              </a:rPr>
              <a:t>0.6% in 2020</a:t>
            </a:r>
            <a:r>
              <a:rPr lang="en-US" sz="1800" spc="-35" dirty="0">
                <a:solidFill>
                  <a:srgbClr val="1B3668"/>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1B3668"/>
                </a:solidFill>
                <a:latin typeface="Roboto" panose="02000000000000000000" pitchFamily="2" charset="0"/>
                <a:ea typeface="Roboto" panose="02000000000000000000" pitchFamily="2" charset="0"/>
                <a:cs typeface="Roboto" panose="02000000000000000000" pitchFamily="2" charset="0"/>
              </a:rPr>
              <a:t> </a:t>
            </a:r>
          </a:p>
          <a:p>
            <a:pPr>
              <a:lnSpc>
                <a:spcPct val="130000"/>
              </a:lnSpc>
            </a:pP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Worst year for energy intensity improvement since the global financial crisis.</a:t>
            </a:r>
          </a:p>
          <a:p>
            <a:pPr>
              <a:lnSpc>
                <a:spcPct val="130000"/>
              </a:lnSpc>
            </a:pP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International public financial flows in support of clean energy in developing countries stands</a:t>
            </a:r>
          </a:p>
          <a:p>
            <a:pPr marL="0" indent="0">
              <a:lnSpc>
                <a:spcPct val="130000"/>
              </a:lnSpc>
              <a:buNone/>
            </a:pP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 at </a:t>
            </a:r>
            <a:r>
              <a:rPr lang="en-US" sz="1800" spc="-105" dirty="0">
                <a:solidFill>
                  <a:srgbClr val="007DBB"/>
                </a:solidFill>
                <a:latin typeface="Roboto" panose="02000000000000000000" pitchFamily="2" charset="0"/>
                <a:ea typeface="Roboto" panose="02000000000000000000" pitchFamily="2" charset="0"/>
                <a:cs typeface="Roboto" panose="02000000000000000000" pitchFamily="2" charset="0"/>
              </a:rPr>
              <a:t>10.8 billion $ </a:t>
            </a:r>
            <a:r>
              <a:rPr lang="en-US" sz="18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 2021, 35% &lt; 2010–2019 average and only about 40% of the 2017 peak of US$ 26.4 billion.</a:t>
            </a:r>
          </a:p>
        </p:txBody>
      </p:sp>
    </p:spTree>
    <p:extLst>
      <p:ext uri="{BB962C8B-B14F-4D97-AF65-F5344CB8AC3E}">
        <p14:creationId xmlns:p14="http://schemas.microsoft.com/office/powerpoint/2010/main" val="154222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42D35-FF2D-7F2D-DA01-2E7A2727BA4A}"/>
              </a:ext>
            </a:extLst>
          </p:cNvPr>
          <p:cNvSpPr>
            <a:spLocks noGrp="1"/>
          </p:cNvSpPr>
          <p:nvPr>
            <p:ph type="title"/>
          </p:nvPr>
        </p:nvSpPr>
        <p:spPr/>
        <p:txBody>
          <a:bodyPr>
            <a:normAutofit/>
          </a:bodyPr>
          <a:lstStyle/>
          <a:p>
            <a:pPr algn="ctr"/>
            <a:r>
              <a:rPr lang="en-US" b="1" cap="none" spc="-90" dirty="0">
                <a:solidFill>
                  <a:srgbClr val="00B0F0"/>
                </a:solidFill>
                <a:latin typeface="Roboto" panose="02000000000000000000" pitchFamily="2" charset="0"/>
                <a:ea typeface="Roboto" panose="02000000000000000000" pitchFamily="2" charset="0"/>
                <a:cs typeface="Roboto" panose="02000000000000000000" pitchFamily="2" charset="0"/>
              </a:rPr>
              <a:t>SDG-7 Target Tracker</a:t>
            </a:r>
          </a:p>
        </p:txBody>
      </p:sp>
      <p:sp>
        <p:nvSpPr>
          <p:cNvPr id="3" name="Content Placeholder 2">
            <a:extLst>
              <a:ext uri="{FF2B5EF4-FFF2-40B4-BE49-F238E27FC236}">
                <a16:creationId xmlns:a16="http://schemas.microsoft.com/office/drawing/2014/main" id="{C68D1EF9-3167-ACFD-05FF-C613D4C28C06}"/>
              </a:ext>
            </a:extLst>
          </p:cNvPr>
          <p:cNvSpPr>
            <a:spLocks noGrp="1"/>
          </p:cNvSpPr>
          <p:nvPr>
            <p:ph idx="1"/>
          </p:nvPr>
        </p:nvSpPr>
        <p:spPr>
          <a:xfrm>
            <a:off x="1451579" y="2015732"/>
            <a:ext cx="9603275" cy="3856150"/>
          </a:xfrm>
        </p:spPr>
        <p:txBody>
          <a:bodyPr>
            <a:normAutofit fontScale="92500" lnSpcReduction="10000"/>
          </a:bodyPr>
          <a:lstStyle/>
          <a:p>
            <a:pPr>
              <a:spcAft>
                <a:spcPts val="1200"/>
              </a:spcAft>
            </a:pP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SDG7.1: Ensure universal access to electricity and clean</a:t>
            </a:r>
            <a:r>
              <a:rPr lang="en-US" sz="1800" kern="100" spc="-4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cooking</a:t>
            </a:r>
            <a:r>
              <a:rPr lang="en-US" sz="1800" kern="100" spc="-4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solutions.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SDG7.2: Substantially increase the share of renewable energy</a:t>
            </a:r>
            <a:r>
              <a:rPr lang="en-US" sz="1800" kern="1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in</a:t>
            </a:r>
            <a:r>
              <a:rPr lang="en-US" sz="1800" kern="1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the</a:t>
            </a:r>
            <a:r>
              <a:rPr lang="en-US" sz="1800" kern="1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global</a:t>
            </a:r>
            <a:r>
              <a:rPr lang="en-US" sz="1800" kern="1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energy</a:t>
            </a:r>
            <a:r>
              <a:rPr lang="en-US" sz="1800" kern="100" spc="-5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mix.</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SDG7.3: Double the global rate of improvement in</a:t>
            </a:r>
            <a:r>
              <a:rPr lang="en-US" sz="1800" kern="100" spc="-4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energy</a:t>
            </a:r>
            <a:r>
              <a:rPr lang="en-US" sz="1800" kern="100" spc="-4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efficiency.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SDG7.A: Enhance international cooperation to facilitate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access</a:t>
            </a:r>
            <a:r>
              <a:rPr lang="en-US" sz="1800" kern="100" spc="-4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to</a:t>
            </a:r>
            <a:r>
              <a:rPr lang="en-US" sz="1800" kern="100" spc="-3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clean</a:t>
            </a:r>
            <a:r>
              <a:rPr lang="en-US" sz="1800" kern="100" spc="-4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energy</a:t>
            </a:r>
            <a:r>
              <a:rPr lang="en-US" sz="1800" kern="100" spc="-3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research</a:t>
            </a:r>
            <a:r>
              <a:rPr lang="en-US" sz="1800" kern="100" spc="-4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and</a:t>
            </a:r>
            <a:r>
              <a:rPr lang="en-US" sz="1800" kern="100" spc="-3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spc="-2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technology,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and promote investment in energy infrastructure and</a:t>
            </a:r>
            <a:r>
              <a:rPr lang="en-US" sz="1800" kern="100" spc="-1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technology.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SDG7.B: Expand infrastructure and upgrade technology </a:t>
            </a:r>
            <a:r>
              <a:rPr lang="en-US" sz="1800" spc="-3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for supplying modern</a:t>
            </a:r>
            <a:r>
              <a:rPr lang="en-US" sz="1800" spc="-2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3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and sustainable energy</a:t>
            </a:r>
            <a:r>
              <a:rPr lang="en-US" sz="1800" spc="-25"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spc="-3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services </a:t>
            </a: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for</a:t>
            </a:r>
            <a:r>
              <a:rPr lang="en-US" sz="18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all</a:t>
            </a:r>
            <a:r>
              <a:rPr lang="en-US" sz="18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in</a:t>
            </a:r>
            <a:r>
              <a:rPr lang="en-US" sz="18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developing</a:t>
            </a:r>
            <a:r>
              <a:rPr lang="en-US" sz="1800" spc="-6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AE7721"/>
                </a:solidFill>
                <a:effectLst/>
                <a:latin typeface="Calibri" panose="020F0502020204030204" pitchFamily="34" charset="0"/>
                <a:ea typeface="Calibri" panose="020F0502020204030204" pitchFamily="34" charset="0"/>
                <a:cs typeface="Times New Roman" panose="02020603050405020304" pitchFamily="18" charset="0"/>
              </a:rPr>
              <a:t>countries.</a:t>
            </a:r>
          </a:p>
          <a:p>
            <a:pPr>
              <a:spcAft>
                <a:spcPts val="1200"/>
              </a:spcAft>
            </a:pPr>
            <a:r>
              <a:rPr lang="en-US" sz="1500" dirty="0"/>
              <a:t>Of the 140 SDG targets that can be evaluated, only about 15% are on track &amp; too few SDG 7 targets are among them</a:t>
            </a:r>
          </a:p>
        </p:txBody>
      </p:sp>
    </p:spTree>
    <p:extLst>
      <p:ext uri="{BB962C8B-B14F-4D97-AF65-F5344CB8AC3E}">
        <p14:creationId xmlns:p14="http://schemas.microsoft.com/office/powerpoint/2010/main" val="4063297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848E-C7CD-5D70-EBF7-4A2CAC229FE5}"/>
              </a:ext>
            </a:extLst>
          </p:cNvPr>
          <p:cNvSpPr>
            <a:spLocks noGrp="1"/>
          </p:cNvSpPr>
          <p:nvPr>
            <p:ph type="title"/>
          </p:nvPr>
        </p:nvSpPr>
        <p:spPr>
          <a:xfrm>
            <a:off x="528918" y="1010707"/>
            <a:ext cx="10525936" cy="916705"/>
          </a:xfrm>
        </p:spPr>
        <p:txBody>
          <a:bodyPr>
            <a:noAutofit/>
          </a:bodyPr>
          <a:lstStyle/>
          <a:p>
            <a:pPr algn="ctr"/>
            <a:r>
              <a:rPr lang="en-US" sz="2800" b="1" cap="none" spc="-90" dirty="0">
                <a:solidFill>
                  <a:srgbClr val="00B0F0"/>
                </a:solidFill>
                <a:latin typeface="Roboto" panose="02000000000000000000" pitchFamily="2" charset="0"/>
                <a:ea typeface="Roboto" panose="02000000000000000000" pitchFamily="2" charset="0"/>
                <a:cs typeface="Roboto" panose="02000000000000000000" pitchFamily="2" charset="0"/>
              </a:rPr>
              <a:t>Advancing SDG-7 Implementation In Support of the 2030 Agenda</a:t>
            </a:r>
          </a:p>
        </p:txBody>
      </p:sp>
      <p:sp>
        <p:nvSpPr>
          <p:cNvPr id="3" name="Content Placeholder 2">
            <a:extLst>
              <a:ext uri="{FF2B5EF4-FFF2-40B4-BE49-F238E27FC236}">
                <a16:creationId xmlns:a16="http://schemas.microsoft.com/office/drawing/2014/main" id="{57578EAE-496C-52E5-BFD4-C9F26EB4177B}"/>
              </a:ext>
            </a:extLst>
          </p:cNvPr>
          <p:cNvSpPr>
            <a:spLocks noGrp="1"/>
          </p:cNvSpPr>
          <p:nvPr>
            <p:ph idx="1"/>
          </p:nvPr>
        </p:nvSpPr>
        <p:spPr/>
        <p:txBody>
          <a:bodyPr>
            <a:normAutofit/>
          </a:bodyPr>
          <a:lstStyle/>
          <a:p>
            <a:pPr marL="800100" indent="0">
              <a:spcBef>
                <a:spcPts val="270"/>
              </a:spcBef>
              <a:buNone/>
            </a:pPr>
            <a:r>
              <a:rPr lang="en-US" sz="1800" b="1" dirty="0">
                <a:solidFill>
                  <a:srgbClr val="D19F2A"/>
                </a:solidFill>
                <a:effectLst/>
                <a:latin typeface="Roboto" panose="02000000000000000000" pitchFamily="2" charset="0"/>
                <a:ea typeface="Roboto" panose="02000000000000000000" pitchFamily="2" charset="0"/>
                <a:cs typeface="Roboto" panose="02000000000000000000" pitchFamily="2" charset="0"/>
              </a:rPr>
              <a:t>Contributing</a:t>
            </a:r>
            <a:r>
              <a:rPr lang="en-US" sz="1800" b="1" spc="-65" dirty="0">
                <a:solidFill>
                  <a:srgbClr val="D19F2A"/>
                </a:solidFill>
                <a:effectLst/>
                <a:latin typeface="Roboto" panose="02000000000000000000" pitchFamily="2" charset="0"/>
                <a:ea typeface="Roboto" panose="02000000000000000000" pitchFamily="2" charset="0"/>
                <a:cs typeface="Roboto" panose="02000000000000000000" pitchFamily="2" charset="0"/>
              </a:rPr>
              <a:t> </a:t>
            </a:r>
            <a:r>
              <a:rPr lang="en-US" sz="1800" b="1" spc="-10" dirty="0">
                <a:solidFill>
                  <a:srgbClr val="D19F2A"/>
                </a:solidFill>
                <a:effectLst/>
                <a:latin typeface="Roboto" panose="02000000000000000000" pitchFamily="2" charset="0"/>
                <a:ea typeface="Roboto" panose="02000000000000000000" pitchFamily="2" charset="0"/>
                <a:cs typeface="Roboto" panose="02000000000000000000" pitchFamily="2" charset="0"/>
              </a:rPr>
              <a:t>organizations:</a:t>
            </a:r>
            <a:endParaRPr lang="en-US" sz="1800" b="1" dirty="0">
              <a:effectLst/>
              <a:latin typeface="Roboto" panose="02000000000000000000" pitchFamily="2" charset="0"/>
              <a:ea typeface="Roboto" panose="02000000000000000000" pitchFamily="2" charset="0"/>
              <a:cs typeface="Roboto" panose="02000000000000000000" pitchFamily="2" charset="0"/>
            </a:endParaRPr>
          </a:p>
          <a:p>
            <a:pPr marL="1028700" marR="0">
              <a:spcBef>
                <a:spcPts val="235"/>
              </a:spcBef>
              <a:spcAft>
                <a:spcPts val="0"/>
              </a:spcAft>
            </a:pPr>
            <a:r>
              <a:rPr lang="en-US" sz="1800" spc="-10" dirty="0">
                <a:effectLst/>
                <a:latin typeface="Roboto" panose="02000000000000000000" pitchFamily="2" charset="0"/>
                <a:ea typeface="Roboto" panose="02000000000000000000" pitchFamily="2" charset="0"/>
                <a:cs typeface="Roboto" panose="02000000000000000000" pitchFamily="2" charset="0"/>
              </a:rPr>
              <a:t>International</a:t>
            </a:r>
            <a:r>
              <a:rPr lang="en-US" sz="1800" spc="20" dirty="0">
                <a:effectLst/>
                <a:latin typeface="Roboto" panose="02000000000000000000" pitchFamily="2" charset="0"/>
                <a:ea typeface="Roboto" panose="02000000000000000000" pitchFamily="2" charset="0"/>
                <a:cs typeface="Roboto" panose="02000000000000000000" pitchFamily="2" charset="0"/>
              </a:rPr>
              <a:t> </a:t>
            </a:r>
            <a:r>
              <a:rPr lang="en-US" sz="1800" spc="-10" dirty="0">
                <a:effectLst/>
                <a:latin typeface="Roboto" panose="02000000000000000000" pitchFamily="2" charset="0"/>
                <a:ea typeface="Roboto" panose="02000000000000000000" pitchFamily="2" charset="0"/>
                <a:cs typeface="Roboto" panose="02000000000000000000" pitchFamily="2" charset="0"/>
              </a:rPr>
              <a:t>Energy</a:t>
            </a:r>
            <a:r>
              <a:rPr lang="en-US" sz="1800" spc="20" dirty="0">
                <a:effectLst/>
                <a:latin typeface="Roboto" panose="02000000000000000000" pitchFamily="2" charset="0"/>
                <a:ea typeface="Roboto" panose="02000000000000000000" pitchFamily="2" charset="0"/>
                <a:cs typeface="Roboto" panose="02000000000000000000" pitchFamily="2" charset="0"/>
              </a:rPr>
              <a:t> </a:t>
            </a:r>
            <a:r>
              <a:rPr lang="en-US" sz="1800" spc="-10" dirty="0">
                <a:effectLst/>
                <a:latin typeface="Roboto" panose="02000000000000000000" pitchFamily="2" charset="0"/>
                <a:ea typeface="Roboto" panose="02000000000000000000" pitchFamily="2" charset="0"/>
                <a:cs typeface="Roboto" panose="02000000000000000000" pitchFamily="2" charset="0"/>
              </a:rPr>
              <a:t>Agency</a:t>
            </a:r>
            <a:r>
              <a:rPr lang="en-US" sz="1800" spc="20" dirty="0">
                <a:effectLst/>
                <a:latin typeface="Roboto" panose="02000000000000000000" pitchFamily="2" charset="0"/>
                <a:ea typeface="Roboto" panose="02000000000000000000" pitchFamily="2" charset="0"/>
                <a:cs typeface="Roboto" panose="02000000000000000000" pitchFamily="2" charset="0"/>
              </a:rPr>
              <a:t> </a:t>
            </a:r>
            <a:r>
              <a:rPr lang="en-US" sz="1800" spc="-10" dirty="0">
                <a:effectLst/>
                <a:latin typeface="Roboto" panose="02000000000000000000" pitchFamily="2" charset="0"/>
                <a:ea typeface="Roboto" panose="02000000000000000000" pitchFamily="2" charset="0"/>
                <a:cs typeface="Roboto" panose="02000000000000000000" pitchFamily="2" charset="0"/>
              </a:rPr>
              <a:t>(IEA)</a:t>
            </a: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1028700" marR="3916680">
              <a:lnSpc>
                <a:spcPct val="140000"/>
              </a:lnSpc>
              <a:spcBef>
                <a:spcPts val="53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International Renewable Energy Agency(IRENA)</a:t>
            </a:r>
            <a:r>
              <a:rPr lang="en-US" sz="1800" spc="-55" dirty="0">
                <a:effectLst/>
                <a:latin typeface="Roboto" panose="02000000000000000000" pitchFamily="2" charset="0"/>
                <a:ea typeface="Roboto" panose="02000000000000000000" pitchFamily="2" charset="0"/>
                <a:cs typeface="Roboto" panose="02000000000000000000" pitchFamily="2" charset="0"/>
              </a:rPr>
              <a:t> </a:t>
            </a:r>
          </a:p>
          <a:p>
            <a:pPr marL="1028700" marR="3916680">
              <a:lnSpc>
                <a:spcPct val="140000"/>
              </a:lnSpc>
              <a:spcBef>
                <a:spcPts val="53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United Nations Statistics Division (UNSD)</a:t>
            </a:r>
          </a:p>
          <a:p>
            <a:pPr marL="1028700" marR="3916680">
              <a:lnSpc>
                <a:spcPct val="140000"/>
              </a:lnSpc>
              <a:spcBef>
                <a:spcPts val="53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The</a:t>
            </a:r>
            <a:r>
              <a:rPr lang="en-US" sz="1800" spc="-30" dirty="0">
                <a:effectLst/>
                <a:latin typeface="Roboto" panose="02000000000000000000" pitchFamily="2" charset="0"/>
                <a:ea typeface="Roboto" panose="02000000000000000000" pitchFamily="2" charset="0"/>
                <a:cs typeface="Roboto" panose="02000000000000000000" pitchFamily="2" charset="0"/>
              </a:rPr>
              <a:t> </a:t>
            </a:r>
            <a:r>
              <a:rPr lang="en-US" sz="1800" dirty="0">
                <a:effectLst/>
                <a:latin typeface="Roboto" panose="02000000000000000000" pitchFamily="2" charset="0"/>
                <a:ea typeface="Roboto" panose="02000000000000000000" pitchFamily="2" charset="0"/>
                <a:cs typeface="Roboto" panose="02000000000000000000" pitchFamily="2" charset="0"/>
              </a:rPr>
              <a:t>World</a:t>
            </a:r>
            <a:r>
              <a:rPr lang="en-US" sz="1800" spc="-25" dirty="0">
                <a:effectLst/>
                <a:latin typeface="Roboto" panose="02000000000000000000" pitchFamily="2" charset="0"/>
                <a:ea typeface="Roboto" panose="02000000000000000000" pitchFamily="2" charset="0"/>
                <a:cs typeface="Roboto" panose="02000000000000000000" pitchFamily="2" charset="0"/>
              </a:rPr>
              <a:t> </a:t>
            </a:r>
            <a:r>
              <a:rPr lang="en-US" sz="1800" spc="-20" dirty="0">
                <a:effectLst/>
                <a:latin typeface="Roboto" panose="02000000000000000000" pitchFamily="2" charset="0"/>
                <a:ea typeface="Roboto" panose="02000000000000000000" pitchFamily="2" charset="0"/>
                <a:cs typeface="Roboto" panose="02000000000000000000" pitchFamily="2" charset="0"/>
              </a:rPr>
              <a:t>Bank</a:t>
            </a:r>
          </a:p>
          <a:p>
            <a:pPr marL="1028700" marR="3916680">
              <a:lnSpc>
                <a:spcPct val="140000"/>
              </a:lnSpc>
              <a:spcBef>
                <a:spcPts val="530"/>
              </a:spcBef>
              <a:spcAft>
                <a:spcPts val="0"/>
              </a:spcAft>
            </a:pPr>
            <a:r>
              <a:rPr lang="en-US" sz="1800" dirty="0">
                <a:effectLst/>
                <a:latin typeface="Roboto" panose="02000000000000000000" pitchFamily="2" charset="0"/>
                <a:ea typeface="Roboto" panose="02000000000000000000" pitchFamily="2" charset="0"/>
                <a:cs typeface="Roboto" panose="02000000000000000000" pitchFamily="2" charset="0"/>
              </a:rPr>
              <a:t>The World</a:t>
            </a:r>
            <a:r>
              <a:rPr lang="en-US" sz="1800" spc="-40" dirty="0">
                <a:effectLst/>
                <a:latin typeface="Roboto" panose="02000000000000000000" pitchFamily="2" charset="0"/>
                <a:ea typeface="Roboto" panose="02000000000000000000" pitchFamily="2" charset="0"/>
                <a:cs typeface="Roboto" panose="02000000000000000000" pitchFamily="2" charset="0"/>
              </a:rPr>
              <a:t> </a:t>
            </a:r>
            <a:r>
              <a:rPr lang="en-US" sz="1800" dirty="0">
                <a:effectLst/>
                <a:latin typeface="Roboto" panose="02000000000000000000" pitchFamily="2" charset="0"/>
                <a:ea typeface="Roboto" panose="02000000000000000000" pitchFamily="2" charset="0"/>
                <a:cs typeface="Roboto" panose="02000000000000000000" pitchFamily="2" charset="0"/>
              </a:rPr>
              <a:t>Health</a:t>
            </a:r>
            <a:r>
              <a:rPr lang="en-US" sz="1800" spc="-40" dirty="0">
                <a:effectLst/>
                <a:latin typeface="Roboto" panose="02000000000000000000" pitchFamily="2" charset="0"/>
                <a:ea typeface="Roboto" panose="02000000000000000000" pitchFamily="2" charset="0"/>
                <a:cs typeface="Roboto" panose="02000000000000000000" pitchFamily="2" charset="0"/>
              </a:rPr>
              <a:t> </a:t>
            </a:r>
            <a:r>
              <a:rPr lang="en-US" sz="1800" dirty="0">
                <a:effectLst/>
                <a:latin typeface="Roboto" panose="02000000000000000000" pitchFamily="2" charset="0"/>
                <a:ea typeface="Roboto" panose="02000000000000000000" pitchFamily="2" charset="0"/>
                <a:cs typeface="Roboto" panose="02000000000000000000" pitchFamily="2" charset="0"/>
              </a:rPr>
              <a:t>Organization</a:t>
            </a:r>
            <a:r>
              <a:rPr lang="en-US" sz="1800" spc="-40" dirty="0">
                <a:effectLst/>
                <a:latin typeface="Roboto" panose="02000000000000000000" pitchFamily="2" charset="0"/>
                <a:ea typeface="Roboto" panose="02000000000000000000" pitchFamily="2" charset="0"/>
                <a:cs typeface="Roboto" panose="02000000000000000000" pitchFamily="2" charset="0"/>
              </a:rPr>
              <a:t> </a:t>
            </a:r>
            <a:r>
              <a:rPr lang="en-US" sz="1800" spc="-10" dirty="0">
                <a:effectLst/>
                <a:latin typeface="Roboto" panose="02000000000000000000" pitchFamily="2" charset="0"/>
                <a:ea typeface="Roboto" panose="02000000000000000000" pitchFamily="2" charset="0"/>
                <a:cs typeface="Roboto" panose="02000000000000000000" pitchFamily="2" charset="0"/>
              </a:rPr>
              <a:t>(WHO)</a:t>
            </a:r>
            <a:endParaRPr lang="en-US" dirty="0"/>
          </a:p>
        </p:txBody>
      </p:sp>
    </p:spTree>
    <p:extLst>
      <p:ext uri="{BB962C8B-B14F-4D97-AF65-F5344CB8AC3E}">
        <p14:creationId xmlns:p14="http://schemas.microsoft.com/office/powerpoint/2010/main" val="175602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3443B-FC9B-3720-DBF0-F63BBDDAA70C}"/>
              </a:ext>
            </a:extLst>
          </p:cNvPr>
          <p:cNvSpPr>
            <a:spLocks noGrp="1"/>
          </p:cNvSpPr>
          <p:nvPr>
            <p:ph idx="1"/>
          </p:nvPr>
        </p:nvSpPr>
        <p:spPr/>
        <p:txBody>
          <a:bodyPr>
            <a:normAutofit/>
          </a:bodyPr>
          <a:lstStyle/>
          <a:p>
            <a:pPr algn="just"/>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SDG7 Policy Brief is based on the 2023 edition of Tracking SDG7</a:t>
            </a:r>
          </a:p>
          <a:p>
            <a:pPr algn="just"/>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Energy Progress Report reviews current progress on the key targets of SDG7. </a:t>
            </a:r>
          </a:p>
          <a:p>
            <a:pPr algn="just"/>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Guide for further policymaking aimed at realizing the SDG7 goal of universal access to affordable, reliable, sustainable and modern energy by 2030.</a:t>
            </a:r>
          </a:p>
          <a:p>
            <a:pPr algn="just"/>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Findings year’s edition reveal, despite the use of innovative policies and technologies, recent results show that the world is still falling short of achieving those SDG7 goals.</a:t>
            </a:r>
          </a:p>
          <a:p>
            <a:pPr algn="just"/>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Particularly so in the field of access to affordable and sustainable energy.</a:t>
            </a:r>
          </a:p>
          <a:p>
            <a:endParaRPr lang="en-US" dirty="0"/>
          </a:p>
        </p:txBody>
      </p:sp>
      <p:sp>
        <p:nvSpPr>
          <p:cNvPr id="10" name="Title 9">
            <a:extLst>
              <a:ext uri="{FF2B5EF4-FFF2-40B4-BE49-F238E27FC236}">
                <a16:creationId xmlns:a16="http://schemas.microsoft.com/office/drawing/2014/main" id="{B4FAD900-5D67-F4B1-7FE6-A6812234A107}"/>
              </a:ext>
            </a:extLst>
          </p:cNvPr>
          <p:cNvSpPr>
            <a:spLocks noGrp="1"/>
          </p:cNvSpPr>
          <p:nvPr>
            <p:ph type="title"/>
          </p:nvPr>
        </p:nvSpPr>
        <p:spPr/>
        <p:txBody>
          <a:bodyPr>
            <a:normAutofit/>
          </a:bodyPr>
          <a:lstStyle/>
          <a:p>
            <a:pPr algn="ctr"/>
            <a:r>
              <a:rPr lang="en-US" b="1" cap="none" spc="-90" dirty="0">
                <a:solidFill>
                  <a:srgbClr val="00B0F0"/>
                </a:solidFill>
                <a:latin typeface="Roboto" panose="02000000000000000000" pitchFamily="2" charset="0"/>
                <a:ea typeface="Roboto" panose="02000000000000000000" pitchFamily="2" charset="0"/>
                <a:cs typeface="Roboto" panose="02000000000000000000" pitchFamily="2" charset="0"/>
              </a:rPr>
              <a:t>Key Messages </a:t>
            </a:r>
          </a:p>
        </p:txBody>
      </p:sp>
    </p:spTree>
    <p:extLst>
      <p:ext uri="{BB962C8B-B14F-4D97-AF65-F5344CB8AC3E}">
        <p14:creationId xmlns:p14="http://schemas.microsoft.com/office/powerpoint/2010/main" val="22222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9891-1CB7-B9C1-6DAD-5A56D369A73A}"/>
              </a:ext>
            </a:extLst>
          </p:cNvPr>
          <p:cNvSpPr>
            <a:spLocks noGrp="1"/>
          </p:cNvSpPr>
          <p:nvPr>
            <p:ph type="title"/>
          </p:nvPr>
        </p:nvSpPr>
        <p:spPr/>
        <p:txBody>
          <a:bodyPr>
            <a:normAutofit/>
          </a:bodyPr>
          <a:lstStyle/>
          <a:p>
            <a:pPr algn="ctr"/>
            <a:r>
              <a:rPr lang="en-US" b="1" cap="none" spc="-90" dirty="0">
                <a:solidFill>
                  <a:srgbClr val="00B0F0"/>
                </a:solidFill>
                <a:latin typeface="Roboto" panose="02000000000000000000" pitchFamily="2" charset="0"/>
                <a:ea typeface="Roboto" panose="02000000000000000000" pitchFamily="2" charset="0"/>
                <a:cs typeface="Roboto" panose="02000000000000000000" pitchFamily="2" charset="0"/>
              </a:rPr>
              <a:t>Key Messages </a:t>
            </a:r>
          </a:p>
        </p:txBody>
      </p:sp>
      <p:sp>
        <p:nvSpPr>
          <p:cNvPr id="3" name="Content Placeholder 2">
            <a:extLst>
              <a:ext uri="{FF2B5EF4-FFF2-40B4-BE49-F238E27FC236}">
                <a16:creationId xmlns:a16="http://schemas.microsoft.com/office/drawing/2014/main" id="{3A47E799-F6BC-1A9E-BF60-2CEBA4C09F6C}"/>
              </a:ext>
            </a:extLst>
          </p:cNvPr>
          <p:cNvSpPr>
            <a:spLocks noGrp="1"/>
          </p:cNvSpPr>
          <p:nvPr>
            <p:ph idx="1"/>
          </p:nvPr>
        </p:nvSpPr>
        <p:spPr>
          <a:xfrm>
            <a:off x="677396" y="2068907"/>
            <a:ext cx="11001375" cy="3908871"/>
          </a:xfrm>
        </p:spPr>
        <p:txBody>
          <a:bodyPr>
            <a:normAutofit fontScale="85000" lnSpcReduction="10000"/>
          </a:bodyPr>
          <a:lstStyle/>
          <a:p>
            <a:pPr algn="just"/>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Robust frameworks of indicators and statistical data are essential elements in this collaboration. </a:t>
            </a:r>
          </a:p>
          <a:p>
            <a:pPr algn="just"/>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Cooperative work on accurate data and statistics by the SDG custodial agencies provides transparency with respect to trends, helps track progress towards policy goals and assists in tackling policy issues and determining actions.</a:t>
            </a:r>
          </a:p>
          <a:p>
            <a:pPr algn="just"/>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Report published by SDG7 custodian agencies: the IEA, IRENA, the UNSD, World Bank &amp; WHO</a:t>
            </a:r>
          </a:p>
          <a:p>
            <a:pPr algn="just"/>
            <a:r>
              <a:rPr lang="en-US" sz="2600" dirty="0">
                <a:solidFill>
                  <a:srgbClr val="1B3668"/>
                </a:solidFill>
                <a:latin typeface="Calibri" panose="020F0502020204030204" pitchFamily="34" charset="0"/>
                <a:ea typeface="Calibri" panose="020F0502020204030204" pitchFamily="34" charset="0"/>
                <a:cs typeface="Times New Roman" panose="02020603050405020304" pitchFamily="18" charset="0"/>
              </a:rPr>
              <a:t>Provide International community with a global dashboard showing progress on energy access, energy efficiency, renewable energy and the international cooperation undertaken to advance SDG7.</a:t>
            </a:r>
          </a:p>
          <a:p>
            <a:endParaRPr lang="en-US" dirty="0"/>
          </a:p>
        </p:txBody>
      </p:sp>
    </p:spTree>
    <p:extLst>
      <p:ext uri="{BB962C8B-B14F-4D97-AF65-F5344CB8AC3E}">
        <p14:creationId xmlns:p14="http://schemas.microsoft.com/office/powerpoint/2010/main" val="2242651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B7AAAB-8857-C447-9D70-0E6A2280531D}"/>
              </a:ext>
            </a:extLst>
          </p:cNvPr>
          <p:cNvSpPr>
            <a:spLocks noGrp="1"/>
          </p:cNvSpPr>
          <p:nvPr>
            <p:ph idx="1"/>
          </p:nvPr>
        </p:nvSpPr>
        <p:spPr>
          <a:xfrm>
            <a:off x="1451579" y="2015732"/>
            <a:ext cx="9808092" cy="3703750"/>
          </a:xfrm>
        </p:spPr>
        <p:txBody>
          <a:bodyPr>
            <a:normAutofit fontScale="77500" lnSpcReduction="20000"/>
          </a:bodyPr>
          <a:lstStyle/>
          <a:p>
            <a:pPr marR="798830" lvl="0" algn="just">
              <a:lnSpc>
                <a:spcPct val="140000"/>
              </a:lnSpc>
              <a:spcAft>
                <a:spcPts val="0"/>
              </a:spcAft>
              <a:buFont typeface="Wingdings" panose="05000000000000000000" pitchFamily="2" charset="2"/>
              <a:buChar char="ü"/>
              <a:tabLst>
                <a:tab pos="1143000" algn="l"/>
              </a:tabLst>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Increase access to electricity in underserved areas by investing in off-grid and mini-grid solutions that utilize renewable energy sources to reach the last mile.</a:t>
            </a:r>
          </a:p>
          <a:p>
            <a:pPr marR="798195" lvl="0" algn="just">
              <a:lnSpc>
                <a:spcPct val="140000"/>
              </a:lnSpc>
              <a:spcAft>
                <a:spcPts val="0"/>
              </a:spcAft>
              <a:buFont typeface="Wingdings" panose="05000000000000000000" pitchFamily="2" charset="2"/>
              <a:buChar char="ü"/>
              <a:tabLst>
                <a:tab pos="1143000" algn="l"/>
              </a:tabLst>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Implement policies and regulations that support the deployment of clean cooking technologies, such as electric cookstoves, liquefied petroleum gas (LPG) and sustainable bioenergy, reducing reliance on traditional biomass fuels.</a:t>
            </a:r>
          </a:p>
          <a:p>
            <a:pPr marR="798195" lvl="0" algn="just">
              <a:lnSpc>
                <a:spcPct val="140000"/>
              </a:lnSpc>
              <a:spcAft>
                <a:spcPts val="0"/>
              </a:spcAft>
              <a:buFont typeface="Wingdings" panose="05000000000000000000" pitchFamily="2" charset="2"/>
              <a:buChar char="ü"/>
              <a:tabLst>
                <a:tab pos="1143000" algn="l"/>
              </a:tabLst>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Encourage the adoption of energy-efficient appliances and lighting systems through consumer education campaigns and financial incentives.</a:t>
            </a:r>
          </a:p>
          <a:p>
            <a:pPr marR="798195" lvl="0" algn="just">
              <a:lnSpc>
                <a:spcPct val="140000"/>
              </a:lnSpc>
              <a:spcAft>
                <a:spcPts val="0"/>
              </a:spcAft>
              <a:buFont typeface="Wingdings" panose="05000000000000000000" pitchFamily="2" charset="2"/>
              <a:buChar char="ü"/>
              <a:tabLst>
                <a:tab pos="1143000" algn="l"/>
              </a:tabLst>
            </a:pPr>
            <a:r>
              <a:rPr lang="en-US" sz="2200" dirty="0">
                <a:solidFill>
                  <a:srgbClr val="1B3668"/>
                </a:solidFill>
                <a:latin typeface="Calibri" panose="020F0502020204030204" pitchFamily="34" charset="0"/>
                <a:ea typeface="Calibri" panose="020F0502020204030204" pitchFamily="34" charset="0"/>
                <a:cs typeface="Times New Roman" panose="02020603050405020304" pitchFamily="18" charset="0"/>
              </a:rPr>
              <a:t>Promote the development of local renewable energy markets by providing policy and regulatory support and improving access to financing, with a focus on the heat and transport sector.</a:t>
            </a:r>
          </a:p>
          <a:p>
            <a:endParaRPr lang="en-US" dirty="0"/>
          </a:p>
        </p:txBody>
      </p:sp>
      <p:sp>
        <p:nvSpPr>
          <p:cNvPr id="6" name="Title 1">
            <a:extLst>
              <a:ext uri="{FF2B5EF4-FFF2-40B4-BE49-F238E27FC236}">
                <a16:creationId xmlns:a16="http://schemas.microsoft.com/office/drawing/2014/main" id="{69AE1849-9950-ED6F-49F8-775C828995CA}"/>
              </a:ext>
            </a:extLst>
          </p:cNvPr>
          <p:cNvSpPr txBox="1">
            <a:spLocks/>
          </p:cNvSpPr>
          <p:nvPr/>
        </p:nvSpPr>
        <p:spPr>
          <a:xfrm>
            <a:off x="833718" y="921062"/>
            <a:ext cx="10327342" cy="746374"/>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2700" cap="none" dirty="0">
                <a:solidFill>
                  <a:srgbClr val="00B0F0"/>
                </a:solidFill>
                <a:latin typeface="Roboto" panose="02000000000000000000" pitchFamily="2" charset="0"/>
                <a:ea typeface="Roboto" panose="02000000000000000000" pitchFamily="2" charset="0"/>
                <a:cs typeface="Roboto" panose="02000000000000000000" pitchFamily="2" charset="0"/>
              </a:rPr>
              <a:t>Priority actions recommended for Asia &amp; Pacific Region over 3 years</a:t>
            </a:r>
            <a:br>
              <a:rPr lang="en-US" dirty="0">
                <a:latin typeface="Roboto" panose="02000000000000000000" pitchFamily="2" charset="0"/>
                <a:ea typeface="Roboto" panose="02000000000000000000" pitchFamily="2" charset="0"/>
                <a:cs typeface="Roboto" panose="02000000000000000000" pitchFamily="2" charset="0"/>
              </a:rPr>
            </a:br>
            <a:endParaRPr lang="en-US" dirty="0"/>
          </a:p>
        </p:txBody>
      </p:sp>
    </p:spTree>
    <p:extLst>
      <p:ext uri="{BB962C8B-B14F-4D97-AF65-F5344CB8AC3E}">
        <p14:creationId xmlns:p14="http://schemas.microsoft.com/office/powerpoint/2010/main" val="1979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7AB6B-CBC0-AD86-2551-D616D1B89EE8}"/>
              </a:ext>
            </a:extLst>
          </p:cNvPr>
          <p:cNvSpPr>
            <a:spLocks noGrp="1"/>
          </p:cNvSpPr>
          <p:nvPr>
            <p:ph idx="1"/>
          </p:nvPr>
        </p:nvSpPr>
        <p:spPr>
          <a:xfrm>
            <a:off x="1490548" y="2150202"/>
            <a:ext cx="9603275" cy="3450613"/>
          </a:xfrm>
        </p:spPr>
        <p:txBody>
          <a:bodyPr>
            <a:normAutofit/>
          </a:bodyPr>
          <a:lstStyle/>
          <a:p>
            <a:pPr marR="1027430" algn="just">
              <a:lnSpc>
                <a:spcPct val="130000"/>
              </a:lnSpc>
              <a:buFont typeface="Wingdings" panose="05000000000000000000" pitchFamily="2" charset="2"/>
              <a:buChar char="v"/>
              <a:tabLst>
                <a:tab pos="1143000" algn="l"/>
              </a:tabLst>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Strengthen regional cooperation and knowledge-sharing to enhance energy security and increase the use of renewable energy sources.</a:t>
            </a:r>
          </a:p>
          <a:p>
            <a:pPr marR="1028065" algn="just">
              <a:lnSpc>
                <a:spcPct val="130000"/>
              </a:lnSpc>
              <a:buFont typeface="Wingdings" panose="05000000000000000000" pitchFamily="2" charset="2"/>
              <a:buChar char="v"/>
              <a:tabLst>
                <a:tab pos="1143000" algn="l"/>
              </a:tabLst>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Strengthen national and regional grid infrastructure to improve the reliability of modern energy services and accommodate larger shares of variable renewable energy.</a:t>
            </a:r>
          </a:p>
          <a:p>
            <a:pPr marR="1027430" algn="just">
              <a:lnSpc>
                <a:spcPct val="130000"/>
              </a:lnSpc>
              <a:buFont typeface="Wingdings" panose="05000000000000000000" pitchFamily="2" charset="2"/>
              <a:buChar char="v"/>
              <a:tabLst>
                <a:tab pos="1143000" algn="l"/>
              </a:tabLst>
            </a:pPr>
            <a:r>
              <a:rPr lang="en-US" dirty="0">
                <a:solidFill>
                  <a:srgbClr val="1B3668"/>
                </a:solidFill>
                <a:latin typeface="Calibri" panose="020F0502020204030204" pitchFamily="34" charset="0"/>
                <a:ea typeface="Calibri" panose="020F0502020204030204" pitchFamily="34" charset="0"/>
                <a:cs typeface="Times New Roman" panose="02020603050405020304" pitchFamily="18" charset="0"/>
              </a:rPr>
              <a:t>Enhance the availability and quality of energy data and information to support evidence-based decision-making and monitoring of progress towards SDG7.</a:t>
            </a:r>
          </a:p>
          <a:p>
            <a:endParaRPr lang="en-US" dirty="0"/>
          </a:p>
        </p:txBody>
      </p:sp>
      <p:sp>
        <p:nvSpPr>
          <p:cNvPr id="2" name="Title 1">
            <a:extLst>
              <a:ext uri="{FF2B5EF4-FFF2-40B4-BE49-F238E27FC236}">
                <a16:creationId xmlns:a16="http://schemas.microsoft.com/office/drawing/2014/main" id="{C8640176-72EF-A85E-30EB-57680AEB6917}"/>
              </a:ext>
            </a:extLst>
          </p:cNvPr>
          <p:cNvSpPr>
            <a:spLocks noGrp="1"/>
          </p:cNvSpPr>
          <p:nvPr>
            <p:ph type="title"/>
          </p:nvPr>
        </p:nvSpPr>
        <p:spPr>
          <a:xfrm>
            <a:off x="842683" y="804521"/>
            <a:ext cx="10327342" cy="746374"/>
          </a:xfrm>
        </p:spPr>
        <p:txBody>
          <a:bodyPr>
            <a:normAutofit fontScale="90000"/>
          </a:bodyPr>
          <a:lstStyle/>
          <a:p>
            <a:pPr algn="ctr"/>
            <a:r>
              <a:rPr lang="en-US" sz="2700" cap="none" dirty="0">
                <a:solidFill>
                  <a:srgbClr val="00B0F0"/>
                </a:solidFill>
                <a:latin typeface="Roboto" panose="02000000000000000000" pitchFamily="2" charset="0"/>
                <a:ea typeface="Roboto" panose="02000000000000000000" pitchFamily="2" charset="0"/>
                <a:cs typeface="Roboto" panose="02000000000000000000" pitchFamily="2" charset="0"/>
              </a:rPr>
              <a:t>Priority actions recommended for Asia &amp; Pacific Region over next 3 years</a:t>
            </a:r>
            <a:br>
              <a:rPr lang="en-US" sz="3200" dirty="0">
                <a:effectLst/>
                <a:latin typeface="Roboto" panose="02000000000000000000" pitchFamily="2" charset="0"/>
                <a:ea typeface="Roboto" panose="02000000000000000000" pitchFamily="2" charset="0"/>
                <a:cs typeface="Roboto" panose="02000000000000000000" pitchFamily="2" charset="0"/>
              </a:rPr>
            </a:br>
            <a:endParaRPr lang="en-US" dirty="0"/>
          </a:p>
        </p:txBody>
      </p:sp>
    </p:spTree>
    <p:extLst>
      <p:ext uri="{BB962C8B-B14F-4D97-AF65-F5344CB8AC3E}">
        <p14:creationId xmlns:p14="http://schemas.microsoft.com/office/powerpoint/2010/main" val="250215004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2.xml><?xml version="1.0" encoding="utf-8"?>
<a:themeOverride xmlns:a="http://schemas.openxmlformats.org/drawingml/2006/main">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emplate/>
  <TotalTime>962</TotalTime>
  <Words>2055</Words>
  <Application>Microsoft Office PowerPoint</Application>
  <PresentationFormat>Widescreen</PresentationFormat>
  <Paragraphs>126</Paragraphs>
  <Slides>26</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6" baseType="lpstr">
      <vt:lpstr>Arial</vt:lpstr>
      <vt:lpstr>Calibri</vt:lpstr>
      <vt:lpstr>Gill Sans MT</vt:lpstr>
      <vt:lpstr>Roboto</vt:lpstr>
      <vt:lpstr>Roboto Black</vt:lpstr>
      <vt:lpstr>Roboto Medium</vt:lpstr>
      <vt:lpstr>Times New Roman</vt:lpstr>
      <vt:lpstr>Wingdings</vt:lpstr>
      <vt:lpstr>Gallery</vt:lpstr>
      <vt:lpstr>Package</vt:lpstr>
      <vt:lpstr>PowerPoint Presentation</vt:lpstr>
      <vt:lpstr>Ensuring Universal Energy Access &amp; Advancing Just, Inclusive &amp; Equitable Energy Transitions</vt:lpstr>
      <vt:lpstr>Key Updates </vt:lpstr>
      <vt:lpstr>SDG-7 Target Tracker</vt:lpstr>
      <vt:lpstr>Advancing SDG-7 Implementation In Support of the 2030 Agenda</vt:lpstr>
      <vt:lpstr>Key Messages </vt:lpstr>
      <vt:lpstr>Key Messages </vt:lpstr>
      <vt:lpstr>PowerPoint Presentation</vt:lpstr>
      <vt:lpstr>Priority actions recommended for Asia &amp; Pacific Region over next 3 years </vt:lpstr>
      <vt:lpstr>PROGRESS TOWARDS ACHIEVING   SDG7.1: Ensure Universal Access to Electricity &amp; Clean Cooking Solutions</vt:lpstr>
      <vt:lpstr>SDG7.1: Ensure Universal Access to Electricity &amp; Clean Cooking Solutions</vt:lpstr>
      <vt:lpstr>PROGRESS TOWARDS ACHIEVING SDG7  SDG7.1: Ensure universal access to electricity and clean cooking solutions</vt:lpstr>
      <vt:lpstr>SDG:7.2 Substantially Increasing the Share of Renewable Energy in Global Energy Mix  Recent progress </vt:lpstr>
      <vt:lpstr>SDG7.2 Priority Targets</vt:lpstr>
      <vt:lpstr>SDG7.3: Doubling the global rate of improvement in energy efficiency </vt:lpstr>
      <vt:lpstr>Policy Implications &amp; Recommendations</vt:lpstr>
      <vt:lpstr>Recommended Actions on Priority</vt:lpstr>
      <vt:lpstr>Evaluation Community in Asia at squint  </vt:lpstr>
      <vt:lpstr>1. Challenges </vt:lpstr>
      <vt:lpstr>PowerPoint Presentation</vt:lpstr>
      <vt:lpstr>PowerPoint Presentation</vt:lpstr>
      <vt:lpstr>2. Opportunities – Energy Sector Evaluation  </vt:lpstr>
      <vt:lpstr>3. Vision</vt:lpstr>
      <vt:lpstr>PowerPoint Presentation</vt:lpstr>
      <vt:lpstr>EEAP &amp; Evaluation </vt:lpstr>
      <vt:lpstr>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Universal Energy Access and Advancing Just, Inclusive and Equitable Energy Transitions</dc:title>
  <dc:creator>Fayyaz Ahmed</dc:creator>
  <cp:lastModifiedBy>Nazir ul Haq</cp:lastModifiedBy>
  <cp:revision>31</cp:revision>
  <dcterms:created xsi:type="dcterms:W3CDTF">2024-03-14T17:11:35Z</dcterms:created>
  <dcterms:modified xsi:type="dcterms:W3CDTF">2024-03-29T14:38:56Z</dcterms:modified>
</cp:coreProperties>
</file>