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7" r:id="rId25"/>
    <p:sldId id="278"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1887200" cy="7012191"/>
          </a:xfrm>
          <a:prstGeom prst="rect">
            <a:avLst/>
          </a:prstGeom>
        </p:spPr>
      </p:pic>
      <p:sp>
        <p:nvSpPr>
          <p:cNvPr id="2" name="Title 1"/>
          <p:cNvSpPr>
            <a:spLocks noGrp="1"/>
          </p:cNvSpPr>
          <p:nvPr>
            <p:ph type="ctrTitle"/>
          </p:nvPr>
        </p:nvSpPr>
        <p:spPr/>
        <p:txBody>
          <a:bodyPr>
            <a:normAutofit fontScale="90000"/>
          </a:bodyPr>
          <a:lstStyle/>
          <a:p>
            <a:r>
              <a:rPr lang="en-US" dirty="0">
                <a:solidFill>
                  <a:srgbClr val="FFFF00"/>
                </a:solidFill>
              </a:rPr>
              <a:t>Challenges and Opportunities in Tracking Energy Access in Remote Areas</a:t>
            </a:r>
          </a:p>
        </p:txBody>
      </p:sp>
      <p:sp>
        <p:nvSpPr>
          <p:cNvPr id="3" name="Subtitle 2"/>
          <p:cNvSpPr>
            <a:spLocks noGrp="1" noChangeAspect="1"/>
          </p:cNvSpPr>
          <p:nvPr>
            <p:ph type="subTitle" idx="1"/>
          </p:nvPr>
        </p:nvSpPr>
        <p:spPr>
          <a:xfrm>
            <a:off x="4298224" y="5148221"/>
            <a:ext cx="6045926" cy="1205644"/>
          </a:xfrm>
        </p:spPr>
        <p:txBody>
          <a:bodyPr>
            <a:noAutofit/>
          </a:bodyPr>
          <a:lstStyle/>
          <a:p>
            <a:r>
              <a:rPr lang="en-US" sz="2400" b="1" dirty="0">
                <a:solidFill>
                  <a:srgbClr val="FFC000"/>
                </a:solidFill>
              </a:rPr>
              <a:t>EEAP Presentation </a:t>
            </a:r>
            <a:r>
              <a:rPr lang="en-US" sz="2400" b="1" dirty="0" smtClean="0">
                <a:solidFill>
                  <a:srgbClr val="FFC000"/>
                </a:solidFill>
              </a:rPr>
              <a:t>Seminar</a:t>
            </a:r>
          </a:p>
          <a:p>
            <a:r>
              <a:rPr lang="en-US" sz="2400" b="1" dirty="0" smtClean="0">
                <a:solidFill>
                  <a:srgbClr val="FFC000"/>
                </a:solidFill>
              </a:rPr>
              <a:t>Er.Sadeep Acharya</a:t>
            </a:r>
          </a:p>
          <a:p>
            <a:r>
              <a:rPr lang="en-US" sz="2400" b="1" dirty="0" smtClean="0">
                <a:solidFill>
                  <a:srgbClr val="FFC000"/>
                </a:solidFill>
              </a:rPr>
              <a:t>20/03/2024`</a:t>
            </a:r>
            <a:endParaRPr lang="en-US" sz="2400" b="1" dirty="0">
              <a:solidFill>
                <a:srgbClr val="FFC000"/>
              </a:solidFill>
            </a:endParaRPr>
          </a:p>
        </p:txBody>
      </p:sp>
    </p:spTree>
    <p:extLst>
      <p:ext uri="{BB962C8B-B14F-4D97-AF65-F5344CB8AC3E}">
        <p14:creationId xmlns:p14="http://schemas.microsoft.com/office/powerpoint/2010/main" val="339963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267097"/>
            <a:ext cx="10946674" cy="5172891"/>
          </a:xfrm>
        </p:spPr>
        <p:txBody>
          <a:bodyPr>
            <a:normAutofit/>
          </a:bodyPr>
          <a:lstStyle/>
          <a:p>
            <a:r>
              <a:rPr lang="en-US" b="1" dirty="0"/>
              <a:t>Limited Technical Expertise:</a:t>
            </a:r>
            <a:endParaRPr lang="en-US" dirty="0"/>
          </a:p>
          <a:p>
            <a:pPr marL="457200" lvl="1" indent="0">
              <a:buNone/>
            </a:pPr>
            <a:r>
              <a:rPr lang="en-US" dirty="0"/>
              <a:t>Remote areas often lack skilled personnel and technical expertise required for the installation and maintenance of monitoring devices. This can result in a lack of reliable data and hinder the effectiveness of energy tracking efforts.</a:t>
            </a:r>
          </a:p>
          <a:p>
            <a:r>
              <a:rPr lang="en-US" b="1" dirty="0"/>
              <a:t>Extreme Weather Conditions:</a:t>
            </a:r>
            <a:endParaRPr lang="en-US" dirty="0"/>
          </a:p>
          <a:p>
            <a:pPr marL="457200" lvl="1" indent="0">
              <a:buNone/>
            </a:pPr>
            <a:r>
              <a:rPr lang="en-US" dirty="0"/>
              <a:t>Harsh weather conditions prevalent in remote areas, such as extreme temperatures, heavy rainfall, or storms, can pose challenges for the reliable operation of monitoring equipment. This may lead to frequent breakdowns and data inaccuracies.</a:t>
            </a:r>
          </a:p>
          <a:p>
            <a:r>
              <a:rPr lang="en-US" b="1" dirty="0"/>
              <a:t>Data Privacy and Security </a:t>
            </a:r>
            <a:r>
              <a:rPr lang="en-US" b="1" dirty="0" smtClean="0"/>
              <a:t>Concerns:</a:t>
            </a:r>
            <a:endParaRPr lang="en-US" dirty="0" smtClean="0"/>
          </a:p>
          <a:p>
            <a:pPr marL="457200" lvl="1" indent="0">
              <a:buNone/>
            </a:pPr>
            <a:r>
              <a:rPr lang="en-US" dirty="0" smtClean="0"/>
              <a:t>Ensuring the privacy and security of collected data is a significant concern. Implementing effective tracking systems requires addressing these issues, particularly in remote areas where oversight and regulation may be limited.</a:t>
            </a:r>
          </a:p>
          <a:p>
            <a:r>
              <a:rPr lang="en-US" b="1" dirty="0" smtClean="0"/>
              <a:t>Limited </a:t>
            </a:r>
            <a:r>
              <a:rPr lang="en-US" b="1" dirty="0"/>
              <a:t>Financial Resources:</a:t>
            </a:r>
            <a:endParaRPr lang="en-US" dirty="0"/>
          </a:p>
          <a:p>
            <a:pPr marL="457200" lvl="1" indent="0">
              <a:buNone/>
            </a:pPr>
            <a:r>
              <a:rPr lang="en-US" dirty="0"/>
              <a:t>In remote communities with limited financial resources, investing in advanced tracking technologies or maintaining existing systems can be challenging. This financial constraint can hinder the implementation and sustainability of energy tracking initiatives.</a:t>
            </a:r>
          </a:p>
          <a:p>
            <a:endParaRPr lang="en-US" dirty="0"/>
          </a:p>
        </p:txBody>
      </p:sp>
    </p:spTree>
    <p:extLst>
      <p:ext uri="{BB962C8B-B14F-4D97-AF65-F5344CB8AC3E}">
        <p14:creationId xmlns:p14="http://schemas.microsoft.com/office/powerpoint/2010/main" val="80315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358537"/>
            <a:ext cx="10041572" cy="5303520"/>
          </a:xfrm>
        </p:spPr>
        <p:txBody>
          <a:bodyPr/>
          <a:lstStyle/>
          <a:p>
            <a:r>
              <a:rPr lang="en-US" b="1" dirty="0"/>
              <a:t>Cultural and Social Factors:</a:t>
            </a:r>
            <a:endParaRPr lang="en-US" dirty="0"/>
          </a:p>
          <a:p>
            <a:pPr lvl="1"/>
            <a:r>
              <a:rPr lang="en-US" dirty="0"/>
              <a:t>Cultural differences and social dynamics in remote areas may affect the willingness of communities to adopt and cooperate with energy tracking initiatives. Understanding and addressing these factors are crucial for successful implementation.</a:t>
            </a:r>
          </a:p>
          <a:p>
            <a:r>
              <a:rPr lang="en-US" b="1" dirty="0"/>
              <a:t>Data Standardization and Compatibility:</a:t>
            </a:r>
            <a:endParaRPr lang="en-US" dirty="0"/>
          </a:p>
          <a:p>
            <a:pPr lvl="1"/>
            <a:r>
              <a:rPr lang="en-US" dirty="0"/>
              <a:t>Ensuring that collected data is standardized and compatible with existing systems is essential for effective analysis and decision-making. Inconsistencies or lack of standardization can undermine the reliability of the data.</a:t>
            </a:r>
          </a:p>
          <a:p>
            <a:endParaRPr lang="en-US" dirty="0"/>
          </a:p>
        </p:txBody>
      </p:sp>
    </p:spTree>
    <p:extLst>
      <p:ext uri="{BB962C8B-B14F-4D97-AF65-F5344CB8AC3E}">
        <p14:creationId xmlns:p14="http://schemas.microsoft.com/office/powerpoint/2010/main" val="2977591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for Remote Energy Access</a:t>
            </a:r>
            <a:r>
              <a:rPr lang="en-US" b="1" dirty="0" smtClean="0"/>
              <a:t>:	</a:t>
            </a:r>
            <a:endParaRPr lang="en-US" dirty="0"/>
          </a:p>
        </p:txBody>
      </p:sp>
      <p:sp>
        <p:nvSpPr>
          <p:cNvPr id="3" name="Content Placeholder 2"/>
          <p:cNvSpPr>
            <a:spLocks noGrp="1"/>
          </p:cNvSpPr>
          <p:nvPr>
            <p:ph idx="1"/>
          </p:nvPr>
        </p:nvSpPr>
        <p:spPr>
          <a:xfrm>
            <a:off x="1214846" y="1750423"/>
            <a:ext cx="10489474" cy="4937760"/>
          </a:xfrm>
        </p:spPr>
        <p:txBody>
          <a:bodyPr>
            <a:normAutofit/>
          </a:bodyPr>
          <a:lstStyle/>
          <a:p>
            <a:r>
              <a:rPr lang="en-US" b="1" dirty="0"/>
              <a:t>Abundant Renewable Energy Potential:</a:t>
            </a:r>
            <a:endParaRPr lang="en-US" dirty="0"/>
          </a:p>
          <a:p>
            <a:pPr lvl="1"/>
            <a:r>
              <a:rPr lang="en-US" b="1" dirty="0"/>
              <a:t>Description:</a:t>
            </a:r>
            <a:r>
              <a:rPr lang="en-US" dirty="0"/>
              <a:t> Many remote areas have untapped renewable energy resources, such as solar, wind, hydro, or biomass.</a:t>
            </a:r>
          </a:p>
          <a:p>
            <a:pPr lvl="1"/>
            <a:r>
              <a:rPr lang="en-US" b="1" dirty="0"/>
              <a:t>Opportunity:</a:t>
            </a:r>
            <a:r>
              <a:rPr lang="en-US" dirty="0"/>
              <a:t> Leveraging these resources for clean and sustainable energy solutions, reducing dependence on traditional and often unreliable sources.</a:t>
            </a:r>
          </a:p>
          <a:p>
            <a:r>
              <a:rPr lang="en-US" b="1" dirty="0"/>
              <a:t>Innovative Technologies:</a:t>
            </a:r>
            <a:endParaRPr lang="en-US" dirty="0"/>
          </a:p>
          <a:p>
            <a:pPr lvl="1"/>
            <a:r>
              <a:rPr lang="en-US" b="1" dirty="0"/>
              <a:t>Description:</a:t>
            </a:r>
            <a:r>
              <a:rPr lang="en-US" dirty="0"/>
              <a:t> Advancements in technology have led to the development of off-grid solar systems, </a:t>
            </a:r>
            <a:r>
              <a:rPr lang="en-US" dirty="0" smtClean="0"/>
              <a:t>micro grids, </a:t>
            </a:r>
            <a:r>
              <a:rPr lang="en-US" dirty="0"/>
              <a:t>and energy storage solutions suitable for remote environments.</a:t>
            </a:r>
          </a:p>
          <a:p>
            <a:pPr lvl="1"/>
            <a:r>
              <a:rPr lang="en-US" b="1" dirty="0"/>
              <a:t>Opportunity:</a:t>
            </a:r>
            <a:r>
              <a:rPr lang="en-US" dirty="0"/>
              <a:t> Implementing these innovative technologies for decentralized and reliable energy access, overcoming infrastructure challenges.</a:t>
            </a:r>
          </a:p>
          <a:p>
            <a:r>
              <a:rPr lang="en-US" b="1" dirty="0"/>
              <a:t>Community Engagement:</a:t>
            </a:r>
            <a:endParaRPr lang="en-US" dirty="0"/>
          </a:p>
          <a:p>
            <a:pPr lvl="1"/>
            <a:r>
              <a:rPr lang="en-US" b="1" dirty="0"/>
              <a:t>Description:</a:t>
            </a:r>
            <a:r>
              <a:rPr lang="en-US" dirty="0"/>
              <a:t> Involving local communities in the planning, decision-making, and implementation processes of energy projects.</a:t>
            </a:r>
          </a:p>
          <a:p>
            <a:pPr lvl="1"/>
            <a:r>
              <a:rPr lang="en-US" b="1" dirty="0"/>
              <a:t>Opportunity:</a:t>
            </a:r>
            <a:r>
              <a:rPr lang="en-US" dirty="0"/>
              <a:t> Empowering communities to take ownership of energy initiatives, ensuring solutions align with their needs, preferences, and cultural contexts</a:t>
            </a:r>
            <a:r>
              <a:rPr lang="en-US" dirty="0" smtClean="0"/>
              <a:t>.</a:t>
            </a:r>
            <a:endParaRPr lang="en-US" dirty="0"/>
          </a:p>
        </p:txBody>
      </p:sp>
    </p:spTree>
    <p:extLst>
      <p:ext uri="{BB962C8B-B14F-4D97-AF65-F5344CB8AC3E}">
        <p14:creationId xmlns:p14="http://schemas.microsoft.com/office/powerpoint/2010/main" val="395218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69" y="1332411"/>
            <a:ext cx="10368143" cy="4578811"/>
          </a:xfrm>
        </p:spPr>
        <p:txBody>
          <a:bodyPr/>
          <a:lstStyle/>
          <a:p>
            <a:r>
              <a:rPr lang="en-US" b="1" dirty="0"/>
              <a:t>Public-Private Partnerships (PPPs):</a:t>
            </a:r>
            <a:endParaRPr lang="en-US" dirty="0"/>
          </a:p>
          <a:p>
            <a:pPr lvl="1"/>
            <a:r>
              <a:rPr lang="en-US" b="1" dirty="0"/>
              <a:t>Description:</a:t>
            </a:r>
            <a:r>
              <a:rPr lang="en-US" dirty="0"/>
              <a:t> Collaboration between governments, private sector entities, and non-governmental organizations.</a:t>
            </a:r>
          </a:p>
          <a:p>
            <a:pPr lvl="1"/>
            <a:r>
              <a:rPr lang="en-US" b="1" dirty="0"/>
              <a:t>Opportunity:</a:t>
            </a:r>
            <a:r>
              <a:rPr lang="en-US" dirty="0"/>
              <a:t> Mobilizing resources, expertise, and funding through PPPs to support the development and sustainability of energy projects in remote areas.</a:t>
            </a:r>
          </a:p>
          <a:p>
            <a:r>
              <a:rPr lang="en-US" b="1" dirty="0"/>
              <a:t>Supportive Policies:</a:t>
            </a:r>
            <a:endParaRPr lang="en-US" dirty="0"/>
          </a:p>
          <a:p>
            <a:pPr lvl="1"/>
            <a:r>
              <a:rPr lang="en-US" b="1" dirty="0"/>
              <a:t>Description:</a:t>
            </a:r>
            <a:r>
              <a:rPr lang="en-US" dirty="0"/>
              <a:t> Governments can create policies that incentivize and support investment in remote energy projects.</a:t>
            </a:r>
          </a:p>
          <a:p>
            <a:pPr lvl="1"/>
            <a:r>
              <a:rPr lang="en-US" b="1" dirty="0"/>
              <a:t>Opportunity:</a:t>
            </a:r>
            <a:r>
              <a:rPr lang="en-US" dirty="0"/>
              <a:t> Encouraging private sector involvement, attracting investments, and fostering a conducive environment for the growth of sustainable energy solutions.</a:t>
            </a:r>
          </a:p>
        </p:txBody>
      </p:sp>
    </p:spTree>
    <p:extLst>
      <p:ext uri="{BB962C8B-B14F-4D97-AF65-F5344CB8AC3E}">
        <p14:creationId xmlns:p14="http://schemas.microsoft.com/office/powerpoint/2010/main" val="335346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dghub.com/wp-content/uploads/2017/09/IGES-SDG-Data-Vis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61" y="2427514"/>
            <a:ext cx="8642425" cy="43494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535886" y="2554514"/>
            <a:ext cx="2278743" cy="4064000"/>
          </a:xfrm>
        </p:spPr>
        <p:txBody>
          <a:bodyPr>
            <a:normAutofit/>
          </a:bodyPr>
          <a:lstStyle/>
          <a:p>
            <a:r>
              <a:rPr lang="en-US" b="1" dirty="0" smtClean="0"/>
              <a:t>Emphasis</a:t>
            </a:r>
            <a:r>
              <a:rPr lang="en-US" b="1" dirty="0"/>
              <a:t>:</a:t>
            </a:r>
            <a:r>
              <a:rPr lang="en-US" dirty="0"/>
              <a:t> Fulfilling the targets of SDG7, which focuses on energy access, has profound implications for advancing progress across various other SDG dimensions</a:t>
            </a:r>
            <a:r>
              <a:rPr lang="en-US" dirty="0" smtClean="0"/>
              <a:t>.</a:t>
            </a:r>
          </a:p>
          <a:p>
            <a:endParaRPr lang="en-US" dirty="0" smtClean="0"/>
          </a:p>
          <a:p>
            <a:endParaRPr lang="en-US" dirty="0"/>
          </a:p>
        </p:txBody>
      </p:sp>
      <p:sp>
        <p:nvSpPr>
          <p:cNvPr id="2" name="Title 1"/>
          <p:cNvSpPr>
            <a:spLocks noGrp="1"/>
          </p:cNvSpPr>
          <p:nvPr>
            <p:ph type="title"/>
          </p:nvPr>
        </p:nvSpPr>
        <p:spPr/>
        <p:txBody>
          <a:bodyPr/>
          <a:lstStyle/>
          <a:p>
            <a:r>
              <a:rPr lang="en-US" b="1" dirty="0"/>
              <a:t>Interlinkages with Sustainable Development Goals (SDGs):</a:t>
            </a:r>
            <a:endParaRPr lang="en-US" dirty="0"/>
          </a:p>
        </p:txBody>
      </p:sp>
      <p:sp>
        <p:nvSpPr>
          <p:cNvPr id="5" name="Content Placeholder 2"/>
          <p:cNvSpPr txBox="1">
            <a:spLocks/>
          </p:cNvSpPr>
          <p:nvPr/>
        </p:nvSpPr>
        <p:spPr>
          <a:xfrm>
            <a:off x="893461" y="1898961"/>
            <a:ext cx="7866743" cy="3701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smtClean="0"/>
              <a:t>Achieving SDG7 Targets Impacts Progress in Other SDG Dimensions:</a:t>
            </a:r>
            <a:endParaRPr lang="en-US" dirty="0" smtClean="0"/>
          </a:p>
          <a:p>
            <a:endParaRPr lang="en-US" dirty="0" smtClean="0"/>
          </a:p>
          <a:p>
            <a:endParaRPr lang="en-US" dirty="0"/>
          </a:p>
        </p:txBody>
      </p:sp>
    </p:spTree>
    <p:extLst>
      <p:ext uri="{BB962C8B-B14F-4D97-AF65-F5344CB8AC3E}">
        <p14:creationId xmlns:p14="http://schemas.microsoft.com/office/powerpoint/2010/main" val="288348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Interlinkages between Energy Targets and Other SDGs:</a:t>
            </a:r>
            <a:endParaRPr lang="en-US" dirty="0"/>
          </a:p>
        </p:txBody>
      </p:sp>
      <p:sp>
        <p:nvSpPr>
          <p:cNvPr id="3" name="Content Placeholder 2"/>
          <p:cNvSpPr>
            <a:spLocks noGrp="1"/>
          </p:cNvSpPr>
          <p:nvPr>
            <p:ph idx="1"/>
          </p:nvPr>
        </p:nvSpPr>
        <p:spPr>
          <a:xfrm>
            <a:off x="1149531" y="2181497"/>
            <a:ext cx="10355081" cy="4532811"/>
          </a:xfrm>
        </p:spPr>
        <p:txBody>
          <a:bodyPr>
            <a:normAutofit/>
          </a:bodyPr>
          <a:lstStyle/>
          <a:p>
            <a:pPr lvl="1"/>
            <a:r>
              <a:rPr lang="en-US" b="1" dirty="0" smtClean="0"/>
              <a:t>SDG1 </a:t>
            </a:r>
            <a:r>
              <a:rPr lang="en-US" b="1" dirty="0"/>
              <a:t>- No Poverty:</a:t>
            </a:r>
            <a:endParaRPr lang="en-US" dirty="0"/>
          </a:p>
          <a:p>
            <a:pPr lvl="2"/>
            <a:r>
              <a:rPr lang="en-US" b="1" dirty="0"/>
              <a:t>Interlinkage:</a:t>
            </a:r>
            <a:r>
              <a:rPr lang="en-US" dirty="0"/>
              <a:t> Energy access is a key driver for poverty alleviation, enabling income-generating activities and improving overall economic conditions</a:t>
            </a:r>
            <a:r>
              <a:rPr lang="en-US" dirty="0" smtClean="0"/>
              <a:t>.</a:t>
            </a:r>
            <a:endParaRPr lang="en-US" dirty="0"/>
          </a:p>
          <a:p>
            <a:pPr lvl="1"/>
            <a:r>
              <a:rPr lang="en-US" b="1" dirty="0" smtClean="0"/>
              <a:t>SDG3 </a:t>
            </a:r>
            <a:r>
              <a:rPr lang="en-US" b="1" dirty="0"/>
              <a:t>- Good Health and Well-being:</a:t>
            </a:r>
            <a:endParaRPr lang="en-US" dirty="0"/>
          </a:p>
          <a:p>
            <a:pPr lvl="2"/>
            <a:r>
              <a:rPr lang="en-US" b="1" dirty="0"/>
              <a:t>Interlinkage:</a:t>
            </a:r>
            <a:r>
              <a:rPr lang="en-US" dirty="0"/>
              <a:t> Reliable energy supports healthcare facilities, ensuring the availability of medical equipment, refrigeration for vaccines, and overall improved health services.</a:t>
            </a:r>
          </a:p>
          <a:p>
            <a:pPr lvl="1"/>
            <a:r>
              <a:rPr lang="en-US" b="1" dirty="0"/>
              <a:t>SDG4 - Quality Education:</a:t>
            </a:r>
            <a:endParaRPr lang="en-US" dirty="0"/>
          </a:p>
          <a:p>
            <a:pPr lvl="2"/>
            <a:r>
              <a:rPr lang="en-US" b="1" dirty="0"/>
              <a:t>Interlinkage:</a:t>
            </a:r>
            <a:r>
              <a:rPr lang="en-US" dirty="0"/>
              <a:t> Access to energy is essential for powering educational institutions, facilitating e-learning, and providing a conducive environment for students and teachers.</a:t>
            </a:r>
          </a:p>
          <a:p>
            <a:pPr lvl="1"/>
            <a:r>
              <a:rPr lang="en-US" b="1" dirty="0"/>
              <a:t>SDG5 - Gender Equality:</a:t>
            </a:r>
            <a:endParaRPr lang="en-US" dirty="0"/>
          </a:p>
          <a:p>
            <a:pPr lvl="2"/>
            <a:r>
              <a:rPr lang="en-US" b="1" dirty="0"/>
              <a:t>Interlinkage:</a:t>
            </a:r>
            <a:r>
              <a:rPr lang="en-US" dirty="0"/>
              <a:t> Energy access can empower women by reducing the time spent on manual tasks, providing opportunities for income generation, and enhancing overall gender equality</a:t>
            </a:r>
            <a:r>
              <a:rPr lang="en-US" dirty="0" smtClean="0"/>
              <a:t>.</a:t>
            </a:r>
            <a:endParaRPr lang="en-US" dirty="0"/>
          </a:p>
        </p:txBody>
      </p:sp>
    </p:spTree>
    <p:extLst>
      <p:ext uri="{BB962C8B-B14F-4D97-AF65-F5344CB8AC3E}">
        <p14:creationId xmlns:p14="http://schemas.microsoft.com/office/powerpoint/2010/main" val="2083062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8983" y="731519"/>
            <a:ext cx="9845629" cy="5773783"/>
          </a:xfrm>
        </p:spPr>
        <p:txBody>
          <a:bodyPr>
            <a:normAutofit/>
          </a:bodyPr>
          <a:lstStyle/>
          <a:p>
            <a:pPr lvl="1"/>
            <a:r>
              <a:rPr lang="en-US" b="1" dirty="0"/>
              <a:t>SDG6 - Clean Water and Sanitation:</a:t>
            </a:r>
            <a:endParaRPr lang="en-US" dirty="0"/>
          </a:p>
          <a:p>
            <a:pPr lvl="2"/>
            <a:r>
              <a:rPr lang="en-US" b="1" dirty="0"/>
              <a:t>Interlinkage:</a:t>
            </a:r>
            <a:r>
              <a:rPr lang="en-US" dirty="0"/>
              <a:t> Energy is crucial for water pumping, purification, and sanitation services, contributing to achieving clean water and sanitation goals.</a:t>
            </a:r>
          </a:p>
          <a:p>
            <a:pPr lvl="1"/>
            <a:r>
              <a:rPr lang="en-US" b="1" dirty="0"/>
              <a:t>SDG8 - Decent Work and Economic Growth:</a:t>
            </a:r>
            <a:endParaRPr lang="en-US" dirty="0"/>
          </a:p>
          <a:p>
            <a:pPr lvl="2"/>
            <a:r>
              <a:rPr lang="en-US" b="1" dirty="0"/>
              <a:t>Interlinkage:</a:t>
            </a:r>
            <a:r>
              <a:rPr lang="en-US" dirty="0"/>
              <a:t> Energy access supports economic activities, fostering job creation, entrepreneurship, and overall economic growth.</a:t>
            </a:r>
          </a:p>
          <a:p>
            <a:pPr lvl="1"/>
            <a:r>
              <a:rPr lang="en-US" b="1" dirty="0"/>
              <a:t>SDG11 - Sustainable Cities and Communities:</a:t>
            </a:r>
            <a:endParaRPr lang="en-US" dirty="0"/>
          </a:p>
          <a:p>
            <a:pPr lvl="2"/>
            <a:r>
              <a:rPr lang="en-US" b="1" dirty="0"/>
              <a:t>Interlinkage:</a:t>
            </a:r>
            <a:r>
              <a:rPr lang="en-US" dirty="0"/>
              <a:t> Energy is fundamental for developing sustainable infrastructure, promoting clean and efficient urbanization, and enhancing the overall livability of cities</a:t>
            </a:r>
            <a:r>
              <a:rPr lang="en-US" dirty="0" smtClean="0"/>
              <a:t>.</a:t>
            </a:r>
          </a:p>
          <a:p>
            <a:pPr lvl="1"/>
            <a:r>
              <a:rPr lang="en-US" b="1" dirty="0" smtClean="0"/>
              <a:t>SDG13 - Climate Action:</a:t>
            </a:r>
            <a:endParaRPr lang="en-US" dirty="0" smtClean="0"/>
          </a:p>
          <a:p>
            <a:pPr lvl="2"/>
            <a:r>
              <a:rPr lang="en-US" b="1" dirty="0" smtClean="0"/>
              <a:t>Interlinkage:</a:t>
            </a:r>
            <a:r>
              <a:rPr lang="en-US" dirty="0" smtClean="0"/>
              <a:t> Increasing the share of renewable energy (SDG7.2) contributes directly to mitigating climate change and achieving SDG13 targets.</a:t>
            </a:r>
          </a:p>
          <a:p>
            <a:pPr lvl="1"/>
            <a:r>
              <a:rPr lang="en-US" b="1" dirty="0" smtClean="0"/>
              <a:t>SDG15 - Life on Land:</a:t>
            </a:r>
            <a:endParaRPr lang="en-US" dirty="0" smtClean="0"/>
          </a:p>
          <a:p>
            <a:pPr lvl="2"/>
            <a:r>
              <a:rPr lang="en-US" b="1" dirty="0" smtClean="0"/>
              <a:t>Interlinkage:</a:t>
            </a:r>
            <a:r>
              <a:rPr lang="en-US" dirty="0" smtClean="0"/>
              <a:t> Sustainable energy practices can help preserve ecosystems, reduce deforestation, and contribute to the conservation of biodiversity.</a:t>
            </a:r>
          </a:p>
          <a:p>
            <a:pPr lvl="1"/>
            <a:r>
              <a:rPr lang="en-US" b="1" dirty="0" smtClean="0"/>
              <a:t>SDG17 - Partnerships for the Goals:</a:t>
            </a:r>
            <a:endParaRPr lang="en-US" dirty="0" smtClean="0"/>
          </a:p>
          <a:p>
            <a:pPr lvl="2"/>
            <a:r>
              <a:rPr lang="en-US" b="1" dirty="0" smtClean="0"/>
              <a:t>Interlinkage:</a:t>
            </a:r>
            <a:r>
              <a:rPr lang="en-US" dirty="0" smtClean="0"/>
              <a:t> Collaborative efforts in achieving energy access (SDG7) involve partnerships between governments, private sectors, and civil society, aligning with the spirit of SDG17.</a:t>
            </a:r>
          </a:p>
        </p:txBody>
      </p:sp>
    </p:spTree>
    <p:extLst>
      <p:ext uri="{BB962C8B-B14F-4D97-AF65-F5344CB8AC3E}">
        <p14:creationId xmlns:p14="http://schemas.microsoft.com/office/powerpoint/2010/main" val="3381392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692" y="1590761"/>
            <a:ext cx="9795239" cy="466639"/>
          </a:xfrm>
        </p:spPr>
        <p:txBody>
          <a:bodyPr>
            <a:noAutofit/>
          </a:bodyPr>
          <a:lstStyle/>
          <a:p>
            <a:r>
              <a:rPr lang="en-US" sz="2400" b="1" dirty="0"/>
              <a:t>Distributed Renewable Energy Sources for Rural Communities:</a:t>
            </a:r>
            <a:endParaRPr lang="en-US" sz="2400" dirty="0"/>
          </a:p>
        </p:txBody>
      </p:sp>
      <p:sp>
        <p:nvSpPr>
          <p:cNvPr id="3" name="Content Placeholder 2"/>
          <p:cNvSpPr>
            <a:spLocks noGrp="1"/>
          </p:cNvSpPr>
          <p:nvPr>
            <p:ph idx="1"/>
          </p:nvPr>
        </p:nvSpPr>
        <p:spPr>
          <a:xfrm>
            <a:off x="1857692" y="2133600"/>
            <a:ext cx="9799320" cy="4332514"/>
          </a:xfrm>
        </p:spPr>
        <p:txBody>
          <a:bodyPr>
            <a:normAutofit/>
          </a:bodyPr>
          <a:lstStyle/>
          <a:p>
            <a:r>
              <a:rPr lang="en-US" b="1" dirty="0" smtClean="0"/>
              <a:t>Solar </a:t>
            </a:r>
            <a:r>
              <a:rPr lang="en-US" b="1" dirty="0"/>
              <a:t>Energy:</a:t>
            </a:r>
            <a:endParaRPr lang="en-US" dirty="0"/>
          </a:p>
          <a:p>
            <a:pPr lvl="1"/>
            <a:r>
              <a:rPr lang="en-US" b="1" dirty="0"/>
              <a:t>Description:</a:t>
            </a:r>
            <a:r>
              <a:rPr lang="en-US" dirty="0"/>
              <a:t> Photovoltaic systems harness energy from the sun, providing a sustainable and decentralized power source.</a:t>
            </a:r>
          </a:p>
          <a:p>
            <a:pPr lvl="1"/>
            <a:r>
              <a:rPr lang="en-US" b="1" dirty="0"/>
              <a:t>Benefits:</a:t>
            </a:r>
            <a:r>
              <a:rPr lang="en-US" dirty="0"/>
              <a:t> Solar panels can be installed on rooftops or as standalone units, offering a reliable and clean energy solution for remote areas</a:t>
            </a:r>
            <a:r>
              <a:rPr lang="en-US" dirty="0" smtClean="0"/>
              <a:t>. Solar water pumps can be used for the water lifting's.</a:t>
            </a:r>
            <a:endParaRPr lang="en-US" dirty="0"/>
          </a:p>
          <a:p>
            <a:r>
              <a:rPr lang="en-US" b="1" dirty="0"/>
              <a:t>Biogas Systems:</a:t>
            </a:r>
            <a:endParaRPr lang="en-US" dirty="0"/>
          </a:p>
          <a:p>
            <a:pPr lvl="1"/>
            <a:r>
              <a:rPr lang="en-US" b="1" dirty="0"/>
              <a:t>Description:</a:t>
            </a:r>
            <a:r>
              <a:rPr lang="en-US" dirty="0"/>
              <a:t> Biogas is produced through the anaerobic digestion of organic waste, such as agricultural residues or animal manure.</a:t>
            </a:r>
          </a:p>
          <a:p>
            <a:pPr lvl="1"/>
            <a:r>
              <a:rPr lang="en-US" b="1" dirty="0"/>
              <a:t>Benefits:</a:t>
            </a:r>
            <a:r>
              <a:rPr lang="en-US" dirty="0"/>
              <a:t> Biogas can be used for cooking, heating, and electricity generation, providing a renewable energy source while addressing waste management challenges.</a:t>
            </a:r>
          </a:p>
        </p:txBody>
      </p:sp>
      <p:sp>
        <p:nvSpPr>
          <p:cNvPr id="4" name="Title 1"/>
          <p:cNvSpPr txBox="1">
            <a:spLocks/>
          </p:cNvSpPr>
          <p:nvPr/>
        </p:nvSpPr>
        <p:spPr>
          <a:xfrm>
            <a:off x="2745325" y="7765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t>Technology Solutions for Remote Areas:</a:t>
            </a:r>
            <a:endParaRPr lang="en-US" dirty="0"/>
          </a:p>
        </p:txBody>
      </p:sp>
    </p:spTree>
    <p:extLst>
      <p:ext uri="{BB962C8B-B14F-4D97-AF65-F5344CB8AC3E}">
        <p14:creationId xmlns:p14="http://schemas.microsoft.com/office/powerpoint/2010/main" val="1555201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9113"/>
          </a:xfrm>
        </p:spPr>
        <p:txBody>
          <a:bodyPr/>
          <a:lstStyle/>
          <a:p>
            <a:endParaRPr lang="en-US" dirty="0"/>
          </a:p>
        </p:txBody>
      </p:sp>
      <p:sp>
        <p:nvSpPr>
          <p:cNvPr id="3" name="Content Placeholder 2"/>
          <p:cNvSpPr>
            <a:spLocks noGrp="1"/>
          </p:cNvSpPr>
          <p:nvPr>
            <p:ph idx="1"/>
          </p:nvPr>
        </p:nvSpPr>
        <p:spPr>
          <a:xfrm>
            <a:off x="1616754" y="3664858"/>
            <a:ext cx="10052731" cy="3193142"/>
          </a:xfrm>
        </p:spPr>
        <p:txBody>
          <a:bodyPr/>
          <a:lstStyle/>
          <a:p>
            <a:r>
              <a:rPr lang="en-US" b="1" dirty="0" err="1" smtClean="0"/>
              <a:t>Microgrids</a:t>
            </a:r>
            <a:r>
              <a:rPr lang="en-US" b="1" dirty="0"/>
              <a:t>:</a:t>
            </a:r>
            <a:endParaRPr lang="en-US" dirty="0"/>
          </a:p>
          <a:p>
            <a:pPr lvl="1"/>
            <a:r>
              <a:rPr lang="en-US" b="1" dirty="0"/>
              <a:t>Description:</a:t>
            </a:r>
            <a:r>
              <a:rPr lang="en-US" dirty="0"/>
              <a:t> Small-scale, localized grids that can operate independently or in conjunction with the main power grid.</a:t>
            </a:r>
          </a:p>
          <a:p>
            <a:pPr lvl="1"/>
            <a:r>
              <a:rPr lang="en-US" b="1" dirty="0"/>
              <a:t>Benefits:</a:t>
            </a:r>
            <a:r>
              <a:rPr lang="en-US" dirty="0"/>
              <a:t> </a:t>
            </a:r>
            <a:r>
              <a:rPr lang="en-US" dirty="0" smtClean="0"/>
              <a:t>Micro grids </a:t>
            </a:r>
            <a:r>
              <a:rPr lang="en-US" dirty="0"/>
              <a:t>are well-suited for remote areas, allowing for the integration of renewable energy sources and ensuring a more reliable and sustainable power supply.</a:t>
            </a:r>
          </a:p>
          <a:p>
            <a:r>
              <a:rPr lang="en-US" b="1" dirty="0"/>
              <a:t>Small Hydropower:</a:t>
            </a:r>
            <a:endParaRPr lang="en-US" dirty="0"/>
          </a:p>
          <a:p>
            <a:pPr lvl="1"/>
            <a:r>
              <a:rPr lang="en-US" b="1" dirty="0"/>
              <a:t>Description:</a:t>
            </a:r>
            <a:r>
              <a:rPr lang="en-US" dirty="0"/>
              <a:t> Harnessing energy from small rivers or streams to generate electricity.</a:t>
            </a:r>
          </a:p>
          <a:p>
            <a:pPr lvl="1"/>
            <a:r>
              <a:rPr lang="en-US" b="1" dirty="0"/>
              <a:t>Benefits:</a:t>
            </a:r>
            <a:r>
              <a:rPr lang="en-US" dirty="0"/>
              <a:t> Small hydropower systems are environmentally friendly and can provide a consistent power supply to remote communities.</a:t>
            </a:r>
          </a:p>
        </p:txBody>
      </p:sp>
      <p:pic>
        <p:nvPicPr>
          <p:cNvPr id="2050" name="Picture 2" descr="Resources | Free Full-Text | Exploring Renewable Energy Resources Using  Remote Sensing and GIS—A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137" y="224972"/>
            <a:ext cx="6757989" cy="343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16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Win-Win' Strategy of Energy Efficiency:</a:t>
            </a:r>
            <a:endParaRPr lang="en-US" dirty="0"/>
          </a:p>
        </p:txBody>
      </p:sp>
      <p:sp>
        <p:nvSpPr>
          <p:cNvPr id="3" name="Content Placeholder 2"/>
          <p:cNvSpPr>
            <a:spLocks noGrp="1"/>
          </p:cNvSpPr>
          <p:nvPr>
            <p:ph idx="1"/>
          </p:nvPr>
        </p:nvSpPr>
        <p:spPr/>
        <p:txBody>
          <a:bodyPr/>
          <a:lstStyle/>
          <a:p>
            <a:pPr marL="0" indent="0">
              <a:buNone/>
            </a:pPr>
            <a:r>
              <a:rPr lang="en-US" dirty="0" smtClean="0"/>
              <a:t>	Energy </a:t>
            </a:r>
            <a:r>
              <a:rPr lang="en-US" dirty="0"/>
              <a:t>efficiency involves using less energy to accomplish the same tasks, </a:t>
            </a:r>
            <a:r>
              <a:rPr lang="en-US" dirty="0" smtClean="0"/>
              <a:t>	reducing </a:t>
            </a:r>
            <a:r>
              <a:rPr lang="en-US" dirty="0"/>
              <a:t>energy waste and optimizing resource utilization.</a:t>
            </a:r>
          </a:p>
          <a:p>
            <a:r>
              <a:rPr lang="en-US" b="1" dirty="0"/>
              <a:t>Benefits:</a:t>
            </a:r>
            <a:endParaRPr lang="en-US" dirty="0"/>
          </a:p>
          <a:p>
            <a:pPr lvl="1"/>
            <a:r>
              <a:rPr lang="en-US" b="1" dirty="0"/>
              <a:t>Cost Savings:</a:t>
            </a:r>
            <a:r>
              <a:rPr lang="en-US" dirty="0"/>
              <a:t> Improved energy efficiency often results in reduced energy consumption, leading to cost savings for both individuals and communities.</a:t>
            </a:r>
          </a:p>
          <a:p>
            <a:pPr lvl="1"/>
            <a:r>
              <a:rPr lang="en-US" b="1" dirty="0"/>
              <a:t>Environmental Impact:</a:t>
            </a:r>
            <a:r>
              <a:rPr lang="en-US" dirty="0"/>
              <a:t> Lower energy consumption translates to reduced environmental impact, contributing to sustainability goals.</a:t>
            </a:r>
          </a:p>
          <a:p>
            <a:pPr lvl="1"/>
            <a:r>
              <a:rPr lang="en-US" b="1" dirty="0"/>
              <a:t>Reliability:</a:t>
            </a:r>
            <a:r>
              <a:rPr lang="en-US" dirty="0"/>
              <a:t> Energy-efficient technologies often enhance the reliability of energy systems, especially crucial in remote areas.</a:t>
            </a:r>
          </a:p>
        </p:txBody>
      </p:sp>
    </p:spTree>
    <p:extLst>
      <p:ext uri="{BB962C8B-B14F-4D97-AF65-F5344CB8AC3E}">
        <p14:creationId xmlns:p14="http://schemas.microsoft.com/office/powerpoint/2010/main" val="369620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Mechanical Engineer involved in </a:t>
            </a:r>
            <a:endParaRPr lang="en-US" dirty="0"/>
          </a:p>
        </p:txBody>
      </p:sp>
      <p:sp>
        <p:nvSpPr>
          <p:cNvPr id="3" name="Content Placeholder 2"/>
          <p:cNvSpPr>
            <a:spLocks noGrp="1"/>
          </p:cNvSpPr>
          <p:nvPr>
            <p:ph idx="1"/>
          </p:nvPr>
        </p:nvSpPr>
        <p:spPr/>
        <p:txBody>
          <a:bodyPr/>
          <a:lstStyle/>
          <a:p>
            <a:pPr lvl="0"/>
            <a:r>
              <a:rPr lang="en-US" dirty="0"/>
              <a:t>Society of Mechanical Engineering Students (SOMES) </a:t>
            </a:r>
          </a:p>
          <a:p>
            <a:pPr lvl="0"/>
            <a:r>
              <a:rPr lang="en-US" dirty="0"/>
              <a:t>Robotics Club, </a:t>
            </a:r>
            <a:r>
              <a:rPr lang="en-US" dirty="0" err="1"/>
              <a:t>Pulchowk</a:t>
            </a:r>
            <a:r>
              <a:rPr lang="en-US" dirty="0"/>
              <a:t> Campus.</a:t>
            </a:r>
          </a:p>
          <a:p>
            <a:pPr lvl="0"/>
            <a:r>
              <a:rPr lang="en-US" dirty="0"/>
              <a:t>Amnesty International Nepal</a:t>
            </a:r>
          </a:p>
          <a:p>
            <a:pPr lvl="0"/>
            <a:r>
              <a:rPr lang="en-US" dirty="0"/>
              <a:t>Rural Education And Community Health-Nepal(REACH-Nepal)</a:t>
            </a:r>
          </a:p>
          <a:p>
            <a:pPr lvl="0"/>
            <a:r>
              <a:rPr lang="en-US" dirty="0"/>
              <a:t>Nepal Engineering Association</a:t>
            </a:r>
          </a:p>
          <a:p>
            <a:pPr lvl="0"/>
            <a:r>
              <a:rPr lang="en-US" dirty="0"/>
              <a:t>Alternative Energy Promotion </a:t>
            </a:r>
            <a:r>
              <a:rPr lang="en-US" dirty="0" smtClean="0"/>
              <a:t>Center</a:t>
            </a:r>
          </a:p>
          <a:p>
            <a:pPr lvl="0"/>
            <a:r>
              <a:rPr lang="en-US" dirty="0" smtClean="0"/>
              <a:t>Center for Energy studies</a:t>
            </a:r>
            <a:endParaRPr lang="en-US" dirty="0"/>
          </a:p>
          <a:p>
            <a:pPr lvl="0"/>
            <a:r>
              <a:rPr lang="en-US" dirty="0"/>
              <a:t>Nepal Science and Technology Research </a:t>
            </a:r>
            <a:r>
              <a:rPr lang="en-US" dirty="0" smtClean="0"/>
              <a:t>Center</a:t>
            </a:r>
          </a:p>
          <a:p>
            <a:pPr marL="0" lvl="0" indent="0">
              <a:buNone/>
            </a:pPr>
            <a:endParaRPr lang="en-US" dirty="0"/>
          </a:p>
        </p:txBody>
      </p:sp>
    </p:spTree>
    <p:extLst>
      <p:ext uri="{BB962C8B-B14F-4D97-AF65-F5344CB8AC3E}">
        <p14:creationId xmlns:p14="http://schemas.microsoft.com/office/powerpoint/2010/main" val="154116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Examples of Energy-Efficient Technologies:</a:t>
            </a:r>
          </a:p>
        </p:txBody>
      </p:sp>
      <p:sp>
        <p:nvSpPr>
          <p:cNvPr id="3" name="Content Placeholder 2"/>
          <p:cNvSpPr>
            <a:spLocks noGrp="1"/>
          </p:cNvSpPr>
          <p:nvPr>
            <p:ph idx="1"/>
          </p:nvPr>
        </p:nvSpPr>
        <p:spPr/>
        <p:txBody>
          <a:bodyPr/>
          <a:lstStyle/>
          <a:p>
            <a:pPr marL="0" indent="0">
              <a:buNone/>
            </a:pPr>
            <a:r>
              <a:rPr lang="en-US" b="1" dirty="0"/>
              <a:t>	</a:t>
            </a:r>
            <a:endParaRPr lang="en-US" b="1" dirty="0" smtClean="0"/>
          </a:p>
          <a:p>
            <a:r>
              <a:rPr lang="en-US" b="1" dirty="0"/>
              <a:t>LED Lighting:</a:t>
            </a:r>
            <a:r>
              <a:rPr lang="en-US" dirty="0"/>
              <a:t> Replacing traditional bulbs with energy-efficient LED lighting systems.</a:t>
            </a:r>
          </a:p>
          <a:p>
            <a:endParaRPr lang="en-US" b="1" dirty="0" smtClean="0"/>
          </a:p>
          <a:p>
            <a:r>
              <a:rPr lang="en-US" b="1" dirty="0" smtClean="0"/>
              <a:t>Energy-Efficient </a:t>
            </a:r>
            <a:r>
              <a:rPr lang="en-US" b="1" dirty="0"/>
              <a:t>Appliances:</a:t>
            </a:r>
            <a:r>
              <a:rPr lang="en-US" dirty="0"/>
              <a:t> Using appliances with high energy efficiency ratings</a:t>
            </a:r>
            <a:r>
              <a:rPr lang="en-US" dirty="0" smtClean="0"/>
              <a:t>.</a:t>
            </a:r>
          </a:p>
          <a:p>
            <a:pPr marL="0" indent="0">
              <a:buNone/>
            </a:pPr>
            <a:endParaRPr lang="en-US" dirty="0"/>
          </a:p>
          <a:p>
            <a:r>
              <a:rPr lang="en-US" b="1" dirty="0"/>
              <a:t>Smart Grids:</a:t>
            </a:r>
            <a:r>
              <a:rPr lang="en-US" dirty="0"/>
              <a:t> Implementing intelligent energy distribution systems to optimize energy use.</a:t>
            </a:r>
          </a:p>
        </p:txBody>
      </p:sp>
    </p:spTree>
    <p:extLst>
      <p:ext uri="{BB962C8B-B14F-4D97-AF65-F5344CB8AC3E}">
        <p14:creationId xmlns:p14="http://schemas.microsoft.com/office/powerpoint/2010/main" val="2443075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8/84/Staying_big_or_getting_smaller.jpg/640px-Staying_big_or_getting_smal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1188" y="-25657"/>
            <a:ext cx="7138218" cy="690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4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Community Awareness and Education:</a:t>
            </a:r>
            <a:endParaRPr lang="en-US" dirty="0"/>
          </a:p>
          <a:p>
            <a:pPr lvl="1"/>
            <a:r>
              <a:rPr lang="en-US" b="1" dirty="0"/>
              <a:t>Importance:</a:t>
            </a:r>
            <a:r>
              <a:rPr lang="en-US" dirty="0"/>
              <a:t> Promoting energy efficiency practices and educating communities on the benefits of reducing energy waste.</a:t>
            </a:r>
          </a:p>
          <a:p>
            <a:pPr lvl="1"/>
            <a:r>
              <a:rPr lang="en-US" b="1" dirty="0"/>
              <a:t>Community Engagement:</a:t>
            </a:r>
            <a:r>
              <a:rPr lang="en-US" dirty="0"/>
              <a:t> Involving local residents in energy-saving initiatives fosters a sense of ownership and responsibility.</a:t>
            </a:r>
          </a:p>
          <a:p>
            <a:r>
              <a:rPr lang="en-US" b="1" dirty="0"/>
              <a:t>Government Policies and Incentives:</a:t>
            </a:r>
            <a:endParaRPr lang="en-US" dirty="0"/>
          </a:p>
          <a:p>
            <a:pPr lvl="1"/>
            <a:r>
              <a:rPr lang="en-US" b="1" dirty="0"/>
              <a:t>Role:</a:t>
            </a:r>
            <a:r>
              <a:rPr lang="en-US" dirty="0"/>
              <a:t> Governments can play a crucial role by implementing policies that incentivize energy-efficient practices and technologies.</a:t>
            </a:r>
          </a:p>
          <a:p>
            <a:pPr lvl="1"/>
            <a:r>
              <a:rPr lang="en-US" b="1" dirty="0"/>
              <a:t>Public-Private Collaboration:</a:t>
            </a:r>
            <a:r>
              <a:rPr lang="en-US" dirty="0"/>
              <a:t> Collaborations between governments and private sectors can lead to the development and implementation of energy-efficient solutions.</a:t>
            </a:r>
          </a:p>
        </p:txBody>
      </p:sp>
    </p:spTree>
    <p:extLst>
      <p:ext uri="{BB962C8B-B14F-4D97-AF65-F5344CB8AC3E}">
        <p14:creationId xmlns:p14="http://schemas.microsoft.com/office/powerpoint/2010/main" val="3080723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Data and Monitoring Tools:</a:t>
            </a:r>
            <a:endParaRPr lang="en-US" dirty="0"/>
          </a:p>
        </p:txBody>
      </p:sp>
      <p:sp>
        <p:nvSpPr>
          <p:cNvPr id="3" name="Content Placeholder 2"/>
          <p:cNvSpPr>
            <a:spLocks noGrp="1"/>
          </p:cNvSpPr>
          <p:nvPr>
            <p:ph idx="1"/>
          </p:nvPr>
        </p:nvSpPr>
        <p:spPr/>
        <p:txBody>
          <a:bodyPr/>
          <a:lstStyle/>
          <a:p>
            <a:r>
              <a:rPr lang="en-US" b="1" dirty="0"/>
              <a:t>Real-Time Tracking of Energy Access</a:t>
            </a:r>
            <a:r>
              <a:rPr lang="en-US" b="1" dirty="0" smtClean="0"/>
              <a:t>:</a:t>
            </a:r>
          </a:p>
          <a:p>
            <a:r>
              <a:rPr lang="en-US" b="1" dirty="0" smtClean="0"/>
              <a:t>Importance</a:t>
            </a:r>
            <a:r>
              <a:rPr lang="en-US" b="1" dirty="0"/>
              <a:t>:</a:t>
            </a:r>
            <a:endParaRPr lang="en-US" dirty="0"/>
          </a:p>
          <a:p>
            <a:pPr lvl="1"/>
            <a:r>
              <a:rPr lang="en-US" dirty="0"/>
              <a:t>Provides real-time insights into energy consumption patterns.</a:t>
            </a:r>
          </a:p>
          <a:p>
            <a:pPr lvl="1"/>
            <a:r>
              <a:rPr lang="en-US" dirty="0"/>
              <a:t>Facilitates proactive responses to changes in demand or system performance.</a:t>
            </a:r>
          </a:p>
          <a:p>
            <a:r>
              <a:rPr lang="en-US" b="1" dirty="0"/>
              <a:t>Tools:</a:t>
            </a:r>
            <a:endParaRPr lang="en-US" dirty="0"/>
          </a:p>
          <a:p>
            <a:pPr lvl="1"/>
            <a:r>
              <a:rPr lang="en-US" dirty="0"/>
              <a:t>Smart meters, remote sensors, and </a:t>
            </a:r>
            <a:r>
              <a:rPr lang="en-US" dirty="0" err="1"/>
              <a:t>IoT</a:t>
            </a:r>
            <a:r>
              <a:rPr lang="en-US" dirty="0"/>
              <a:t> devices for continuous monitoring.</a:t>
            </a:r>
          </a:p>
        </p:txBody>
      </p:sp>
    </p:spTree>
    <p:extLst>
      <p:ext uri="{BB962C8B-B14F-4D97-AF65-F5344CB8AC3E}">
        <p14:creationId xmlns:p14="http://schemas.microsoft.com/office/powerpoint/2010/main" val="154534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Importance of Evaluating Energy Projects:</a:t>
            </a:r>
            <a:endParaRPr lang="en-US" dirty="0"/>
          </a:p>
        </p:txBody>
      </p:sp>
      <p:sp>
        <p:nvSpPr>
          <p:cNvPr id="3" name="Content Placeholder 2"/>
          <p:cNvSpPr>
            <a:spLocks noGrp="1"/>
          </p:cNvSpPr>
          <p:nvPr>
            <p:ph idx="1"/>
          </p:nvPr>
        </p:nvSpPr>
        <p:spPr>
          <a:xfrm>
            <a:off x="2589212" y="2133600"/>
            <a:ext cx="8915400" cy="3065417"/>
          </a:xfrm>
        </p:spPr>
        <p:txBody>
          <a:bodyPr/>
          <a:lstStyle/>
          <a:p>
            <a:pPr marL="457200" lvl="1" indent="0">
              <a:buNone/>
            </a:pPr>
            <a:r>
              <a:rPr lang="en-US" dirty="0" smtClean="0"/>
              <a:t>Assessing </a:t>
            </a:r>
            <a:r>
              <a:rPr lang="en-US" dirty="0"/>
              <a:t>the effectiveness and impact of implemented energy projects.</a:t>
            </a:r>
          </a:p>
          <a:p>
            <a:r>
              <a:rPr lang="en-US" b="1" dirty="0"/>
              <a:t>Benefits:</a:t>
            </a:r>
            <a:endParaRPr lang="en-US" dirty="0"/>
          </a:p>
          <a:p>
            <a:pPr lvl="1"/>
            <a:r>
              <a:rPr lang="en-US" dirty="0"/>
              <a:t>Informs decision-making for future projects and policy adjustments.</a:t>
            </a:r>
          </a:p>
          <a:p>
            <a:pPr lvl="1"/>
            <a:r>
              <a:rPr lang="en-US" dirty="0"/>
              <a:t>Ensures resources are allocated efficiently and goals are met.</a:t>
            </a:r>
          </a:p>
          <a:p>
            <a:r>
              <a:rPr lang="en-US" b="1" dirty="0"/>
              <a:t>Evaluation Tools:</a:t>
            </a:r>
            <a:endParaRPr lang="en-US" dirty="0"/>
          </a:p>
          <a:p>
            <a:pPr lvl="1"/>
            <a:r>
              <a:rPr lang="en-US" dirty="0"/>
              <a:t>Key Performance Indicators (KPIs), impact assessments, and community feedback mechanisms.</a:t>
            </a:r>
          </a:p>
        </p:txBody>
      </p:sp>
    </p:spTree>
    <p:extLst>
      <p:ext uri="{BB962C8B-B14F-4D97-AF65-F5344CB8AC3E}">
        <p14:creationId xmlns:p14="http://schemas.microsoft.com/office/powerpoint/2010/main" val="66090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a:xfrm>
            <a:off x="1737360" y="2133599"/>
            <a:ext cx="9767252" cy="4397829"/>
          </a:xfrm>
        </p:spPr>
        <p:txBody>
          <a:bodyPr>
            <a:normAutofit/>
          </a:bodyPr>
          <a:lstStyle/>
          <a:p>
            <a:r>
              <a:rPr lang="en-US" dirty="0"/>
              <a:t>In conclusion, addressing energy access in remote areas poses both challenges and opportunities that require strategic and collaborative solutions. The journey toward sustainable energy solutions necessitates a careful balance of innovation, collaboration, and continuous </a:t>
            </a:r>
            <a:r>
              <a:rPr lang="en-US" dirty="0" smtClean="0"/>
              <a:t>evaluation.</a:t>
            </a:r>
          </a:p>
          <a:p>
            <a:endParaRPr lang="en-US" dirty="0"/>
          </a:p>
          <a:p>
            <a:r>
              <a:rPr lang="en-US" dirty="0" smtClean="0"/>
              <a:t>In </a:t>
            </a:r>
            <a:r>
              <a:rPr lang="en-US" dirty="0"/>
              <a:t>achieving sustainable energy solutions in remote areas, the integration of these elements is vital. Collaboration fosters a shared commitment to overcoming challenges, innovation drives the development of effective technologies, and continuous evaluation ensures adaptability and improvement. By reinforcing these principles, we can navigate the complexities of tracking energy access in remote areas and work collectively towards a future where energy is accessible, reliable, and sustainable for all</a:t>
            </a:r>
            <a:r>
              <a:rPr lang="en-US" dirty="0" smtClean="0"/>
              <a:t>.</a:t>
            </a:r>
          </a:p>
        </p:txBody>
      </p:sp>
    </p:spTree>
    <p:extLst>
      <p:ext uri="{BB962C8B-B14F-4D97-AF65-F5344CB8AC3E}">
        <p14:creationId xmlns:p14="http://schemas.microsoft.com/office/powerpoint/2010/main" val="395807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recap the key takeaways:</a:t>
            </a:r>
          </a:p>
        </p:txBody>
      </p:sp>
      <p:sp>
        <p:nvSpPr>
          <p:cNvPr id="3" name="Content Placeholder 2"/>
          <p:cNvSpPr>
            <a:spLocks noGrp="1"/>
          </p:cNvSpPr>
          <p:nvPr>
            <p:ph idx="1"/>
          </p:nvPr>
        </p:nvSpPr>
        <p:spPr/>
        <p:txBody>
          <a:bodyPr/>
          <a:lstStyle/>
          <a:p>
            <a:pPr marL="0" indent="0">
              <a:buNone/>
            </a:pPr>
            <a:r>
              <a:rPr lang="en-US" b="1" dirty="0"/>
              <a:t>Challenges:</a:t>
            </a:r>
            <a:endParaRPr lang="en-US" dirty="0"/>
          </a:p>
          <a:p>
            <a:r>
              <a:rPr lang="en-US" b="1" dirty="0"/>
              <a:t>Geographical Isolation:</a:t>
            </a:r>
            <a:r>
              <a:rPr lang="en-US" dirty="0"/>
              <a:t> Difficult terrains and limited accessibility hinder implementation.</a:t>
            </a:r>
          </a:p>
          <a:p>
            <a:r>
              <a:rPr lang="en-US" b="1" dirty="0"/>
              <a:t>Lack of Infrastructure:</a:t>
            </a:r>
            <a:r>
              <a:rPr lang="en-US" dirty="0"/>
              <a:t> Absence of basic facilities complicates energy access initiatives.</a:t>
            </a:r>
          </a:p>
          <a:p>
            <a:r>
              <a:rPr lang="en-US" b="1" dirty="0"/>
              <a:t>High Implementation Costs:</a:t>
            </a:r>
            <a:r>
              <a:rPr lang="en-US" dirty="0"/>
              <a:t> Financial constraints impact the deployment of tracking systems.</a:t>
            </a:r>
          </a:p>
          <a:p>
            <a:r>
              <a:rPr lang="en-US" b="1" dirty="0"/>
              <a:t>Limited Technical Expertise:</a:t>
            </a:r>
            <a:r>
              <a:rPr lang="en-US" dirty="0"/>
              <a:t> A shortage of skilled personnel and technical know-how poses challenges.</a:t>
            </a:r>
          </a:p>
          <a:p>
            <a:r>
              <a:rPr lang="en-US" b="1" dirty="0"/>
              <a:t>Cultural and Social Factors:</a:t>
            </a:r>
            <a:r>
              <a:rPr lang="en-US" dirty="0"/>
              <a:t> Local contexts influence the success of energy tracking initiatives.</a:t>
            </a:r>
          </a:p>
        </p:txBody>
      </p:sp>
    </p:spTree>
    <p:extLst>
      <p:ext uri="{BB962C8B-B14F-4D97-AF65-F5344CB8AC3E}">
        <p14:creationId xmlns:p14="http://schemas.microsoft.com/office/powerpoint/2010/main" val="1672172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Opportunities:</a:t>
            </a:r>
            <a:endParaRPr lang="en-US" dirty="0"/>
          </a:p>
          <a:p>
            <a:r>
              <a:rPr lang="en-US" b="1" dirty="0"/>
              <a:t>Renewable Energy Potential:</a:t>
            </a:r>
            <a:r>
              <a:rPr lang="en-US" dirty="0"/>
              <a:t> Abundant resources like solar and biogas present sustainable solutions.</a:t>
            </a:r>
          </a:p>
          <a:p>
            <a:r>
              <a:rPr lang="en-US" b="1" dirty="0"/>
              <a:t>Innovative Technologies:</a:t>
            </a:r>
            <a:r>
              <a:rPr lang="en-US" dirty="0"/>
              <a:t> Off-grid solar, </a:t>
            </a:r>
            <a:r>
              <a:rPr lang="en-US" dirty="0" err="1"/>
              <a:t>microgrids</a:t>
            </a:r>
            <a:r>
              <a:rPr lang="en-US" dirty="0"/>
              <a:t>, and energy storage address infrastructure limitations.</a:t>
            </a:r>
          </a:p>
          <a:p>
            <a:r>
              <a:rPr lang="en-US" b="1" dirty="0"/>
              <a:t>Community Engagement:</a:t>
            </a:r>
            <a:r>
              <a:rPr lang="en-US" dirty="0"/>
              <a:t> Involving local communities ensures tailored and impactful solutions.</a:t>
            </a:r>
          </a:p>
          <a:p>
            <a:r>
              <a:rPr lang="en-US" b="1" dirty="0"/>
              <a:t>Public-Private Partnerships:</a:t>
            </a:r>
            <a:r>
              <a:rPr lang="en-US" dirty="0"/>
              <a:t> Collaborative efforts attract resources and expertise.</a:t>
            </a:r>
          </a:p>
          <a:p>
            <a:r>
              <a:rPr lang="en-US" b="1" dirty="0"/>
              <a:t>Supportive Policies:</a:t>
            </a:r>
            <a:r>
              <a:rPr lang="en-US" dirty="0"/>
              <a:t> Government support encourages investment in remote energy projects.</a:t>
            </a:r>
          </a:p>
        </p:txBody>
      </p:sp>
    </p:spTree>
    <p:extLst>
      <p:ext uri="{BB962C8B-B14F-4D97-AF65-F5344CB8AC3E}">
        <p14:creationId xmlns:p14="http://schemas.microsoft.com/office/powerpoint/2010/main" val="1344839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Reinforcement:</a:t>
            </a:r>
            <a:endParaRPr lang="en-US" dirty="0"/>
          </a:p>
          <a:p>
            <a:r>
              <a:rPr lang="en-US" b="1" dirty="0"/>
              <a:t>Collaboration is Key:</a:t>
            </a:r>
            <a:r>
              <a:rPr lang="en-US" dirty="0"/>
              <a:t> Success hinges on collaborative efforts among governments, private sectors, and local communities.</a:t>
            </a:r>
          </a:p>
          <a:p>
            <a:r>
              <a:rPr lang="en-US" b="1" dirty="0"/>
              <a:t>Innovation Drives Progress:</a:t>
            </a:r>
            <a:r>
              <a:rPr lang="en-US" dirty="0"/>
              <a:t> Embracing innovative technologies ensures adaptability and efficiency.</a:t>
            </a:r>
          </a:p>
          <a:p>
            <a:r>
              <a:rPr lang="en-US" b="1" dirty="0"/>
              <a:t>Continuous Evaluation is Essential:</a:t>
            </a:r>
            <a:r>
              <a:rPr lang="en-US" dirty="0"/>
              <a:t> Rigorous monitoring and evaluation are critical for gauging effectiveness and informing future strategies.</a:t>
            </a:r>
          </a:p>
          <a:p>
            <a:r>
              <a:rPr lang="en-US" b="1" dirty="0"/>
              <a:t>Empowering Local Communities:</a:t>
            </a:r>
            <a:r>
              <a:rPr lang="en-US" dirty="0"/>
              <a:t> Involving communities in decision-making fosters sustainable and culturally sensitive solutions.</a:t>
            </a:r>
          </a:p>
          <a:p>
            <a:r>
              <a:rPr lang="en-US" b="1" dirty="0"/>
              <a:t>Policy Support Accelerates Progress:</a:t>
            </a:r>
            <a:r>
              <a:rPr lang="en-US" dirty="0"/>
              <a:t> Government policies play a pivotal role in creating an enabling environment for sustainable energy development.</a:t>
            </a:r>
          </a:p>
        </p:txBody>
      </p:sp>
    </p:spTree>
    <p:extLst>
      <p:ext uri="{BB962C8B-B14F-4D97-AF65-F5344CB8AC3E}">
        <p14:creationId xmlns:p14="http://schemas.microsoft.com/office/powerpoint/2010/main" val="3710824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Q&amp;A Session: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Thank </a:t>
            </a:r>
            <a:r>
              <a:rPr lang="en-US" dirty="0"/>
              <a:t>you for your attention. Now, I invite any questions or discussions you may have. Please feel free to ask about the challenges and opportunities in tracking energy access, EEAP's role, technology solutions, or any related topics. Your engagement is crucial in fostering a deeper understanding of the complexities and nuances of sustainable energy development in remote areas. Let's open the floor to your inquiries and insights.</a:t>
            </a:r>
          </a:p>
        </p:txBody>
      </p:sp>
    </p:spTree>
    <p:extLst>
      <p:ext uri="{BB962C8B-B14F-4D97-AF65-F5344CB8AC3E}">
        <p14:creationId xmlns:p14="http://schemas.microsoft.com/office/powerpoint/2010/main" val="41332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a:xfrm>
            <a:off x="1854926" y="2133600"/>
            <a:ext cx="9649686" cy="3777622"/>
          </a:xfrm>
        </p:spPr>
        <p:txBody>
          <a:bodyPr/>
          <a:lstStyle/>
          <a:p>
            <a:r>
              <a:rPr lang="en-US" dirty="0"/>
              <a:t>Energy Evaluation Asia-Pacific (EEAP) is dedicated to advancing the mainstreaming of energy evaluation in the Asia-Pacific region. The organization's mission revolves around building capacities and fostering a community committed to sharing relevant experiences. </a:t>
            </a:r>
            <a:endParaRPr lang="en-US" dirty="0" smtClean="0"/>
          </a:p>
          <a:p>
            <a:r>
              <a:rPr lang="en-US" dirty="0"/>
              <a:t>By doing so, EEAP aims to contribute to the development and implementation of effective energy policies and programs in the region. The commitment lies in creating a collaborative platform that engages policymakers, evaluators, academia, researchers, and energy professionals to collectively enhance the understanding and impact of energy-related initiatives.</a:t>
            </a:r>
          </a:p>
        </p:txBody>
      </p:sp>
    </p:spTree>
    <p:extLst>
      <p:ext uri="{BB962C8B-B14F-4D97-AF65-F5344CB8AC3E}">
        <p14:creationId xmlns:p14="http://schemas.microsoft.com/office/powerpoint/2010/main" val="2289940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4444279"/>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sz="6600" dirty="0" smtClean="0"/>
              <a:t>Thank you</a:t>
            </a:r>
            <a:r>
              <a:rPr lang="en-US" sz="6600" dirty="0"/>
              <a:t/>
            </a:r>
            <a:br>
              <a:rPr lang="en-US" sz="6600" dirty="0"/>
            </a:br>
            <a:r>
              <a:rPr lang="en-US" sz="6600" dirty="0" smtClean="0">
                <a:sym typeface="Wingdings" panose="05000000000000000000" pitchFamily="2" charset="2"/>
              </a:rPr>
              <a:t></a:t>
            </a:r>
            <a:endParaRPr lang="en-US" sz="6600" dirty="0"/>
          </a:p>
        </p:txBody>
      </p:sp>
    </p:spTree>
    <p:extLst>
      <p:ext uri="{BB962C8B-B14F-4D97-AF65-F5344CB8AC3E}">
        <p14:creationId xmlns:p14="http://schemas.microsoft.com/office/powerpoint/2010/main" val="321662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Importance of Addressing Energy Access in Remote Areas:</a:t>
            </a:r>
            <a:endParaRPr lang="en-US" dirty="0"/>
          </a:p>
        </p:txBody>
      </p:sp>
      <p:sp>
        <p:nvSpPr>
          <p:cNvPr id="3" name="Content Placeholder 2"/>
          <p:cNvSpPr>
            <a:spLocks noGrp="1"/>
          </p:cNvSpPr>
          <p:nvPr>
            <p:ph idx="1"/>
          </p:nvPr>
        </p:nvSpPr>
        <p:spPr>
          <a:xfrm>
            <a:off x="1489166" y="2133600"/>
            <a:ext cx="10015446" cy="3777622"/>
          </a:xfrm>
        </p:spPr>
        <p:txBody>
          <a:bodyPr>
            <a:normAutofit/>
          </a:bodyPr>
          <a:lstStyle/>
          <a:p>
            <a:r>
              <a:rPr lang="en-US" dirty="0"/>
              <a:t>Ensuring energy access in remote areas is of paramount importance for sustainable development. Remote regions often face challenges such as geographical isolation, lack of infrastructure, and limited financial resources</a:t>
            </a:r>
            <a:r>
              <a:rPr lang="en-US" dirty="0" smtClean="0"/>
              <a:t>.</a:t>
            </a:r>
          </a:p>
          <a:p>
            <a:r>
              <a:rPr lang="en-US" dirty="0"/>
              <a:t>By addressing energy access in these areas, EEAP acknowledges the potential for significant positive impacts. Access to affordable, reliable, and sustainable energy is a catalyst for improved living standards, economic development, and environmental sustainability. It contributes to the achievement of broader sustainable development goals, including poverty alleviation, enhanced education, and better healthcare</a:t>
            </a:r>
            <a:r>
              <a:rPr lang="en-US" dirty="0" smtClean="0"/>
              <a:t>.</a:t>
            </a:r>
          </a:p>
          <a:p>
            <a:r>
              <a:rPr lang="en-US" dirty="0"/>
              <a:t>EEAP recognizes that by focusing on energy access in remote areas, it can make meaningful contributions to the overall well-being of communities and support the region's progress towards a more sustainable and inclusive future.</a:t>
            </a:r>
          </a:p>
        </p:txBody>
      </p:sp>
    </p:spTree>
    <p:extLst>
      <p:ext uri="{BB962C8B-B14F-4D97-AF65-F5344CB8AC3E}">
        <p14:creationId xmlns:p14="http://schemas.microsoft.com/office/powerpoint/2010/main" val="343512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SDG7: Energy Access</a:t>
            </a:r>
            <a:endParaRPr lang="en-US" dirty="0"/>
          </a:p>
        </p:txBody>
      </p:sp>
      <p:sp>
        <p:nvSpPr>
          <p:cNvPr id="3" name="Content Placeholder 2"/>
          <p:cNvSpPr>
            <a:spLocks noGrp="1"/>
          </p:cNvSpPr>
          <p:nvPr>
            <p:ph idx="1"/>
          </p:nvPr>
        </p:nvSpPr>
        <p:spPr>
          <a:xfrm>
            <a:off x="1959429" y="2133600"/>
            <a:ext cx="9545183" cy="3777622"/>
          </a:xfrm>
        </p:spPr>
        <p:txBody>
          <a:bodyPr/>
          <a:lstStyle/>
          <a:p>
            <a:r>
              <a:rPr lang="en-US" dirty="0"/>
              <a:t>SDG7, part of the United Nations' Sustainable Development Goals, centers around ensuring access to affordable, reliable, sustainable, and modern energy for all. Adopted in 2015, it consists of three main targets</a:t>
            </a:r>
            <a:r>
              <a:rPr lang="en-US" dirty="0" smtClean="0"/>
              <a:t>:</a:t>
            </a:r>
          </a:p>
          <a:p>
            <a:r>
              <a:rPr lang="en-US" b="1" dirty="0"/>
              <a:t>Universal Access (7.1):</a:t>
            </a:r>
            <a:r>
              <a:rPr lang="en-US" dirty="0"/>
              <a:t> Ensuring everyone has access to reliable energy services.</a:t>
            </a:r>
          </a:p>
          <a:p>
            <a:r>
              <a:rPr lang="en-US" b="1" dirty="0"/>
              <a:t>Renewable Energy (7.2):</a:t>
            </a:r>
            <a:r>
              <a:rPr lang="en-US" dirty="0"/>
              <a:t> Increasing the share of renewable energy in the global energy mix.</a:t>
            </a:r>
          </a:p>
          <a:p>
            <a:r>
              <a:rPr lang="en-US" b="1" dirty="0"/>
              <a:t>Energy Efficiency (7.3):</a:t>
            </a:r>
            <a:r>
              <a:rPr lang="en-US" dirty="0"/>
              <a:t> Improving energy efficiency to reduce waste and environmental impact.</a:t>
            </a:r>
          </a:p>
          <a:p>
            <a:pPr marL="0" indent="0">
              <a:buNone/>
            </a:pPr>
            <a:endParaRPr lang="en-US" dirty="0"/>
          </a:p>
        </p:txBody>
      </p:sp>
    </p:spTree>
    <p:extLst>
      <p:ext uri="{BB962C8B-B14F-4D97-AF65-F5344CB8AC3E}">
        <p14:creationId xmlns:p14="http://schemas.microsoft.com/office/powerpoint/2010/main" val="355380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EEAP's Role in Energy Policy Evaluation:</a:t>
            </a:r>
            <a:endParaRPr lang="en-US" dirty="0"/>
          </a:p>
        </p:txBody>
      </p:sp>
      <p:sp>
        <p:nvSpPr>
          <p:cNvPr id="3" name="Content Placeholder 2"/>
          <p:cNvSpPr>
            <a:spLocks noGrp="1"/>
          </p:cNvSpPr>
          <p:nvPr>
            <p:ph idx="1"/>
          </p:nvPr>
        </p:nvSpPr>
        <p:spPr>
          <a:xfrm>
            <a:off x="1214845" y="1645920"/>
            <a:ext cx="10450285" cy="5055326"/>
          </a:xfrm>
        </p:spPr>
        <p:txBody>
          <a:bodyPr>
            <a:normAutofit/>
          </a:bodyPr>
          <a:lstStyle/>
          <a:p>
            <a:r>
              <a:rPr lang="en-US" dirty="0"/>
              <a:t>Energy Evaluation Asia-Pacific (EEAP) plays a crucial role in supporting the evaluation of energy policies and programs. This involves:</a:t>
            </a:r>
          </a:p>
          <a:p>
            <a:r>
              <a:rPr lang="en-US" b="1" dirty="0"/>
              <a:t>Building Capacities:</a:t>
            </a:r>
            <a:r>
              <a:rPr lang="en-US" dirty="0"/>
              <a:t> EEAP works to enhance the skills and knowledge of stakeholders involved in energy policy and program evaluation.</a:t>
            </a:r>
          </a:p>
          <a:p>
            <a:r>
              <a:rPr lang="en-US" b="1" dirty="0"/>
              <a:t>Knowledge Sharing:</a:t>
            </a:r>
            <a:r>
              <a:rPr lang="en-US" dirty="0"/>
              <a:t> The organization provides a platform for the exchange of experiences and best practices, fostering a collaborative environment.</a:t>
            </a:r>
          </a:p>
          <a:p>
            <a:r>
              <a:rPr lang="en-US" b="1" dirty="0"/>
              <a:t>Facilitating Collaboration:</a:t>
            </a:r>
            <a:r>
              <a:rPr lang="en-US" dirty="0"/>
              <a:t> EEAP encourages partnerships and collaborations among policymakers, evaluators, academia, researchers, and energy professionals.</a:t>
            </a:r>
          </a:p>
          <a:p>
            <a:r>
              <a:rPr lang="en-US" b="1" dirty="0"/>
              <a:t>Country-Driven Evaluation:</a:t>
            </a:r>
            <a:r>
              <a:rPr lang="en-US" dirty="0"/>
              <a:t> Recognizing that the evaluation process is country-driven, EEAP supports nations in taking ownership of their sustainable energy initiatives.</a:t>
            </a:r>
          </a:p>
          <a:p>
            <a:r>
              <a:rPr lang="en-US" b="1" dirty="0"/>
              <a:t>Promoting Effective Policies:</a:t>
            </a:r>
            <a:r>
              <a:rPr lang="en-US" dirty="0"/>
              <a:t> EEAP aims to contribute to the development of effective and impactful energy policies by leveraging evaluation insights.</a:t>
            </a:r>
          </a:p>
        </p:txBody>
      </p:sp>
    </p:spTree>
    <p:extLst>
      <p:ext uri="{BB962C8B-B14F-4D97-AF65-F5344CB8AC3E}">
        <p14:creationId xmlns:p14="http://schemas.microsoft.com/office/powerpoint/2010/main" val="191887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468" y="310602"/>
            <a:ext cx="8911687" cy="1280890"/>
          </a:xfrm>
        </p:spPr>
        <p:txBody>
          <a:bodyPr/>
          <a:lstStyle/>
          <a:p>
            <a:r>
              <a:rPr lang="en-US" dirty="0"/>
              <a:t>Importance of Remote Areas</a:t>
            </a:r>
          </a:p>
        </p:txBody>
      </p:sp>
      <p:sp>
        <p:nvSpPr>
          <p:cNvPr id="3" name="Content Placeholder 2"/>
          <p:cNvSpPr>
            <a:spLocks noGrp="1"/>
          </p:cNvSpPr>
          <p:nvPr>
            <p:ph idx="1"/>
          </p:nvPr>
        </p:nvSpPr>
        <p:spPr>
          <a:xfrm>
            <a:off x="1188719" y="1319349"/>
            <a:ext cx="10502537" cy="5185954"/>
          </a:xfrm>
        </p:spPr>
        <p:txBody>
          <a:bodyPr>
            <a:normAutofit fontScale="92500"/>
          </a:bodyPr>
          <a:lstStyle/>
          <a:p>
            <a:pPr marL="0" indent="0">
              <a:buNone/>
            </a:pPr>
            <a:r>
              <a:rPr lang="en-US" b="1" dirty="0" smtClean="0"/>
              <a:t>         Significance </a:t>
            </a:r>
            <a:r>
              <a:rPr lang="en-US" b="1" dirty="0"/>
              <a:t>of Addressing Energy Access in Remote Areas for SDG7</a:t>
            </a:r>
            <a:r>
              <a:rPr lang="en-US" b="1" dirty="0" smtClean="0"/>
              <a:t>:</a:t>
            </a:r>
          </a:p>
          <a:p>
            <a:pPr marL="0" indent="0">
              <a:buNone/>
            </a:pPr>
            <a:r>
              <a:rPr lang="en-US" dirty="0" smtClean="0"/>
              <a:t> </a:t>
            </a:r>
            <a:r>
              <a:rPr lang="en-US" dirty="0"/>
              <a:t>Addressing energy access in remote areas is pivotal for achieving the targets outlined in Sustainable Development Goal 7 (SDG7). This significance is underscored by several key factors:</a:t>
            </a:r>
          </a:p>
          <a:p>
            <a:r>
              <a:rPr lang="en-US" b="1" dirty="0"/>
              <a:t>Inclusivity and Equity:</a:t>
            </a:r>
            <a:r>
              <a:rPr lang="en-US" dirty="0"/>
              <a:t> Remote areas are often marginalized and face challenges in accessing essential services, including energy. Prioritizing these regions ensures a more inclusive approach, aligning with the overarching principle of leaving no one behind.</a:t>
            </a:r>
          </a:p>
          <a:p>
            <a:r>
              <a:rPr lang="en-US" b="1" dirty="0"/>
              <a:t>Universal Access (SDG7.1):</a:t>
            </a:r>
            <a:r>
              <a:rPr lang="en-US" dirty="0"/>
              <a:t> The first target of SDG7 emphasizes universal access to energy services. By reaching remote areas, we make substantial progress towards ensuring that all communities, regardless of their geographical location, have access to reliable and sustainable energy.</a:t>
            </a:r>
          </a:p>
          <a:p>
            <a:r>
              <a:rPr lang="en-US" b="1" dirty="0"/>
              <a:t>Renewable Energy Potential:</a:t>
            </a:r>
            <a:r>
              <a:rPr lang="en-US" dirty="0"/>
              <a:t> Many remote areas possess abundant renewable energy resources, such as solar and wind. Harnessing these resources not only addresses energy access but also contributes to SDG7.2 by increasing the share of renewables in the energy mix.</a:t>
            </a:r>
          </a:p>
          <a:p>
            <a:r>
              <a:rPr lang="en-US" b="1" dirty="0"/>
              <a:t>Impact on Economic Development (SDG7.b):</a:t>
            </a:r>
            <a:r>
              <a:rPr lang="en-US" dirty="0"/>
              <a:t> Enhancing energy access in remote areas directly supports SDG7.b, which focuses on expanding infrastructure and upgrading technology in developing countries. Access to energy facilitates economic activities, job creation, and overall development.</a:t>
            </a:r>
          </a:p>
        </p:txBody>
      </p:sp>
    </p:spTree>
    <p:extLst>
      <p:ext uri="{BB962C8B-B14F-4D97-AF65-F5344CB8AC3E}">
        <p14:creationId xmlns:p14="http://schemas.microsoft.com/office/powerpoint/2010/main" val="243986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Energy in Improving Quality of </a:t>
            </a:r>
            <a:r>
              <a:rPr lang="en-US" b="1" dirty="0" smtClean="0"/>
              <a:t>Life</a:t>
            </a:r>
            <a:endParaRPr lang="en-US" dirty="0"/>
          </a:p>
        </p:txBody>
      </p:sp>
      <p:sp>
        <p:nvSpPr>
          <p:cNvPr id="3" name="Content Placeholder 2"/>
          <p:cNvSpPr>
            <a:spLocks noGrp="1"/>
          </p:cNvSpPr>
          <p:nvPr>
            <p:ph idx="1"/>
          </p:nvPr>
        </p:nvSpPr>
        <p:spPr>
          <a:xfrm>
            <a:off x="1436913" y="2133599"/>
            <a:ext cx="10398035" cy="4228011"/>
          </a:xfrm>
        </p:spPr>
        <p:txBody>
          <a:bodyPr>
            <a:normAutofit/>
          </a:bodyPr>
          <a:lstStyle/>
          <a:p>
            <a:pPr marL="0" indent="0">
              <a:buNone/>
            </a:pPr>
            <a:r>
              <a:rPr lang="en-US" dirty="0" smtClean="0"/>
              <a:t>	Improving </a:t>
            </a:r>
            <a:r>
              <a:rPr lang="en-US" dirty="0"/>
              <a:t>energy access in remote areas has a profound impact on the </a:t>
            </a:r>
            <a:r>
              <a:rPr lang="en-US" dirty="0" smtClean="0"/>
              <a:t>	quality </a:t>
            </a:r>
            <a:r>
              <a:rPr lang="en-US" dirty="0"/>
              <a:t>of life for the residents:</a:t>
            </a:r>
          </a:p>
          <a:p>
            <a:r>
              <a:rPr lang="en-US" b="1" dirty="0"/>
              <a:t>Healthcare and Education:</a:t>
            </a:r>
            <a:r>
              <a:rPr lang="en-US" dirty="0"/>
              <a:t> Reliable energy supports the functioning of healthcare facilities and educational institutions, leading to improved health outcomes and enhanced educational opportunities.</a:t>
            </a:r>
          </a:p>
          <a:p>
            <a:r>
              <a:rPr lang="en-US" b="1" dirty="0"/>
              <a:t>Basic Services:</a:t>
            </a:r>
            <a:r>
              <a:rPr lang="en-US" dirty="0"/>
              <a:t> Energy is fundamental for providing basic services such as lighting, heating, and cooking, contributing to a safer and more comfortable living environment.</a:t>
            </a:r>
          </a:p>
          <a:p>
            <a:r>
              <a:rPr lang="en-US" b="1" dirty="0"/>
              <a:t>Communication and Connectivity:</a:t>
            </a:r>
            <a:r>
              <a:rPr lang="en-US" dirty="0"/>
              <a:t> Access to energy enables the use of communication technologies, fostering connectivity in remote areas. This connectivity, in turn, facilitates information exchange and access to markets.</a:t>
            </a:r>
          </a:p>
          <a:p>
            <a:r>
              <a:rPr lang="en-US" b="1" dirty="0"/>
              <a:t>Productivity and Livelihoods:</a:t>
            </a:r>
            <a:r>
              <a:rPr lang="en-US" dirty="0"/>
              <a:t> Energy access opens avenues for productive activities, empowering communities to engage in income-generating endeavors, ultimately fostering economic </a:t>
            </a:r>
            <a:r>
              <a:rPr lang="en-US" dirty="0" smtClean="0"/>
              <a:t>self-sufficiency</a:t>
            </a:r>
            <a:endParaRPr lang="en-US" dirty="0"/>
          </a:p>
        </p:txBody>
      </p:sp>
    </p:spTree>
    <p:extLst>
      <p:ext uri="{BB962C8B-B14F-4D97-AF65-F5344CB8AC3E}">
        <p14:creationId xmlns:p14="http://schemas.microsoft.com/office/powerpoint/2010/main" val="282376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Tracking Energy Access</a:t>
            </a:r>
          </a:p>
        </p:txBody>
      </p:sp>
      <p:sp>
        <p:nvSpPr>
          <p:cNvPr id="3" name="Content Placeholder 2"/>
          <p:cNvSpPr>
            <a:spLocks noGrp="1"/>
          </p:cNvSpPr>
          <p:nvPr>
            <p:ph idx="1"/>
          </p:nvPr>
        </p:nvSpPr>
        <p:spPr>
          <a:xfrm>
            <a:off x="1110343" y="1214846"/>
            <a:ext cx="10394269" cy="4696376"/>
          </a:xfrm>
        </p:spPr>
        <p:txBody>
          <a:bodyPr>
            <a:normAutofit fontScale="92500" lnSpcReduction="20000"/>
          </a:bodyPr>
          <a:lstStyle/>
          <a:p>
            <a:pPr marL="0" indent="0">
              <a:buNone/>
            </a:pPr>
            <a:r>
              <a:rPr lang="en-US" dirty="0"/>
              <a:t>Tracking energy access, particularly in remote areas, presents various challenges that need to be overcome for effective policy implementation and program success. Here are some key challenges:</a:t>
            </a:r>
          </a:p>
          <a:p>
            <a:r>
              <a:rPr lang="en-US" b="1" dirty="0"/>
              <a:t>Geographical Isolation:</a:t>
            </a:r>
            <a:endParaRPr lang="en-US" dirty="0"/>
          </a:p>
          <a:p>
            <a:pPr marL="457200" lvl="1" indent="0">
              <a:buNone/>
            </a:pPr>
            <a:r>
              <a:rPr lang="en-US" dirty="0"/>
              <a:t>Remote areas often have challenging terrains and are geographically isolated. This makes it difficult and costly to deploy and maintain monitoring infrastructure, hindering accurate data collection on energy access.</a:t>
            </a:r>
          </a:p>
          <a:p>
            <a:r>
              <a:rPr lang="en-US" b="1" dirty="0"/>
              <a:t>Lack of Infrastructure:</a:t>
            </a:r>
            <a:endParaRPr lang="en-US" dirty="0"/>
          </a:p>
          <a:p>
            <a:pPr marL="457200" lvl="1" indent="0">
              <a:buNone/>
            </a:pPr>
            <a:r>
              <a:rPr lang="en-US" dirty="0"/>
              <a:t>Insufficient transportation, communication, and logistical infrastructure in remote areas can impede the installation and maintenance of energy tracking systems. This lack of basic infrastructure complicates the process of monitoring and evaluating energy access.</a:t>
            </a:r>
          </a:p>
          <a:p>
            <a:r>
              <a:rPr lang="en-US" b="1" dirty="0"/>
              <a:t>Data Collection Difficulties:</a:t>
            </a:r>
            <a:endParaRPr lang="en-US" dirty="0"/>
          </a:p>
          <a:p>
            <a:pPr marL="457200" lvl="1" indent="0">
              <a:buNone/>
            </a:pPr>
            <a:r>
              <a:rPr lang="en-US" dirty="0"/>
              <a:t>Limited connectivity and access to technology in remote areas can make data collection challenging. This is crucial for tracking energy consumption patterns, identifying demand, and assessing the effectiveness of implemented energy solutions.</a:t>
            </a:r>
          </a:p>
          <a:p>
            <a:r>
              <a:rPr lang="en-US" b="1" dirty="0"/>
              <a:t>High Implementation </a:t>
            </a:r>
            <a:r>
              <a:rPr lang="en-US" b="1" dirty="0" smtClean="0"/>
              <a:t>Costs: </a:t>
            </a:r>
            <a:r>
              <a:rPr lang="en-US" dirty="0" smtClean="0"/>
              <a:t>The </a:t>
            </a:r>
            <a:r>
              <a:rPr lang="en-US" dirty="0"/>
              <a:t>costs associated with deploying and maintaining tracking systems, especially in remote regions, can be prohibitively high. Budget constraints may limit the implementation of comprehensive monitoring solutions</a:t>
            </a:r>
            <a:r>
              <a:rPr lang="en-US" dirty="0" smtClean="0"/>
              <a:t>.</a:t>
            </a:r>
            <a:endParaRPr lang="en-US" dirty="0"/>
          </a:p>
        </p:txBody>
      </p:sp>
    </p:spTree>
    <p:extLst>
      <p:ext uri="{BB962C8B-B14F-4D97-AF65-F5344CB8AC3E}">
        <p14:creationId xmlns:p14="http://schemas.microsoft.com/office/powerpoint/2010/main" val="411145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1942</TotalTime>
  <Words>2595</Words>
  <Application>Microsoft Office PowerPoint</Application>
  <PresentationFormat>Widescreen</PresentationFormat>
  <Paragraphs>181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Wingdings</vt:lpstr>
      <vt:lpstr>Wingdings 3</vt:lpstr>
      <vt:lpstr>Wisp</vt:lpstr>
      <vt:lpstr>Challenges and Opportunities in Tracking Energy Access in Remote Areas</vt:lpstr>
      <vt:lpstr>About me: Mechanical Engineer involved in </vt:lpstr>
      <vt:lpstr>Introduction</vt:lpstr>
      <vt:lpstr>Importance of Addressing Energy Access in Remote Areas:</vt:lpstr>
      <vt:lpstr>Overview of SDG7: Energy Access</vt:lpstr>
      <vt:lpstr>EEAP's Role in Energy Policy Evaluation:</vt:lpstr>
      <vt:lpstr>Importance of Remote Areas</vt:lpstr>
      <vt:lpstr>Role of Energy in Improving Quality of Life</vt:lpstr>
      <vt:lpstr>Challenges in Tracking Energy Access</vt:lpstr>
      <vt:lpstr>PowerPoint Presentation</vt:lpstr>
      <vt:lpstr>PowerPoint Presentation</vt:lpstr>
      <vt:lpstr>Opportunities for Remote Energy Access: </vt:lpstr>
      <vt:lpstr>PowerPoint Presentation</vt:lpstr>
      <vt:lpstr>Interlinkages with Sustainable Development Goals (SDGs):</vt:lpstr>
      <vt:lpstr>Interlinkages between Energy Targets and Other SDGs:</vt:lpstr>
      <vt:lpstr>PowerPoint Presentation</vt:lpstr>
      <vt:lpstr>Distributed Renewable Energy Sources for Rural Communities:</vt:lpstr>
      <vt:lpstr>PowerPoint Presentation</vt:lpstr>
      <vt:lpstr>Win-Win' Strategy of Energy Efficiency:</vt:lpstr>
      <vt:lpstr>Examples of Energy-Efficient Technologies:</vt:lpstr>
      <vt:lpstr>PowerPoint Presentation</vt:lpstr>
      <vt:lpstr>PowerPoint Presentation</vt:lpstr>
      <vt:lpstr>Role of Data and Monitoring Tools:</vt:lpstr>
      <vt:lpstr>Importance of Evaluating Energy Projects:</vt:lpstr>
      <vt:lpstr>Conclusion:</vt:lpstr>
      <vt:lpstr>Let's recap the key takeaways:</vt:lpstr>
      <vt:lpstr>PowerPoint Presentation</vt:lpstr>
      <vt:lpstr>PowerPoint Presentation</vt:lpstr>
      <vt:lpstr>Q&amp;A Session: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in Tracking Energy Access in Remote Areas</dc:title>
  <dc:creator>Sadeep Acharya</dc:creator>
  <cp:lastModifiedBy>Sadeep Acharya</cp:lastModifiedBy>
  <cp:revision>18</cp:revision>
  <dcterms:created xsi:type="dcterms:W3CDTF">2024-03-06T05:19:20Z</dcterms:created>
  <dcterms:modified xsi:type="dcterms:W3CDTF">2024-03-21T10:29:27Z</dcterms:modified>
</cp:coreProperties>
</file>