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</p:sldMasterIdLst>
  <p:notesMasterIdLst>
    <p:notesMasterId r:id="rId16"/>
  </p:notesMasterIdLst>
  <p:sldIdLst>
    <p:sldId id="256" r:id="rId3"/>
    <p:sldId id="258" r:id="rId4"/>
    <p:sldId id="265" r:id="rId5"/>
    <p:sldId id="261" r:id="rId6"/>
    <p:sldId id="275" r:id="rId7"/>
    <p:sldId id="276" r:id="rId8"/>
    <p:sldId id="277" r:id="rId9"/>
    <p:sldId id="279" r:id="rId10"/>
    <p:sldId id="280" r:id="rId11"/>
    <p:sldId id="281" r:id="rId12"/>
    <p:sldId id="282" r:id="rId13"/>
    <p:sldId id="284" r:id="rId14"/>
    <p:sldId id="278" r:id="rId1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Lato" panose="020F0502020204030203" pitchFamily="34" charset="0"/>
      <p:regular r:id="rId21"/>
      <p:bold r:id="rId22"/>
      <p:italic r:id="rId23"/>
      <p:boldItalic r:id="rId24"/>
    </p:embeddedFont>
    <p:embeddedFont>
      <p:font typeface="Raleway" pitchFamily="2" charset="0"/>
      <p:regular r:id="rId25"/>
      <p:bold r:id="rId26"/>
      <p:italic r:id="rId27"/>
      <p:boldItalic r:id="rId28"/>
    </p:embeddedFont>
    <p:embeddedFont>
      <p:font typeface="Roboto Serif Light" panose="020B060402020202020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87582" autoAdjust="0"/>
  </p:normalViewPr>
  <p:slideViewPr>
    <p:cSldViewPr snapToGrid="0">
      <p:cViewPr varScale="1">
        <p:scale>
          <a:sx n="95" d="100"/>
          <a:sy n="95" d="100"/>
        </p:scale>
        <p:origin x="1085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4f11b2eb9d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24f11b2eb9d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De aquí nacieron los primeros aprendizajes,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- sensores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- tasa de muestreo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- especificaciones de comunicación CAN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356132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4f11b2eb9d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24f11b2eb9d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De aquí nacieron los primeros aprendizajes,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- sensores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- tasa de muestreo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- especificaciones de comunicación CAN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617591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4f11b2eb9d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24f11b2eb9d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De aquí nacieron los primeros aprendizajes,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- sensores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- tasa de muestreo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- especificaciones de comunicación CAN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270777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0802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4481f8ee97_1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24481f8ee97_1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4f11b2eb9d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24f11b2eb9d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4f11b2eb9d_0_15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g24f11b2eb9d_0_15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4f11b2eb9d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24f11b2eb9d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De aquí nacieron los primeros aprendizajes,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- sensores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- tasa de muestreo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- especificaciones de comunicación CAN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15942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4f11b2eb9d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24f11b2eb9d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Esto se realiza por </a:t>
            </a:r>
            <a:r>
              <a:rPr lang="es-CL" dirty="0" err="1"/>
              <a:t>eurística</a:t>
            </a:r>
            <a:r>
              <a:rPr lang="es-CL" dirty="0"/>
              <a:t>, haciendo pruebas. Se miran los datos y se contrasta con lo que se lee en el tablero.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16956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4f11b2eb9d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24f11b2eb9d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Con esto s </a:t>
            </a:r>
            <a:r>
              <a:rPr lang="es-CL" dirty="0" err="1"/>
              <a:t>epueden</a:t>
            </a:r>
            <a:r>
              <a:rPr lang="es-CL" dirty="0"/>
              <a:t> generar los demás datos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962073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4f11b2eb9d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24f11b2eb9d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Ejemplo energía </a:t>
            </a:r>
            <a:r>
              <a:rPr lang="es-CL" dirty="0" err="1"/>
              <a:t>cargada+regenerada</a:t>
            </a:r>
            <a:r>
              <a:rPr lang="es-CL" dirty="0"/>
              <a:t> y energía consumida.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L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Integral de la potencia es la energía. Ejemplo de los 2 puntos no mide nada.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L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Se pierden </a:t>
            </a:r>
            <a:r>
              <a:rPr lang="es-CL" dirty="0" err="1"/>
              <a:t>peaks</a:t>
            </a:r>
            <a:r>
              <a:rPr lang="es-CL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L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L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00488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4f11b2eb9d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24f11b2eb9d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>
              <a:lnSpc>
                <a:spcPct val="150000"/>
              </a:lnSpc>
            </a:pPr>
            <a:r>
              <a:rPr lang="en-US" sz="1100" dirty="0"/>
              <a:t>we couldn’t analyze daily routines of the drivers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L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L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L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07032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ada AgenciaSE" type="title">
  <p:cSld name="TITLE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0" y="1702225"/>
            <a:ext cx="8754300" cy="164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3237650" y="1833875"/>
            <a:ext cx="5516700" cy="8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erif Light"/>
              <a:buNone/>
              <a:defRPr sz="2400" b="0">
                <a:solidFill>
                  <a:schemeClr val="dk2"/>
                </a:solidFill>
                <a:latin typeface="Roboto Serif Light"/>
                <a:ea typeface="Roboto Serif Light"/>
                <a:cs typeface="Roboto Serif Light"/>
                <a:sym typeface="Roboto Serif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3237650" y="2730275"/>
            <a:ext cx="55167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3038850" y="1985263"/>
            <a:ext cx="35700" cy="1083300"/>
          </a:xfrm>
          <a:prstGeom prst="roundRect">
            <a:avLst>
              <a:gd name="adj" fmla="val 50000"/>
            </a:avLst>
          </a:prstGeom>
          <a:solidFill>
            <a:srgbClr val="94C02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Google Shape;17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6475" y="3178325"/>
            <a:ext cx="4017525" cy="196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4">
            <a:alphaModFix/>
          </a:blip>
          <a:srcRect t="29036" b="29423"/>
          <a:stretch/>
        </p:blipFill>
        <p:spPr>
          <a:xfrm>
            <a:off x="319600" y="1985275"/>
            <a:ext cx="2521724" cy="104755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"/>
          <p:cNvSpPr txBox="1">
            <a:spLocks noGrp="1"/>
          </p:cNvSpPr>
          <p:nvPr>
            <p:ph type="subTitle" idx="2"/>
          </p:nvPr>
        </p:nvSpPr>
        <p:spPr>
          <a:xfrm>
            <a:off x="292725" y="75825"/>
            <a:ext cx="69684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3"/>
          </p:nvPr>
        </p:nvSpPr>
        <p:spPr>
          <a:xfrm>
            <a:off x="7515325" y="75825"/>
            <a:ext cx="14343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C">
  <p:cSld name="SECTION_HEADER_1">
    <p:bg>
      <p:bgPr>
        <a:solidFill>
          <a:schemeClr val="dk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7"/>
          <p:cNvSpPr txBox="1">
            <a:spLocks noGrp="1"/>
          </p:cNvSpPr>
          <p:nvPr>
            <p:ph type="title"/>
          </p:nvPr>
        </p:nvSpPr>
        <p:spPr>
          <a:xfrm>
            <a:off x="1308150" y="1318650"/>
            <a:ext cx="71100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subTitle" idx="1"/>
          </p:nvPr>
        </p:nvSpPr>
        <p:spPr>
          <a:xfrm>
            <a:off x="292725" y="75825"/>
            <a:ext cx="69684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17"/>
          <p:cNvSpPr txBox="1">
            <a:spLocks noGrp="1"/>
          </p:cNvSpPr>
          <p:nvPr>
            <p:ph type="subTitle" idx="2"/>
          </p:nvPr>
        </p:nvSpPr>
        <p:spPr>
          <a:xfrm>
            <a:off x="7515325" y="75825"/>
            <a:ext cx="14343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9"/>
          <p:cNvSpPr txBox="1">
            <a:spLocks noGrp="1"/>
          </p:cNvSpPr>
          <p:nvPr>
            <p:ph type="title"/>
          </p:nvPr>
        </p:nvSpPr>
        <p:spPr>
          <a:xfrm>
            <a:off x="679200" y="726513"/>
            <a:ext cx="7044900" cy="9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9"/>
          <p:cNvSpPr txBox="1">
            <a:spLocks noGrp="1"/>
          </p:cNvSpPr>
          <p:nvPr>
            <p:ph type="body" idx="1"/>
          </p:nvPr>
        </p:nvSpPr>
        <p:spPr>
          <a:xfrm>
            <a:off x="679200" y="1773000"/>
            <a:ext cx="7776600" cy="31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279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/>
            </a:lvl1pPr>
            <a:lvl2pPr marL="914400" lvl="1" indent="-2794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/>
            </a:lvl2pPr>
            <a:lvl3pPr marL="1371600" lvl="2" indent="-2794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/>
            </a:lvl3pPr>
            <a:lvl4pPr marL="1828800" lvl="3" indent="-2794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/>
            </a:lvl4pPr>
            <a:lvl5pPr marL="2286000" lvl="4" indent="-2794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/>
            </a:lvl5pPr>
            <a:lvl6pPr marL="2743200" lvl="5" indent="-2794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/>
            </a:lvl6pPr>
            <a:lvl7pPr marL="3200400" lvl="6" indent="-2794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/>
            </a:lvl7pPr>
            <a:lvl8pPr marL="3657600" lvl="7" indent="-2794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/>
            </a:lvl8pPr>
            <a:lvl9pPr marL="4114800" lvl="8" indent="-2794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800"/>
              <a:buChar char="■"/>
              <a:defRPr/>
            </a:lvl9pPr>
          </a:lstStyle>
          <a:p>
            <a:endParaRPr/>
          </a:p>
        </p:txBody>
      </p:sp>
      <p:sp>
        <p:nvSpPr>
          <p:cNvPr id="149" name="Google Shape;149;p1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lvl="0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150" name="Google Shape;150;p19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1" name="Google Shape;151;p19"/>
          <p:cNvPicPr preferRelativeResize="0"/>
          <p:nvPr/>
        </p:nvPicPr>
        <p:blipFill rotWithShape="1">
          <a:blip r:embed="rId2">
            <a:alphaModFix/>
          </a:blip>
          <a:srcRect t="21746"/>
          <a:stretch/>
        </p:blipFill>
        <p:spPr>
          <a:xfrm>
            <a:off x="7990100" y="487801"/>
            <a:ext cx="951525" cy="86447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9"/>
          <p:cNvSpPr txBox="1">
            <a:spLocks noGrp="1"/>
          </p:cNvSpPr>
          <p:nvPr>
            <p:ph type="subTitle" idx="2"/>
          </p:nvPr>
        </p:nvSpPr>
        <p:spPr>
          <a:xfrm>
            <a:off x="292725" y="75825"/>
            <a:ext cx="69684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00"/>
            </a:lvl9pPr>
          </a:lstStyle>
          <a:p>
            <a:endParaRPr/>
          </a:p>
        </p:txBody>
      </p:sp>
      <p:sp>
        <p:nvSpPr>
          <p:cNvPr id="153" name="Google Shape;153;p19"/>
          <p:cNvSpPr txBox="1">
            <a:spLocks noGrp="1"/>
          </p:cNvSpPr>
          <p:nvPr>
            <p:ph type="subTitle" idx="3"/>
          </p:nvPr>
        </p:nvSpPr>
        <p:spPr>
          <a:xfrm>
            <a:off x="7515325" y="75825"/>
            <a:ext cx="14343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1"/>
          <p:cNvPicPr preferRelativeResize="0"/>
          <p:nvPr/>
        </p:nvPicPr>
        <p:blipFill rotWithShape="1">
          <a:blip r:embed="rId2">
            <a:alphaModFix amt="63000"/>
          </a:blip>
          <a:srcRect/>
          <a:stretch/>
        </p:blipFill>
        <p:spPr>
          <a:xfrm>
            <a:off x="518800" y="645075"/>
            <a:ext cx="8143877" cy="4262899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1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162" name="Google Shape;162;p21"/>
          <p:cNvSpPr/>
          <p:nvPr/>
        </p:nvSpPr>
        <p:spPr>
          <a:xfrm>
            <a:off x="0" y="1702225"/>
            <a:ext cx="8754300" cy="164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1"/>
          <p:cNvSpPr txBox="1">
            <a:spLocks noGrp="1"/>
          </p:cNvSpPr>
          <p:nvPr>
            <p:ph type="ctrTitle"/>
          </p:nvPr>
        </p:nvSpPr>
        <p:spPr>
          <a:xfrm>
            <a:off x="3237650" y="1833875"/>
            <a:ext cx="5516700" cy="8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erif Light"/>
              <a:buNone/>
              <a:defRPr sz="2400" b="0">
                <a:solidFill>
                  <a:schemeClr val="dk2"/>
                </a:solidFill>
                <a:latin typeface="Roboto Serif Light"/>
                <a:ea typeface="Roboto Serif Light"/>
                <a:cs typeface="Roboto Serif Light"/>
                <a:sym typeface="Roboto Serif Ligh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21"/>
          <p:cNvSpPr txBox="1">
            <a:spLocks noGrp="1"/>
          </p:cNvSpPr>
          <p:nvPr>
            <p:ph type="subTitle" idx="1"/>
          </p:nvPr>
        </p:nvSpPr>
        <p:spPr>
          <a:xfrm>
            <a:off x="3237650" y="2730275"/>
            <a:ext cx="55167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5" name="Google Shape;165;p21"/>
          <p:cNvSpPr/>
          <p:nvPr/>
        </p:nvSpPr>
        <p:spPr>
          <a:xfrm>
            <a:off x="3038850" y="1985263"/>
            <a:ext cx="35700" cy="1083300"/>
          </a:xfrm>
          <a:prstGeom prst="roundRect">
            <a:avLst>
              <a:gd name="adj" fmla="val 50000"/>
            </a:avLst>
          </a:prstGeom>
          <a:solidFill>
            <a:srgbClr val="94C02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" name="Google Shape;16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26475" y="3178325"/>
            <a:ext cx="4017525" cy="196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1"/>
          <p:cNvPicPr preferRelativeResize="0"/>
          <p:nvPr/>
        </p:nvPicPr>
        <p:blipFill rotWithShape="1">
          <a:blip r:embed="rId4">
            <a:alphaModFix/>
          </a:blip>
          <a:srcRect t="29036" b="29423"/>
          <a:stretch/>
        </p:blipFill>
        <p:spPr>
          <a:xfrm>
            <a:off x="319600" y="1985275"/>
            <a:ext cx="2521724" cy="104755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1"/>
          <p:cNvSpPr txBox="1">
            <a:spLocks noGrp="1"/>
          </p:cNvSpPr>
          <p:nvPr>
            <p:ph type="subTitle" idx="2"/>
          </p:nvPr>
        </p:nvSpPr>
        <p:spPr>
          <a:xfrm>
            <a:off x="292725" y="75825"/>
            <a:ext cx="69684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subTitle" idx="3"/>
          </p:nvPr>
        </p:nvSpPr>
        <p:spPr>
          <a:xfrm>
            <a:off x="7515325" y="75825"/>
            <a:ext cx="14343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2"/>
          <p:cNvSpPr txBox="1">
            <a:spLocks noGrp="1"/>
          </p:cNvSpPr>
          <p:nvPr>
            <p:ph type="title"/>
          </p:nvPr>
        </p:nvSpPr>
        <p:spPr>
          <a:xfrm>
            <a:off x="729450" y="640475"/>
            <a:ext cx="7841700" cy="8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22"/>
          <p:cNvSpPr txBox="1">
            <a:spLocks noGrp="1"/>
          </p:cNvSpPr>
          <p:nvPr>
            <p:ph type="body" idx="1"/>
          </p:nvPr>
        </p:nvSpPr>
        <p:spPr>
          <a:xfrm>
            <a:off x="729450" y="1620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74" name="Google Shape;174;p2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175" name="Google Shape;175;p22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" name="Google Shape;17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22450" y="487794"/>
            <a:ext cx="822600" cy="95505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2"/>
          <p:cNvSpPr txBox="1">
            <a:spLocks noGrp="1"/>
          </p:cNvSpPr>
          <p:nvPr>
            <p:ph type="subTitle" idx="2"/>
          </p:nvPr>
        </p:nvSpPr>
        <p:spPr>
          <a:xfrm>
            <a:off x="292725" y="75825"/>
            <a:ext cx="69684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8" name="Google Shape;178;p22"/>
          <p:cNvSpPr txBox="1">
            <a:spLocks noGrp="1"/>
          </p:cNvSpPr>
          <p:nvPr>
            <p:ph type="subTitle" idx="3"/>
          </p:nvPr>
        </p:nvSpPr>
        <p:spPr>
          <a:xfrm>
            <a:off x="7515325" y="75825"/>
            <a:ext cx="14343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1">
  <p:cSld name="SECTION_HEADER_2">
    <p:bg>
      <p:bgPr>
        <a:solidFill>
          <a:srgbClr val="434343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1" name="Google Shape;181;p2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182" name="Google Shape;182;p23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Google Shape;183;p23"/>
          <p:cNvPicPr preferRelativeResize="0"/>
          <p:nvPr/>
        </p:nvPicPr>
        <p:blipFill rotWithShape="1">
          <a:blip r:embed="rId3">
            <a:alphaModFix/>
          </a:blip>
          <a:srcRect t="21746"/>
          <a:stretch/>
        </p:blipFill>
        <p:spPr>
          <a:xfrm>
            <a:off x="717225" y="0"/>
            <a:ext cx="1232950" cy="112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24"/>
          <p:cNvSpPr txBox="1">
            <a:spLocks noGrp="1"/>
          </p:cNvSpPr>
          <p:nvPr>
            <p:ph type="title"/>
          </p:nvPr>
        </p:nvSpPr>
        <p:spPr>
          <a:xfrm>
            <a:off x="729450" y="73710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2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188" name="Google Shape;188;p24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p24"/>
          <p:cNvPicPr preferRelativeResize="0"/>
          <p:nvPr/>
        </p:nvPicPr>
        <p:blipFill rotWithShape="1">
          <a:blip r:embed="rId3">
            <a:alphaModFix/>
          </a:blip>
          <a:srcRect t="32046"/>
          <a:stretch/>
        </p:blipFill>
        <p:spPr>
          <a:xfrm rot="10800000">
            <a:off x="8010550" y="4494500"/>
            <a:ext cx="822600" cy="64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4"/>
          <p:cNvSpPr txBox="1">
            <a:spLocks noGrp="1"/>
          </p:cNvSpPr>
          <p:nvPr>
            <p:ph type="subTitle" idx="1"/>
          </p:nvPr>
        </p:nvSpPr>
        <p:spPr>
          <a:xfrm>
            <a:off x="292725" y="75825"/>
            <a:ext cx="69684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91" name="Google Shape;191;p24"/>
          <p:cNvSpPr txBox="1">
            <a:spLocks noGrp="1"/>
          </p:cNvSpPr>
          <p:nvPr>
            <p:ph type="subTitle" idx="2"/>
          </p:nvPr>
        </p:nvSpPr>
        <p:spPr>
          <a:xfrm>
            <a:off x="7515325" y="75825"/>
            <a:ext cx="14343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5"/>
          <p:cNvSpPr txBox="1">
            <a:spLocks noGrp="1"/>
          </p:cNvSpPr>
          <p:nvPr>
            <p:ph type="title"/>
          </p:nvPr>
        </p:nvSpPr>
        <p:spPr>
          <a:xfrm>
            <a:off x="679200" y="726513"/>
            <a:ext cx="7044900" cy="9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25"/>
          <p:cNvSpPr txBox="1">
            <a:spLocks noGrp="1"/>
          </p:cNvSpPr>
          <p:nvPr>
            <p:ph type="body" idx="1"/>
          </p:nvPr>
        </p:nvSpPr>
        <p:spPr>
          <a:xfrm>
            <a:off x="679200" y="1773000"/>
            <a:ext cx="7776600" cy="31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96" name="Google Shape;196;p2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197" name="Google Shape;197;p25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" name="Google Shape;198;p25"/>
          <p:cNvPicPr preferRelativeResize="0"/>
          <p:nvPr/>
        </p:nvPicPr>
        <p:blipFill rotWithShape="1">
          <a:blip r:embed="rId3">
            <a:alphaModFix/>
          </a:blip>
          <a:srcRect t="21746"/>
          <a:stretch/>
        </p:blipFill>
        <p:spPr>
          <a:xfrm>
            <a:off x="7990100" y="487800"/>
            <a:ext cx="951525" cy="86447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5"/>
          <p:cNvSpPr txBox="1">
            <a:spLocks noGrp="1"/>
          </p:cNvSpPr>
          <p:nvPr>
            <p:ph type="subTitle" idx="2"/>
          </p:nvPr>
        </p:nvSpPr>
        <p:spPr>
          <a:xfrm>
            <a:off x="292725" y="75825"/>
            <a:ext cx="69684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00" name="Google Shape;200;p25"/>
          <p:cNvSpPr txBox="1">
            <a:spLocks noGrp="1"/>
          </p:cNvSpPr>
          <p:nvPr>
            <p:ph type="subTitle" idx="3"/>
          </p:nvPr>
        </p:nvSpPr>
        <p:spPr>
          <a:xfrm>
            <a:off x="7515325" y="75825"/>
            <a:ext cx="14343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2">
  <p:cSld name="TITLE_AND_BODY_1_1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7" descr="shutterstock_31891705.jpg"/>
          <p:cNvPicPr preferRelativeResize="0"/>
          <p:nvPr/>
        </p:nvPicPr>
        <p:blipFill rotWithShape="1">
          <a:blip r:embed="rId2">
            <a:alphaModFix/>
          </a:blip>
          <a:srcRect t="11971" b="11971"/>
          <a:stretch/>
        </p:blipFill>
        <p:spPr>
          <a:xfrm>
            <a:off x="0" y="487825"/>
            <a:ext cx="9144000" cy="4655674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2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210" name="Google Shape;210;p27"/>
          <p:cNvSpPr txBox="1">
            <a:spLocks noGrp="1"/>
          </p:cNvSpPr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only">
  <p:cSld name="TITLE_AND_BODY_1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2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214" name="Google Shape;214;p28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28"/>
          <p:cNvSpPr txBox="1">
            <a:spLocks noGrp="1"/>
          </p:cNvSpPr>
          <p:nvPr>
            <p:ph type="body" idx="1"/>
          </p:nvPr>
        </p:nvSpPr>
        <p:spPr>
          <a:xfrm>
            <a:off x="729450" y="927500"/>
            <a:ext cx="7688700" cy="10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216" name="Google Shape;216;p28"/>
          <p:cNvPicPr preferRelativeResize="0"/>
          <p:nvPr/>
        </p:nvPicPr>
        <p:blipFill rotWithShape="1">
          <a:blip r:embed="rId3">
            <a:alphaModFix/>
          </a:blip>
          <a:srcRect t="21746"/>
          <a:stretch/>
        </p:blipFill>
        <p:spPr>
          <a:xfrm rot="10800000">
            <a:off x="8029625" y="4279025"/>
            <a:ext cx="951525" cy="86447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8"/>
          <p:cNvSpPr txBox="1">
            <a:spLocks noGrp="1"/>
          </p:cNvSpPr>
          <p:nvPr>
            <p:ph type="subTitle" idx="2"/>
          </p:nvPr>
        </p:nvSpPr>
        <p:spPr>
          <a:xfrm>
            <a:off x="292725" y="75825"/>
            <a:ext cx="69684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18" name="Google Shape;218;p28"/>
          <p:cNvSpPr txBox="1">
            <a:spLocks noGrp="1"/>
          </p:cNvSpPr>
          <p:nvPr>
            <p:ph type="subTitle" idx="3"/>
          </p:nvPr>
        </p:nvSpPr>
        <p:spPr>
          <a:xfrm>
            <a:off x="7515325" y="75825"/>
            <a:ext cx="14343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_alt1">
  <p:cSld name="TITLE_1">
    <p:bg>
      <p:bgPr>
        <a:solidFill>
          <a:schemeClr val="lt2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4" descr="shutterstock_429987889_edited.jpg"/>
          <p:cNvPicPr preferRelativeResize="0"/>
          <p:nvPr/>
        </p:nvPicPr>
        <p:blipFill rotWithShape="1">
          <a:blip r:embed="rId2">
            <a:alphaModFix/>
          </a:blip>
          <a:srcRect t="21799" b="23591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" name="Google Shape;36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7" name="Google Shape;37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39;p4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42" name="Google Shape;42;p4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4"/>
          <p:cNvSpPr txBox="1">
            <a:spLocks noGrp="1"/>
          </p:cNvSpPr>
          <p:nvPr>
            <p:ph type="subTitle" idx="2"/>
          </p:nvPr>
        </p:nvSpPr>
        <p:spPr>
          <a:xfrm>
            <a:off x="292725" y="75825"/>
            <a:ext cx="69684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subTitle" idx="3"/>
          </p:nvPr>
        </p:nvSpPr>
        <p:spPr>
          <a:xfrm>
            <a:off x="7515325" y="75825"/>
            <a:ext cx="14343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_alt1">
  <p:cSld name="TITLE_1">
    <p:bg>
      <p:bgPr>
        <a:solidFill>
          <a:schemeClr val="l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9" descr="shutterstock_429987889_edited.jpg"/>
          <p:cNvPicPr preferRelativeResize="0"/>
          <p:nvPr/>
        </p:nvPicPr>
        <p:blipFill rotWithShape="1">
          <a:blip r:embed="rId2">
            <a:alphaModFix/>
          </a:blip>
          <a:srcRect t="21799" b="23591"/>
          <a:stretch/>
        </p:blipFill>
        <p:spPr>
          <a:xfrm>
            <a:off x="0" y="487825"/>
            <a:ext cx="9144000" cy="4655677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2" name="Google Shape;222;p29"/>
          <p:cNvGrpSpPr/>
          <p:nvPr/>
        </p:nvGrpSpPr>
        <p:grpSpPr>
          <a:xfrm>
            <a:off x="830394" y="1191277"/>
            <a:ext cx="745763" cy="45826"/>
            <a:chOff x="4580561" y="2589004"/>
            <a:chExt cx="1064464" cy="25200"/>
          </a:xfrm>
        </p:grpSpPr>
        <p:sp>
          <p:nvSpPr>
            <p:cNvPr id="223" name="Google Shape;223;p2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5" name="Google Shape;225;p29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29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7" name="Google Shape;227;p2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228" name="Google Shape;228;p29">
            <a:hlinkClick r:id="rId3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29"/>
          <p:cNvSpPr txBox="1">
            <a:spLocks noGrp="1"/>
          </p:cNvSpPr>
          <p:nvPr>
            <p:ph type="subTitle" idx="2"/>
          </p:nvPr>
        </p:nvSpPr>
        <p:spPr>
          <a:xfrm>
            <a:off x="292725" y="75825"/>
            <a:ext cx="69684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30" name="Google Shape;230;p29"/>
          <p:cNvSpPr txBox="1">
            <a:spLocks noGrp="1"/>
          </p:cNvSpPr>
          <p:nvPr>
            <p:ph type="subTitle" idx="3"/>
          </p:nvPr>
        </p:nvSpPr>
        <p:spPr>
          <a:xfrm>
            <a:off x="7515325" y="75825"/>
            <a:ext cx="14343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oogle Shape;232;p30"/>
          <p:cNvGrpSpPr/>
          <p:nvPr/>
        </p:nvGrpSpPr>
        <p:grpSpPr>
          <a:xfrm>
            <a:off x="830394" y="1191277"/>
            <a:ext cx="745763" cy="45826"/>
            <a:chOff x="4580561" y="2589004"/>
            <a:chExt cx="1064464" cy="25200"/>
          </a:xfrm>
        </p:grpSpPr>
        <p:sp>
          <p:nvSpPr>
            <p:cNvPr id="233" name="Google Shape;233;p3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3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5" name="Google Shape;235;p30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3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237" name="Google Shape;237;p30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30"/>
          <p:cNvSpPr txBox="1">
            <a:spLocks noGrp="1"/>
          </p:cNvSpPr>
          <p:nvPr>
            <p:ph type="subTitle" idx="1"/>
          </p:nvPr>
        </p:nvSpPr>
        <p:spPr>
          <a:xfrm>
            <a:off x="292725" y="75825"/>
            <a:ext cx="69684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39" name="Google Shape;239;p30"/>
          <p:cNvSpPr txBox="1">
            <a:spLocks noGrp="1"/>
          </p:cNvSpPr>
          <p:nvPr>
            <p:ph type="subTitle" idx="2"/>
          </p:nvPr>
        </p:nvSpPr>
        <p:spPr>
          <a:xfrm>
            <a:off x="7515325" y="75825"/>
            <a:ext cx="14343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1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31"/>
          <p:cNvSpPr txBox="1">
            <a:spLocks noGrp="1"/>
          </p:cNvSpPr>
          <p:nvPr>
            <p:ph type="title"/>
          </p:nvPr>
        </p:nvSpPr>
        <p:spPr>
          <a:xfrm>
            <a:off x="729450" y="6580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43" name="Google Shape;243;p31"/>
          <p:cNvSpPr txBox="1">
            <a:spLocks noGrp="1"/>
          </p:cNvSpPr>
          <p:nvPr>
            <p:ph type="body" idx="1"/>
          </p:nvPr>
        </p:nvSpPr>
        <p:spPr>
          <a:xfrm>
            <a:off x="729325" y="15650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44" name="Google Shape;244;p31"/>
          <p:cNvSpPr txBox="1">
            <a:spLocks noGrp="1"/>
          </p:cNvSpPr>
          <p:nvPr>
            <p:ph type="body" idx="2"/>
          </p:nvPr>
        </p:nvSpPr>
        <p:spPr>
          <a:xfrm>
            <a:off x="4643604" y="15650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45" name="Google Shape;245;p3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246" name="Google Shape;246;p31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7" name="Google Shape;247;p31"/>
          <p:cNvPicPr preferRelativeResize="0"/>
          <p:nvPr/>
        </p:nvPicPr>
        <p:blipFill rotWithShape="1">
          <a:blip r:embed="rId3">
            <a:alphaModFix/>
          </a:blip>
          <a:srcRect t="32046"/>
          <a:stretch/>
        </p:blipFill>
        <p:spPr>
          <a:xfrm>
            <a:off x="8010550" y="487800"/>
            <a:ext cx="822600" cy="64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1"/>
          <p:cNvSpPr txBox="1">
            <a:spLocks noGrp="1"/>
          </p:cNvSpPr>
          <p:nvPr>
            <p:ph type="subTitle" idx="3"/>
          </p:nvPr>
        </p:nvSpPr>
        <p:spPr>
          <a:xfrm>
            <a:off x="292725" y="75825"/>
            <a:ext cx="69684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49" name="Google Shape;249;p31"/>
          <p:cNvSpPr txBox="1">
            <a:spLocks noGrp="1"/>
          </p:cNvSpPr>
          <p:nvPr>
            <p:ph type="subTitle" idx="4"/>
          </p:nvPr>
        </p:nvSpPr>
        <p:spPr>
          <a:xfrm>
            <a:off x="7515325" y="75825"/>
            <a:ext cx="14343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32"/>
          <p:cNvGrpSpPr/>
          <p:nvPr/>
        </p:nvGrpSpPr>
        <p:grpSpPr>
          <a:xfrm>
            <a:off x="830394" y="4169151"/>
            <a:ext cx="745763" cy="45826"/>
            <a:chOff x="4580561" y="2589004"/>
            <a:chExt cx="1064464" cy="25200"/>
          </a:xfrm>
        </p:grpSpPr>
        <p:sp>
          <p:nvSpPr>
            <p:cNvPr id="252" name="Google Shape;252;p3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3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4" name="Google Shape;254;p32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5" name="Google Shape;255;p3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256" name="Google Shape;256;p32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7" name="Google Shape;257;p32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8" name="Google Shape;258;p32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9" name="Google Shape;259;p32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3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33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63" name="Google Shape;263;p33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64" name="Google Shape;264;p33"/>
          <p:cNvSpPr txBox="1">
            <a:spLocks noGrp="1"/>
          </p:cNvSpPr>
          <p:nvPr>
            <p:ph type="body" idx="2"/>
          </p:nvPr>
        </p:nvSpPr>
        <p:spPr>
          <a:xfrm>
            <a:off x="4858050" y="788025"/>
            <a:ext cx="3825900" cy="30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65" name="Google Shape;265;p3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pic>
        <p:nvPicPr>
          <p:cNvPr id="266" name="Google Shape;266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0000" y="0"/>
            <a:ext cx="972725" cy="11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4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</a:lstStyle>
          <a:p>
            <a:endParaRPr/>
          </a:p>
        </p:txBody>
      </p:sp>
      <p:sp>
        <p:nvSpPr>
          <p:cNvPr id="269" name="Google Shape;269;p3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270" name="Google Shape;270;p34"/>
          <p:cNvSpPr txBox="1">
            <a:spLocks noGrp="1"/>
          </p:cNvSpPr>
          <p:nvPr>
            <p:ph type="subTitle" idx="2"/>
          </p:nvPr>
        </p:nvSpPr>
        <p:spPr>
          <a:xfrm>
            <a:off x="292725" y="75825"/>
            <a:ext cx="69684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71" name="Google Shape;271;p34"/>
          <p:cNvSpPr txBox="1">
            <a:spLocks noGrp="1"/>
          </p:cNvSpPr>
          <p:nvPr>
            <p:ph type="subTitle" idx="3"/>
          </p:nvPr>
        </p:nvSpPr>
        <p:spPr>
          <a:xfrm>
            <a:off x="7515325" y="75825"/>
            <a:ext cx="14343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oogle Shape;273;p35"/>
          <p:cNvGrpSpPr/>
          <p:nvPr/>
        </p:nvGrpSpPr>
        <p:grpSpPr>
          <a:xfrm>
            <a:off x="830394" y="4169151"/>
            <a:ext cx="745763" cy="45826"/>
            <a:chOff x="4580561" y="2589004"/>
            <a:chExt cx="1064464" cy="25200"/>
          </a:xfrm>
        </p:grpSpPr>
        <p:sp>
          <p:nvSpPr>
            <p:cNvPr id="274" name="Google Shape;274;p3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6" name="Google Shape;276;p35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7" name="Google Shape;277;p35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8" name="Google Shape;278;p3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279" name="Google Shape;279;p35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7" name="Google Shape;47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51" name="Google Shape;51;p5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1"/>
          </p:nvPr>
        </p:nvSpPr>
        <p:spPr>
          <a:xfrm>
            <a:off x="292725" y="75825"/>
            <a:ext cx="69684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ubTitle" idx="2"/>
          </p:nvPr>
        </p:nvSpPr>
        <p:spPr>
          <a:xfrm>
            <a:off x="7515325" y="75825"/>
            <a:ext cx="14343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2">
  <p:cSld name="TITLE_AND_BODY_1_1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8" descr="shutterstock_31891705.jpg"/>
          <p:cNvPicPr preferRelativeResize="0"/>
          <p:nvPr/>
        </p:nvPicPr>
        <p:blipFill rotWithShape="1">
          <a:blip r:embed="rId2">
            <a:alphaModFix/>
          </a:blip>
          <a:srcRect t="11971" b="11971"/>
          <a:stretch/>
        </p:blipFill>
        <p:spPr>
          <a:xfrm>
            <a:off x="0" y="487825"/>
            <a:ext cx="9143999" cy="4655673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75" name="Google Shape;75;p8"/>
          <p:cNvSpPr txBox="1">
            <a:spLocks noGrp="1"/>
          </p:cNvSpPr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9"/>
          <p:cNvSpPr txBox="1">
            <a:spLocks noGrp="1"/>
          </p:cNvSpPr>
          <p:nvPr>
            <p:ph type="title"/>
          </p:nvPr>
        </p:nvSpPr>
        <p:spPr>
          <a:xfrm>
            <a:off x="729450" y="6580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9"/>
          <p:cNvSpPr txBox="1">
            <a:spLocks noGrp="1"/>
          </p:cNvSpPr>
          <p:nvPr>
            <p:ph type="body" idx="1"/>
          </p:nvPr>
        </p:nvSpPr>
        <p:spPr>
          <a:xfrm>
            <a:off x="729325" y="15650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body" idx="2"/>
          </p:nvPr>
        </p:nvSpPr>
        <p:spPr>
          <a:xfrm>
            <a:off x="4643604" y="15650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1" name="Google Shape;81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82" name="Google Shape;82;p9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3" name="Google Shape;83;p9"/>
          <p:cNvPicPr preferRelativeResize="0"/>
          <p:nvPr/>
        </p:nvPicPr>
        <p:blipFill rotWithShape="1">
          <a:blip r:embed="rId2">
            <a:alphaModFix/>
          </a:blip>
          <a:srcRect t="32046"/>
          <a:stretch/>
        </p:blipFill>
        <p:spPr>
          <a:xfrm>
            <a:off x="8010550" y="487800"/>
            <a:ext cx="822600" cy="649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9"/>
          <p:cNvSpPr txBox="1">
            <a:spLocks noGrp="1"/>
          </p:cNvSpPr>
          <p:nvPr>
            <p:ph type="subTitle" idx="3"/>
          </p:nvPr>
        </p:nvSpPr>
        <p:spPr>
          <a:xfrm>
            <a:off x="292725" y="75825"/>
            <a:ext cx="69684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4"/>
          </p:nvPr>
        </p:nvSpPr>
        <p:spPr>
          <a:xfrm>
            <a:off x="7515325" y="75825"/>
            <a:ext cx="14343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2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05" name="Google Shape;105;p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" name="Google Shape;107;p12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109" name="Google Shape;109;p12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0" name="Google Shape;110;p12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" name="Google Shape;111;p12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" name="Google Shape;112;p12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3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body" idx="2"/>
          </p:nvPr>
        </p:nvSpPr>
        <p:spPr>
          <a:xfrm>
            <a:off x="4858050" y="788025"/>
            <a:ext cx="38259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pic>
        <p:nvPicPr>
          <p:cNvPr id="119" name="Google Shape;119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0000" y="0"/>
            <a:ext cx="972725" cy="11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4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</a:lstStyle>
          <a:p>
            <a:endParaRPr/>
          </a:p>
        </p:txBody>
      </p:sp>
      <p:sp>
        <p:nvSpPr>
          <p:cNvPr id="122" name="Google Shape;122;p1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123" name="Google Shape;123;p14"/>
          <p:cNvSpPr txBox="1">
            <a:spLocks noGrp="1"/>
          </p:cNvSpPr>
          <p:nvPr>
            <p:ph type="subTitle" idx="2"/>
          </p:nvPr>
        </p:nvSpPr>
        <p:spPr>
          <a:xfrm>
            <a:off x="292725" y="75825"/>
            <a:ext cx="69684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24" name="Google Shape;124;p14"/>
          <p:cNvSpPr txBox="1">
            <a:spLocks noGrp="1"/>
          </p:cNvSpPr>
          <p:nvPr>
            <p:ph type="subTitle" idx="3"/>
          </p:nvPr>
        </p:nvSpPr>
        <p:spPr>
          <a:xfrm>
            <a:off x="7515325" y="75825"/>
            <a:ext cx="14343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oogle Shape;126;p15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27" name="Google Shape;127;p1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" name="Google Shape;129;p15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5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1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132" name="Google Shape;132;p15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oboto Serif Light"/>
              <a:buNone/>
              <a:defRPr sz="2800">
                <a:latin typeface="Roboto Serif Light"/>
                <a:ea typeface="Roboto Serif Light"/>
                <a:cs typeface="Roboto Serif Light"/>
                <a:sym typeface="Roboto Serif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●"/>
              <a:defRPr sz="1100">
                <a:solidFill>
                  <a:schemeClr val="accent1"/>
                </a:solidFill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100">
                <a:solidFill>
                  <a:schemeClr val="accent1"/>
                </a:solidFill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■"/>
              <a:defRPr sz="1100">
                <a:solidFill>
                  <a:schemeClr val="accent1"/>
                </a:solidFill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●"/>
              <a:defRPr sz="1100">
                <a:solidFill>
                  <a:schemeClr val="accent1"/>
                </a:solidFill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100">
                <a:solidFill>
                  <a:schemeClr val="accent1"/>
                </a:solidFill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■"/>
              <a:defRPr sz="1100">
                <a:solidFill>
                  <a:schemeClr val="accent1"/>
                </a:solidFill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●"/>
              <a:defRPr sz="1100">
                <a:solidFill>
                  <a:schemeClr val="accent1"/>
                </a:solidFill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100">
                <a:solidFill>
                  <a:schemeClr val="accent1"/>
                </a:solidFill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Char char="■"/>
              <a:defRPr sz="1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4" r:id="rId4"/>
    <p:sldLayoutId id="2147483655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oboto Serif Light"/>
              <a:buNone/>
              <a:defRPr sz="2800" b="0" i="0" u="none" strike="noStrike" cap="none">
                <a:solidFill>
                  <a:srgbClr val="000000"/>
                </a:solidFill>
                <a:latin typeface="Roboto Serif Light"/>
                <a:ea typeface="Roboto Serif Light"/>
                <a:cs typeface="Roboto Serif Light"/>
                <a:sym typeface="Roboto Serif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jrojas@agenciaSE.or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7"/>
          <p:cNvSpPr txBox="1">
            <a:spLocks noGrp="1"/>
          </p:cNvSpPr>
          <p:nvPr>
            <p:ph type="ctrTitle"/>
          </p:nvPr>
        </p:nvSpPr>
        <p:spPr>
          <a:xfrm>
            <a:off x="3237650" y="1833875"/>
            <a:ext cx="5516700" cy="8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 err="1"/>
              <a:t>Lessons</a:t>
            </a:r>
            <a:r>
              <a:rPr lang="es-CL" dirty="0"/>
              <a:t> </a:t>
            </a:r>
            <a:r>
              <a:rPr lang="es-CL" dirty="0" err="1"/>
              <a:t>Learned</a:t>
            </a:r>
            <a:r>
              <a:rPr lang="es-CL" dirty="0"/>
              <a:t> in </a:t>
            </a:r>
            <a:r>
              <a:rPr lang="es-CL" dirty="0" err="1"/>
              <a:t>the</a:t>
            </a:r>
            <a:r>
              <a:rPr lang="es-CL" dirty="0"/>
              <a:t> </a:t>
            </a:r>
            <a:r>
              <a:rPr lang="es-CL" dirty="0" err="1"/>
              <a:t>Monitoring</a:t>
            </a:r>
            <a:r>
              <a:rPr lang="es-CL" dirty="0"/>
              <a:t> </a:t>
            </a:r>
            <a:r>
              <a:rPr lang="es-CL" dirty="0" err="1"/>
              <a:t>of</a:t>
            </a:r>
            <a:r>
              <a:rPr lang="es-CL" dirty="0"/>
              <a:t> EV</a:t>
            </a:r>
            <a:endParaRPr dirty="0"/>
          </a:p>
        </p:txBody>
      </p:sp>
      <p:sp>
        <p:nvSpPr>
          <p:cNvPr id="287" name="Google Shape;287;p37"/>
          <p:cNvSpPr txBox="1">
            <a:spLocks noGrp="1"/>
          </p:cNvSpPr>
          <p:nvPr>
            <p:ph type="subTitle" idx="1"/>
          </p:nvPr>
        </p:nvSpPr>
        <p:spPr>
          <a:xfrm>
            <a:off x="3237650" y="2730275"/>
            <a:ext cx="55167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Javier Rojas – Project Manager E-</a:t>
            </a:r>
            <a:r>
              <a:rPr lang="es-CL" dirty="0" err="1"/>
              <a:t>Mobility</a:t>
            </a:r>
            <a:endParaRPr dirty="0"/>
          </a:p>
        </p:txBody>
      </p:sp>
      <p:sp>
        <p:nvSpPr>
          <p:cNvPr id="288" name="Google Shape;288;p37"/>
          <p:cNvSpPr txBox="1">
            <a:spLocks noGrp="1"/>
          </p:cNvSpPr>
          <p:nvPr>
            <p:ph type="subTitle" idx="2"/>
          </p:nvPr>
        </p:nvSpPr>
        <p:spPr>
          <a:xfrm>
            <a:off x="292725" y="75825"/>
            <a:ext cx="69684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700" b="1" dirty="0">
                <a:solidFill>
                  <a:srgbClr val="000000"/>
                </a:solidFill>
              </a:rPr>
              <a:t>Energy Evaluation Asia Pacific</a:t>
            </a:r>
            <a:endParaRPr b="1" dirty="0"/>
          </a:p>
        </p:txBody>
      </p:sp>
      <p:sp>
        <p:nvSpPr>
          <p:cNvPr id="289" name="Google Shape;289;p37"/>
          <p:cNvSpPr txBox="1">
            <a:spLocks noGrp="1"/>
          </p:cNvSpPr>
          <p:nvPr>
            <p:ph type="subTitle" idx="3"/>
          </p:nvPr>
        </p:nvSpPr>
        <p:spPr>
          <a:xfrm>
            <a:off x="7515325" y="75825"/>
            <a:ext cx="14343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Date: 12/10/2023</a:t>
            </a:r>
            <a:endParaRPr dirty="0"/>
          </a:p>
        </p:txBody>
      </p:sp>
      <p:pic>
        <p:nvPicPr>
          <p:cNvPr id="290" name="Google Shape;290;p37"/>
          <p:cNvPicPr preferRelativeResize="0"/>
          <p:nvPr/>
        </p:nvPicPr>
        <p:blipFill rotWithShape="1">
          <a:blip r:embed="rId3">
            <a:alphaModFix/>
          </a:blip>
          <a:srcRect l="14682" t="18582" r="16156" b="19535"/>
          <a:stretch/>
        </p:blipFill>
        <p:spPr>
          <a:xfrm>
            <a:off x="210075" y="4142600"/>
            <a:ext cx="869064" cy="77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6"/>
          <p:cNvSpPr txBox="1">
            <a:spLocks noGrp="1"/>
          </p:cNvSpPr>
          <p:nvPr>
            <p:ph type="title"/>
          </p:nvPr>
        </p:nvSpPr>
        <p:spPr>
          <a:xfrm>
            <a:off x="679200" y="726513"/>
            <a:ext cx="7044900" cy="9753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Key </a:t>
            </a:r>
            <a:r>
              <a:rPr lang="es-CL" dirty="0" err="1"/>
              <a:t>Measurements</a:t>
            </a:r>
            <a:r>
              <a:rPr lang="es-CL" dirty="0"/>
              <a:t> - Energy </a:t>
            </a:r>
            <a:endParaRPr dirty="0"/>
          </a:p>
        </p:txBody>
      </p:sp>
      <p:sp>
        <p:nvSpPr>
          <p:cNvPr id="398" name="Google Shape;398;p46"/>
          <p:cNvSpPr txBox="1">
            <a:spLocks noGrp="1"/>
          </p:cNvSpPr>
          <p:nvPr>
            <p:ph type="subTitle" idx="2"/>
          </p:nvPr>
        </p:nvSpPr>
        <p:spPr>
          <a:xfrm>
            <a:off x="292725" y="75825"/>
            <a:ext cx="6968400" cy="3867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indent="0"/>
            <a:r>
              <a:rPr lang="es-CL" sz="800" b="1" dirty="0">
                <a:solidFill>
                  <a:srgbClr val="000000"/>
                </a:solidFill>
              </a:rPr>
              <a:t>Energy </a:t>
            </a:r>
            <a:r>
              <a:rPr lang="es-CL" sz="800" b="1" dirty="0" err="1">
                <a:solidFill>
                  <a:srgbClr val="000000"/>
                </a:solidFill>
              </a:rPr>
              <a:t>Evaluation</a:t>
            </a:r>
            <a:r>
              <a:rPr lang="es-CL" sz="800" b="1" dirty="0">
                <a:solidFill>
                  <a:srgbClr val="000000"/>
                </a:solidFill>
              </a:rPr>
              <a:t> Asia </a:t>
            </a:r>
            <a:r>
              <a:rPr lang="es-CL" sz="800" b="1" dirty="0" err="1">
                <a:solidFill>
                  <a:srgbClr val="000000"/>
                </a:solidFill>
              </a:rPr>
              <a:t>Pacific</a:t>
            </a:r>
            <a:endParaRPr lang="es-CL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9" name="Google Shape;399;p46"/>
          <p:cNvSpPr txBox="1">
            <a:spLocks noGrp="1"/>
          </p:cNvSpPr>
          <p:nvPr>
            <p:ph type="subTitle" idx="3"/>
          </p:nvPr>
        </p:nvSpPr>
        <p:spPr>
          <a:xfrm>
            <a:off x="7515325" y="75825"/>
            <a:ext cx="1434300" cy="3867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3DAA21A6-7FEB-594E-8420-15A77B9D91DC}"/>
              </a:ext>
            </a:extLst>
          </p:cNvPr>
          <p:cNvSpPr>
            <a:spLocks/>
          </p:cNvSpPr>
          <p:nvPr/>
        </p:nvSpPr>
        <p:spPr bwMode="auto">
          <a:xfrm>
            <a:off x="876411" y="2425290"/>
            <a:ext cx="1494842" cy="1617799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lIns="0" tIns="0" rIns="0" bIns="0" anchor="ctr"/>
          <a:lstStyle/>
          <a:p>
            <a:pPr algn="ctr"/>
            <a:endParaRPr lang="es-CL" sz="1200">
              <a:latin typeface="Arial" panose="020B0604020202020204" pitchFamily="34" charset="0"/>
              <a:ea typeface="Titillium" charset="0"/>
              <a:cs typeface="Arial" panose="020B0604020202020204" pitchFamily="34" charset="0"/>
            </a:endParaRPr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B31282CD-82A8-CC03-F0FD-1871ECBFECF0}"/>
              </a:ext>
            </a:extLst>
          </p:cNvPr>
          <p:cNvSpPr txBox="1"/>
          <p:nvPr/>
        </p:nvSpPr>
        <p:spPr>
          <a:xfrm>
            <a:off x="876412" y="2938338"/>
            <a:ext cx="149484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L" sz="3000" spc="150" dirty="0">
                <a:latin typeface="Arial" panose="020B0604020202020204" pitchFamily="34" charset="0"/>
                <a:ea typeface="Titillium Light" charset="0"/>
                <a:cs typeface="Arial" panose="020B0604020202020204" pitchFamily="34" charset="0"/>
              </a:rPr>
              <a:t>314</a:t>
            </a:r>
          </a:p>
        </p:txBody>
      </p:sp>
      <p:sp>
        <p:nvSpPr>
          <p:cNvPr id="6" name="TextBox 19">
            <a:extLst>
              <a:ext uri="{FF2B5EF4-FFF2-40B4-BE49-F238E27FC236}">
                <a16:creationId xmlns:a16="http://schemas.microsoft.com/office/drawing/2014/main" id="{9D73A1ED-1C5E-90C3-046E-922A2BD0B320}"/>
              </a:ext>
            </a:extLst>
          </p:cNvPr>
          <p:cNvSpPr txBox="1"/>
          <p:nvPr/>
        </p:nvSpPr>
        <p:spPr>
          <a:xfrm>
            <a:off x="876411" y="3350615"/>
            <a:ext cx="1494842" cy="1127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L" sz="900" b="1" spc="150" dirty="0" err="1"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MWh</a:t>
            </a:r>
            <a:r>
              <a:rPr lang="es-CL" sz="900" b="1" spc="150" dirty="0"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 </a:t>
            </a:r>
            <a:r>
              <a:rPr lang="es-CL" sz="900" b="1" spc="150" dirty="0" err="1"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charged</a:t>
            </a:r>
            <a:endParaRPr lang="es-CL" sz="900" b="1" spc="150" dirty="0">
              <a:latin typeface="Arial" panose="020B0604020202020204" pitchFamily="34" charset="0"/>
              <a:ea typeface="Titillium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E31B9F5-0650-FB3B-5C90-2F970B7E22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" t="2701" r="5962" b="20879"/>
          <a:stretch/>
        </p:blipFill>
        <p:spPr>
          <a:xfrm>
            <a:off x="1213821" y="1701813"/>
            <a:ext cx="785227" cy="661959"/>
          </a:xfrm>
          <a:prstGeom prst="rect">
            <a:avLst/>
          </a:prstGeom>
        </p:spPr>
      </p:pic>
      <p:sp>
        <p:nvSpPr>
          <p:cNvPr id="13" name="AutoShape 2">
            <a:extLst>
              <a:ext uri="{FF2B5EF4-FFF2-40B4-BE49-F238E27FC236}">
                <a16:creationId xmlns:a16="http://schemas.microsoft.com/office/drawing/2014/main" id="{BA32BCBF-CE11-4CC0-7CAA-FE69E4F9E9EB}"/>
              </a:ext>
            </a:extLst>
          </p:cNvPr>
          <p:cNvSpPr>
            <a:spLocks/>
          </p:cNvSpPr>
          <p:nvPr/>
        </p:nvSpPr>
        <p:spPr bwMode="auto">
          <a:xfrm>
            <a:off x="3077158" y="2422546"/>
            <a:ext cx="1494842" cy="1617799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lIns="0" tIns="0" rIns="0" bIns="0" anchor="ctr"/>
          <a:lstStyle/>
          <a:p>
            <a:pPr algn="ctr"/>
            <a:endParaRPr lang="es-CL" sz="1200">
              <a:latin typeface="Arial" panose="020B0604020202020204" pitchFamily="34" charset="0"/>
              <a:ea typeface="Titillium" charset="0"/>
              <a:cs typeface="Arial" panose="020B0604020202020204" pitchFamily="34" charset="0"/>
            </a:endParaRP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0CEF3457-017D-8225-33E6-A6B01B6D68DA}"/>
              </a:ext>
            </a:extLst>
          </p:cNvPr>
          <p:cNvSpPr txBox="1"/>
          <p:nvPr/>
        </p:nvSpPr>
        <p:spPr>
          <a:xfrm>
            <a:off x="3077158" y="2935594"/>
            <a:ext cx="1494842" cy="3718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L" sz="3000" spc="150" dirty="0">
                <a:latin typeface="Arial" panose="020B0604020202020204" pitchFamily="34" charset="0"/>
                <a:ea typeface="Titillium Light" charset="0"/>
                <a:cs typeface="Arial" panose="020B0604020202020204" pitchFamily="34" charset="0"/>
              </a:rPr>
              <a:t>107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7FABCBF5-47DA-659D-65BD-18ABB72E19E5}"/>
              </a:ext>
            </a:extLst>
          </p:cNvPr>
          <p:cNvSpPr txBox="1"/>
          <p:nvPr/>
        </p:nvSpPr>
        <p:spPr>
          <a:xfrm>
            <a:off x="3077157" y="3347871"/>
            <a:ext cx="1494842" cy="1127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L" sz="900" b="1" spc="150" dirty="0" err="1"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MWh</a:t>
            </a:r>
            <a:r>
              <a:rPr lang="es-CL" sz="900" b="1" spc="150" dirty="0"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 </a:t>
            </a:r>
            <a:r>
              <a:rPr lang="es-CL" sz="900" b="1" spc="150" dirty="0" err="1"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regenerated</a:t>
            </a:r>
            <a:endParaRPr lang="es-CL" sz="900" b="1" spc="150" dirty="0">
              <a:latin typeface="Arial" panose="020B0604020202020204" pitchFamily="34" charset="0"/>
              <a:ea typeface="Titillium" charset="0"/>
              <a:cs typeface="Arial" panose="020B0604020202020204" pitchFamily="34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F6C43850-54DA-D0AB-F851-56609E1B07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7" b="25765"/>
          <a:stretch/>
        </p:blipFill>
        <p:spPr>
          <a:xfrm flipH="1">
            <a:off x="6029996" y="1737927"/>
            <a:ext cx="1058598" cy="555739"/>
          </a:xfrm>
          <a:prstGeom prst="rect">
            <a:avLst/>
          </a:prstGeom>
        </p:spPr>
      </p:pic>
      <p:sp>
        <p:nvSpPr>
          <p:cNvPr id="18" name="AutoShape 2">
            <a:extLst>
              <a:ext uri="{FF2B5EF4-FFF2-40B4-BE49-F238E27FC236}">
                <a16:creationId xmlns:a16="http://schemas.microsoft.com/office/drawing/2014/main" id="{D80B04D3-6503-D676-7854-19FF8FD3E329}"/>
              </a:ext>
            </a:extLst>
          </p:cNvPr>
          <p:cNvSpPr>
            <a:spLocks/>
          </p:cNvSpPr>
          <p:nvPr/>
        </p:nvSpPr>
        <p:spPr bwMode="auto">
          <a:xfrm>
            <a:off x="5811877" y="2422546"/>
            <a:ext cx="1494842" cy="1617799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lIns="0" tIns="0" rIns="0" bIns="0" anchor="ctr"/>
          <a:lstStyle/>
          <a:p>
            <a:pPr algn="ctr"/>
            <a:endParaRPr lang="es-CL" sz="1200">
              <a:latin typeface="Arial" panose="020B0604020202020204" pitchFamily="34" charset="0"/>
              <a:ea typeface="Titillium" charset="0"/>
              <a:cs typeface="Arial" panose="020B0604020202020204" pitchFamily="34" charset="0"/>
            </a:endParaRPr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id="{608AB18A-36E3-57BA-A6AD-A7EA9D5C48F8}"/>
              </a:ext>
            </a:extLst>
          </p:cNvPr>
          <p:cNvSpPr txBox="1"/>
          <p:nvPr/>
        </p:nvSpPr>
        <p:spPr>
          <a:xfrm>
            <a:off x="5811876" y="2935594"/>
            <a:ext cx="1494842" cy="3718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L" sz="3000" spc="150" dirty="0">
                <a:latin typeface="Arial" panose="020B0604020202020204" pitchFamily="34" charset="0"/>
                <a:ea typeface="Titillium Light" charset="0"/>
                <a:cs typeface="Arial" panose="020B0604020202020204" pitchFamily="34" charset="0"/>
              </a:rPr>
              <a:t>446</a:t>
            </a:r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35A15DE1-5BD3-3E47-F78E-C79B5C716CBB}"/>
              </a:ext>
            </a:extLst>
          </p:cNvPr>
          <p:cNvSpPr txBox="1"/>
          <p:nvPr/>
        </p:nvSpPr>
        <p:spPr>
          <a:xfrm>
            <a:off x="5811875" y="3347871"/>
            <a:ext cx="1494842" cy="1127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L" sz="900" b="1" spc="150" dirty="0" err="1"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MWh</a:t>
            </a:r>
            <a:r>
              <a:rPr lang="es-CL" sz="900" b="1" spc="150" dirty="0"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 </a:t>
            </a:r>
            <a:r>
              <a:rPr lang="es-CL" sz="900" b="1" spc="150" dirty="0" err="1"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consumed</a:t>
            </a:r>
            <a:endParaRPr lang="es-CL" sz="900" b="1" spc="150" dirty="0">
              <a:latin typeface="Arial" panose="020B0604020202020204" pitchFamily="34" charset="0"/>
              <a:ea typeface="Titillium" charset="0"/>
              <a:cs typeface="Arial" panose="020B060402020202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AA41755A-0009-08BD-B3D9-CDB80308BA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9" t="12230" r="48832" b="33083"/>
          <a:stretch/>
        </p:blipFill>
        <p:spPr>
          <a:xfrm>
            <a:off x="3560464" y="1531933"/>
            <a:ext cx="641186" cy="867736"/>
          </a:xfrm>
          <a:prstGeom prst="rect">
            <a:avLst/>
          </a:prstGeom>
        </p:spPr>
      </p:pic>
      <p:sp>
        <p:nvSpPr>
          <p:cNvPr id="23" name="Signo más 22">
            <a:extLst>
              <a:ext uri="{FF2B5EF4-FFF2-40B4-BE49-F238E27FC236}">
                <a16:creationId xmlns:a16="http://schemas.microsoft.com/office/drawing/2014/main" id="{4ECB6AE3-2A06-F619-D26C-20C8E1A3D0C3}"/>
              </a:ext>
            </a:extLst>
          </p:cNvPr>
          <p:cNvSpPr/>
          <p:nvPr/>
        </p:nvSpPr>
        <p:spPr>
          <a:xfrm>
            <a:off x="2582779" y="3099108"/>
            <a:ext cx="237134" cy="272080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4" name="Es igual a 23">
            <a:extLst>
              <a:ext uri="{FF2B5EF4-FFF2-40B4-BE49-F238E27FC236}">
                <a16:creationId xmlns:a16="http://schemas.microsoft.com/office/drawing/2014/main" id="{3BE24E9E-94DE-5780-B8EF-B8919958BAF8}"/>
              </a:ext>
            </a:extLst>
          </p:cNvPr>
          <p:cNvSpPr/>
          <p:nvPr/>
        </p:nvSpPr>
        <p:spPr>
          <a:xfrm>
            <a:off x="4840081" y="3025914"/>
            <a:ext cx="673768" cy="371833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354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6"/>
          <p:cNvSpPr txBox="1">
            <a:spLocks noGrp="1"/>
          </p:cNvSpPr>
          <p:nvPr>
            <p:ph type="title"/>
          </p:nvPr>
        </p:nvSpPr>
        <p:spPr>
          <a:xfrm>
            <a:off x="679200" y="726513"/>
            <a:ext cx="7044900" cy="9753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Key </a:t>
            </a:r>
            <a:r>
              <a:rPr lang="es-CL" dirty="0" err="1"/>
              <a:t>Measurements</a:t>
            </a:r>
            <a:r>
              <a:rPr lang="es-CL" dirty="0"/>
              <a:t> - </a:t>
            </a:r>
            <a:r>
              <a:rPr lang="es-CL" dirty="0" err="1"/>
              <a:t>Emissions</a:t>
            </a:r>
            <a:r>
              <a:rPr lang="es-CL" dirty="0"/>
              <a:t> </a:t>
            </a:r>
            <a:endParaRPr dirty="0"/>
          </a:p>
        </p:txBody>
      </p:sp>
      <p:sp>
        <p:nvSpPr>
          <p:cNvPr id="398" name="Google Shape;398;p46"/>
          <p:cNvSpPr txBox="1">
            <a:spLocks noGrp="1"/>
          </p:cNvSpPr>
          <p:nvPr>
            <p:ph type="subTitle" idx="2"/>
          </p:nvPr>
        </p:nvSpPr>
        <p:spPr>
          <a:xfrm>
            <a:off x="292725" y="75825"/>
            <a:ext cx="6968400" cy="3867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indent="0"/>
            <a:r>
              <a:rPr lang="es-CL" sz="800" b="1" dirty="0">
                <a:solidFill>
                  <a:srgbClr val="000000"/>
                </a:solidFill>
              </a:rPr>
              <a:t>Energy </a:t>
            </a:r>
            <a:r>
              <a:rPr lang="es-CL" sz="800" b="1" dirty="0" err="1">
                <a:solidFill>
                  <a:srgbClr val="000000"/>
                </a:solidFill>
              </a:rPr>
              <a:t>Evaluation</a:t>
            </a:r>
            <a:r>
              <a:rPr lang="es-CL" sz="800" b="1" dirty="0">
                <a:solidFill>
                  <a:srgbClr val="000000"/>
                </a:solidFill>
              </a:rPr>
              <a:t> Asia </a:t>
            </a:r>
            <a:r>
              <a:rPr lang="es-CL" sz="800" b="1" dirty="0" err="1">
                <a:solidFill>
                  <a:srgbClr val="000000"/>
                </a:solidFill>
              </a:rPr>
              <a:t>Pacific</a:t>
            </a:r>
            <a:endParaRPr lang="es-CL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9" name="Google Shape;399;p46"/>
          <p:cNvSpPr txBox="1">
            <a:spLocks noGrp="1"/>
          </p:cNvSpPr>
          <p:nvPr>
            <p:ph type="subTitle" idx="3"/>
          </p:nvPr>
        </p:nvSpPr>
        <p:spPr>
          <a:xfrm>
            <a:off x="7515325" y="75825"/>
            <a:ext cx="1434300" cy="3867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49F29F8C-3A24-5CD9-C081-8690E51BD3CE}"/>
              </a:ext>
            </a:extLst>
          </p:cNvPr>
          <p:cNvSpPr>
            <a:spLocks/>
          </p:cNvSpPr>
          <p:nvPr/>
        </p:nvSpPr>
        <p:spPr bwMode="auto">
          <a:xfrm>
            <a:off x="2002588" y="2571750"/>
            <a:ext cx="1494842" cy="1617799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lIns="0" tIns="0" rIns="0" bIns="0" anchor="ctr"/>
          <a:lstStyle/>
          <a:p>
            <a:pPr algn="ctr"/>
            <a:endParaRPr lang="es-CL" sz="1200">
              <a:latin typeface="Arial" panose="020B0604020202020204" pitchFamily="34" charset="0"/>
              <a:ea typeface="Titillium" charset="0"/>
              <a:cs typeface="Arial" panose="020B0604020202020204" pitchFamily="34" charset="0"/>
            </a:endParaRPr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8986D127-05CC-BFFB-6A79-83A7A8BEFF2F}"/>
              </a:ext>
            </a:extLst>
          </p:cNvPr>
          <p:cNvSpPr txBox="1"/>
          <p:nvPr/>
        </p:nvSpPr>
        <p:spPr>
          <a:xfrm>
            <a:off x="2002584" y="3084798"/>
            <a:ext cx="152767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L" sz="3000" spc="150" dirty="0">
                <a:latin typeface="Arial" panose="020B0604020202020204" pitchFamily="34" charset="0"/>
                <a:ea typeface="Titillium Light" charset="0"/>
                <a:cs typeface="Arial" panose="020B0604020202020204" pitchFamily="34" charset="0"/>
              </a:rPr>
              <a:t>123.500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673FD02F-4EB6-3E9B-2FB5-9D851832D173}"/>
              </a:ext>
            </a:extLst>
          </p:cNvPr>
          <p:cNvSpPr txBox="1"/>
          <p:nvPr/>
        </p:nvSpPr>
        <p:spPr>
          <a:xfrm>
            <a:off x="2113578" y="3655005"/>
            <a:ext cx="1272855" cy="153504"/>
          </a:xfrm>
          <a:prstGeom prst="rect">
            <a:avLst/>
          </a:prstGeom>
          <a:noFill/>
        </p:spPr>
        <p:txBody>
          <a:bodyPr wrap="square" lIns="0" tIns="0" rIns="6858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CL" sz="900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Saved</a:t>
            </a:r>
            <a:endParaRPr lang="es-CL" sz="900" dirty="0">
              <a:solidFill>
                <a:schemeClr val="tx1">
                  <a:alpha val="60000"/>
                </a:schemeClr>
              </a:solidFill>
              <a:latin typeface="Arial" panose="020B0604020202020204" pitchFamily="34" charset="0"/>
              <a:ea typeface="Titillium" charset="0"/>
              <a:cs typeface="Arial" panose="020B0604020202020204" pitchFamily="34" charset="0"/>
            </a:endParaRP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31768ED5-BC53-80D6-CA23-49E8586FC115}"/>
              </a:ext>
            </a:extLst>
          </p:cNvPr>
          <p:cNvSpPr txBox="1"/>
          <p:nvPr/>
        </p:nvSpPr>
        <p:spPr>
          <a:xfrm>
            <a:off x="2002588" y="3498206"/>
            <a:ext cx="1494842" cy="1127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L" sz="900" b="1" spc="150" dirty="0" err="1"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Liters</a:t>
            </a:r>
            <a:r>
              <a:rPr lang="es-CL" sz="900" b="1" spc="150" dirty="0"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 </a:t>
            </a:r>
            <a:r>
              <a:rPr lang="es-CL" sz="900" b="1" spc="150" dirty="0" err="1"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of</a:t>
            </a:r>
            <a:r>
              <a:rPr lang="es-CL" sz="900" b="1" spc="150" dirty="0"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 Gas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1534B91-9688-0A7F-76E3-D7BD253965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87"/>
          <a:stretch/>
        </p:blipFill>
        <p:spPr>
          <a:xfrm>
            <a:off x="2290039" y="1725873"/>
            <a:ext cx="919934" cy="717668"/>
          </a:xfrm>
          <a:prstGeom prst="rect">
            <a:avLst/>
          </a:prstGeom>
        </p:spPr>
      </p:pic>
      <p:sp>
        <p:nvSpPr>
          <p:cNvPr id="11" name="Es igual a 10">
            <a:extLst>
              <a:ext uri="{FF2B5EF4-FFF2-40B4-BE49-F238E27FC236}">
                <a16:creationId xmlns:a16="http://schemas.microsoft.com/office/drawing/2014/main" id="{69F3A92C-6A69-7F06-5623-C57333895374}"/>
              </a:ext>
            </a:extLst>
          </p:cNvPr>
          <p:cNvSpPr/>
          <p:nvPr/>
        </p:nvSpPr>
        <p:spPr>
          <a:xfrm>
            <a:off x="4014341" y="3069855"/>
            <a:ext cx="673768" cy="371833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3F8FE98F-0E68-0F15-6388-5C00C9C22D45}"/>
              </a:ext>
            </a:extLst>
          </p:cNvPr>
          <p:cNvSpPr>
            <a:spLocks/>
          </p:cNvSpPr>
          <p:nvPr/>
        </p:nvSpPr>
        <p:spPr bwMode="auto">
          <a:xfrm>
            <a:off x="5205022" y="2571750"/>
            <a:ext cx="1494842" cy="1617799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lIns="0" tIns="0" rIns="0" bIns="0" anchor="ctr"/>
          <a:lstStyle/>
          <a:p>
            <a:pPr algn="ctr"/>
            <a:endParaRPr lang="es-CL" sz="1200">
              <a:latin typeface="Arial" panose="020B0604020202020204" pitchFamily="34" charset="0"/>
              <a:ea typeface="Titillium" charset="0"/>
              <a:cs typeface="Arial" panose="020B0604020202020204" pitchFamily="34" charset="0"/>
            </a:endParaRP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2CC0FE16-FEFC-0208-EFDD-15789D29A3A0}"/>
              </a:ext>
            </a:extLst>
          </p:cNvPr>
          <p:cNvSpPr txBox="1"/>
          <p:nvPr/>
        </p:nvSpPr>
        <p:spPr>
          <a:xfrm>
            <a:off x="5205021" y="3084798"/>
            <a:ext cx="1494842" cy="3718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L" sz="3000" spc="150" dirty="0">
                <a:latin typeface="Arial" panose="020B0604020202020204" pitchFamily="34" charset="0"/>
                <a:ea typeface="Titillium Light" charset="0"/>
                <a:cs typeface="Arial" panose="020B0604020202020204" pitchFamily="34" charset="0"/>
              </a:rPr>
              <a:t>300</a:t>
            </a:r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0C647DAD-C1B3-13D4-8D37-AD285B1DD370}"/>
              </a:ext>
            </a:extLst>
          </p:cNvPr>
          <p:cNvSpPr txBox="1"/>
          <p:nvPr/>
        </p:nvSpPr>
        <p:spPr>
          <a:xfrm>
            <a:off x="5316013" y="3655005"/>
            <a:ext cx="1272855" cy="153504"/>
          </a:xfrm>
          <a:prstGeom prst="rect">
            <a:avLst/>
          </a:prstGeom>
          <a:noFill/>
        </p:spPr>
        <p:txBody>
          <a:bodyPr wrap="square" lIns="0" tIns="0" rIns="6858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CL" sz="900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Saved</a:t>
            </a:r>
            <a:endParaRPr lang="es-CL" sz="900" dirty="0">
              <a:solidFill>
                <a:schemeClr val="tx1">
                  <a:alpha val="60000"/>
                </a:schemeClr>
              </a:solidFill>
              <a:latin typeface="Arial" panose="020B0604020202020204" pitchFamily="34" charset="0"/>
              <a:ea typeface="Titillium" charset="0"/>
              <a:cs typeface="Arial" panose="020B0604020202020204" pitchFamily="34" charset="0"/>
            </a:endParaRP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AC796403-AB15-1764-D39F-19FFAD12431D}"/>
              </a:ext>
            </a:extLst>
          </p:cNvPr>
          <p:cNvSpPr txBox="1"/>
          <p:nvPr/>
        </p:nvSpPr>
        <p:spPr>
          <a:xfrm>
            <a:off x="5205020" y="3497075"/>
            <a:ext cx="1494842" cy="1127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L" sz="900" b="1" spc="150"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Ton CO2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D1B1FA8B-C3F6-AA4C-1AF4-75203E33D8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9" t="12230" r="12353" b="33083"/>
          <a:stretch/>
        </p:blipFill>
        <p:spPr>
          <a:xfrm>
            <a:off x="5525685" y="1652285"/>
            <a:ext cx="1220002" cy="86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67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6"/>
          <p:cNvSpPr txBox="1">
            <a:spLocks noGrp="1"/>
          </p:cNvSpPr>
          <p:nvPr>
            <p:ph type="title"/>
          </p:nvPr>
        </p:nvSpPr>
        <p:spPr>
          <a:xfrm>
            <a:off x="679200" y="726513"/>
            <a:ext cx="7044900" cy="9753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 err="1"/>
              <a:t>Summary</a:t>
            </a:r>
            <a:endParaRPr dirty="0"/>
          </a:p>
        </p:txBody>
      </p:sp>
      <p:sp>
        <p:nvSpPr>
          <p:cNvPr id="397" name="Google Shape;397;p46"/>
          <p:cNvSpPr txBox="1">
            <a:spLocks noGrp="1"/>
          </p:cNvSpPr>
          <p:nvPr>
            <p:ph type="body" idx="1"/>
          </p:nvPr>
        </p:nvSpPr>
        <p:spPr>
          <a:xfrm>
            <a:off x="679200" y="1701812"/>
            <a:ext cx="7776599" cy="3217587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171450" indent="-171450">
              <a:lnSpc>
                <a:spcPct val="150000"/>
              </a:lnSpc>
            </a:pPr>
            <a:r>
              <a:rPr lang="es-CL" sz="1200" dirty="0" err="1"/>
              <a:t>Monitoring</a:t>
            </a:r>
            <a:r>
              <a:rPr lang="es-CL" sz="1200" dirty="0"/>
              <a:t> </a:t>
            </a:r>
            <a:r>
              <a:rPr lang="es-CL" sz="1200" dirty="0" err="1"/>
              <a:t>EVs</a:t>
            </a:r>
            <a:r>
              <a:rPr lang="es-CL" sz="1200" dirty="0"/>
              <a:t> </a:t>
            </a:r>
            <a:r>
              <a:rPr lang="es-CL" sz="1200" dirty="0" err="1"/>
              <a:t>funded</a:t>
            </a:r>
            <a:r>
              <a:rPr lang="es-CL" sz="1200" dirty="0"/>
              <a:t> </a:t>
            </a:r>
            <a:r>
              <a:rPr lang="es-CL" sz="1200" dirty="0" err="1"/>
              <a:t>with</a:t>
            </a:r>
            <a:r>
              <a:rPr lang="es-CL" sz="1200" dirty="0"/>
              <a:t> </a:t>
            </a:r>
            <a:r>
              <a:rPr lang="es-CL" sz="1200" dirty="0" err="1"/>
              <a:t>tax</a:t>
            </a:r>
            <a:r>
              <a:rPr lang="es-CL" sz="1200" dirty="0"/>
              <a:t> </a:t>
            </a:r>
            <a:r>
              <a:rPr lang="es-CL" sz="1200" dirty="0" err="1"/>
              <a:t>payer</a:t>
            </a:r>
            <a:r>
              <a:rPr lang="es-CL" sz="1200" dirty="0"/>
              <a:t> </a:t>
            </a:r>
            <a:r>
              <a:rPr lang="es-CL" sz="1200" dirty="0" err="1"/>
              <a:t>money</a:t>
            </a:r>
            <a:r>
              <a:rPr lang="es-CL" sz="1200" dirty="0"/>
              <a:t> </a:t>
            </a:r>
            <a:r>
              <a:rPr lang="es-CL" sz="1200" dirty="0" err="1"/>
              <a:t>is</a:t>
            </a:r>
            <a:r>
              <a:rPr lang="es-CL" sz="1200" dirty="0"/>
              <a:t> </a:t>
            </a:r>
            <a:r>
              <a:rPr lang="es-CL" sz="1200" dirty="0" err="1"/>
              <a:t>key</a:t>
            </a:r>
            <a:r>
              <a:rPr lang="es-CL" sz="1200" dirty="0"/>
              <a:t> in </a:t>
            </a:r>
            <a:r>
              <a:rPr lang="es-CL" sz="1200" dirty="0" err="1"/>
              <a:t>mesuring</a:t>
            </a:r>
            <a:r>
              <a:rPr lang="es-CL" sz="1200" dirty="0"/>
              <a:t> </a:t>
            </a:r>
            <a:r>
              <a:rPr lang="es-CL" sz="1200" dirty="0" err="1"/>
              <a:t>the</a:t>
            </a:r>
            <a:r>
              <a:rPr lang="es-CL" sz="1200" dirty="0"/>
              <a:t> </a:t>
            </a:r>
            <a:r>
              <a:rPr lang="es-CL" sz="1200" dirty="0" err="1"/>
              <a:t>succes</a:t>
            </a:r>
            <a:r>
              <a:rPr lang="es-CL" sz="1200" dirty="0"/>
              <a:t> </a:t>
            </a:r>
            <a:r>
              <a:rPr lang="es-CL" sz="1200" dirty="0" err="1"/>
              <a:t>of</a:t>
            </a:r>
            <a:r>
              <a:rPr lang="es-CL" sz="1200" dirty="0"/>
              <a:t> a </a:t>
            </a:r>
            <a:r>
              <a:rPr lang="es-CL" sz="1200" dirty="0" err="1"/>
              <a:t>public</a:t>
            </a:r>
            <a:r>
              <a:rPr lang="es-CL" sz="1200" dirty="0"/>
              <a:t> </a:t>
            </a:r>
            <a:r>
              <a:rPr lang="es-CL" sz="1200" dirty="0" err="1"/>
              <a:t>policy</a:t>
            </a:r>
            <a:r>
              <a:rPr lang="es-CL" sz="1200" dirty="0"/>
              <a:t>. </a:t>
            </a:r>
          </a:p>
          <a:p>
            <a:pPr marL="171450" indent="-171450">
              <a:lnSpc>
                <a:spcPct val="150000"/>
              </a:lnSpc>
            </a:pPr>
            <a:endParaRPr lang="es-CL" sz="1200" dirty="0"/>
          </a:p>
          <a:p>
            <a:pPr marL="171450" indent="-171450">
              <a:lnSpc>
                <a:spcPct val="150000"/>
              </a:lnSpc>
            </a:pPr>
            <a:r>
              <a:rPr lang="es-CL" sz="1200" dirty="0" err="1"/>
              <a:t>One</a:t>
            </a:r>
            <a:r>
              <a:rPr lang="es-CL" sz="1200" dirty="0"/>
              <a:t> </a:t>
            </a:r>
            <a:r>
              <a:rPr lang="es-CL" sz="1200" dirty="0" err="1"/>
              <a:t>of</a:t>
            </a:r>
            <a:r>
              <a:rPr lang="es-CL" sz="1200" dirty="0"/>
              <a:t> </a:t>
            </a:r>
            <a:r>
              <a:rPr lang="es-CL" sz="1200" dirty="0" err="1"/>
              <a:t>the</a:t>
            </a:r>
            <a:r>
              <a:rPr lang="es-CL" sz="1200" dirty="0"/>
              <a:t> </a:t>
            </a:r>
            <a:r>
              <a:rPr lang="es-CL" sz="1200" dirty="0" err="1"/>
              <a:t>most</a:t>
            </a:r>
            <a:r>
              <a:rPr lang="es-CL" sz="1200" dirty="0"/>
              <a:t> </a:t>
            </a:r>
            <a:r>
              <a:rPr lang="es-CL" sz="1200" dirty="0" err="1"/>
              <a:t>important</a:t>
            </a:r>
            <a:r>
              <a:rPr lang="es-CL" sz="1200" dirty="0"/>
              <a:t> </a:t>
            </a:r>
            <a:r>
              <a:rPr lang="es-CL" sz="1200" dirty="0" err="1"/>
              <a:t>steps</a:t>
            </a:r>
            <a:r>
              <a:rPr lang="es-CL" sz="1200" dirty="0"/>
              <a:t> </a:t>
            </a:r>
            <a:r>
              <a:rPr lang="es-CL" sz="1200" dirty="0" err="1"/>
              <a:t>was</a:t>
            </a:r>
            <a:r>
              <a:rPr lang="es-CL" sz="1200" dirty="0"/>
              <a:t> </a:t>
            </a:r>
            <a:r>
              <a:rPr lang="es-CL" sz="1200" dirty="0" err="1"/>
              <a:t>the</a:t>
            </a:r>
            <a:r>
              <a:rPr lang="es-CL" sz="1200" dirty="0"/>
              <a:t> </a:t>
            </a:r>
            <a:r>
              <a:rPr lang="es-CL" sz="1200" dirty="0" err="1"/>
              <a:t>monitoring</a:t>
            </a:r>
            <a:r>
              <a:rPr lang="es-CL" sz="1200" dirty="0"/>
              <a:t> </a:t>
            </a:r>
            <a:r>
              <a:rPr lang="es-CL" sz="1200" dirty="0" err="1"/>
              <a:t>pilot</a:t>
            </a:r>
            <a:r>
              <a:rPr lang="es-CL" sz="1200" dirty="0"/>
              <a:t>. That </a:t>
            </a:r>
            <a:r>
              <a:rPr lang="es-CL" sz="1200" dirty="0" err="1"/>
              <a:t>experience</a:t>
            </a:r>
            <a:r>
              <a:rPr lang="es-CL" sz="1200" dirty="0"/>
              <a:t> </a:t>
            </a:r>
            <a:r>
              <a:rPr lang="es-CL" sz="1200" dirty="0" err="1"/>
              <a:t>gave</a:t>
            </a:r>
            <a:r>
              <a:rPr lang="es-CL" sz="1200" dirty="0"/>
              <a:t> </a:t>
            </a:r>
            <a:r>
              <a:rPr lang="es-CL" sz="1200" dirty="0" err="1"/>
              <a:t>us</a:t>
            </a:r>
            <a:r>
              <a:rPr lang="es-CL" sz="1200" dirty="0"/>
              <a:t> </a:t>
            </a:r>
            <a:r>
              <a:rPr lang="es-CL" sz="1200" dirty="0" err="1"/>
              <a:t>the</a:t>
            </a:r>
            <a:r>
              <a:rPr lang="es-CL" sz="1200" dirty="0"/>
              <a:t> </a:t>
            </a:r>
            <a:r>
              <a:rPr lang="es-CL" sz="1200" dirty="0" err="1"/>
              <a:t>technical</a:t>
            </a:r>
            <a:r>
              <a:rPr lang="es-CL" sz="1200" dirty="0"/>
              <a:t> </a:t>
            </a:r>
            <a:r>
              <a:rPr lang="es-CL" sz="1200" dirty="0" err="1"/>
              <a:t>knowledge</a:t>
            </a:r>
            <a:r>
              <a:rPr lang="es-CL" sz="1200" dirty="0"/>
              <a:t> that </a:t>
            </a:r>
            <a:r>
              <a:rPr lang="es-CL" sz="1200" dirty="0" err="1"/>
              <a:t>allowed</a:t>
            </a:r>
            <a:r>
              <a:rPr lang="es-CL" sz="1200" dirty="0"/>
              <a:t> </a:t>
            </a:r>
            <a:r>
              <a:rPr lang="es-CL" sz="1200" dirty="0" err="1"/>
              <a:t>us</a:t>
            </a:r>
            <a:r>
              <a:rPr lang="es-CL" sz="1200" dirty="0"/>
              <a:t> </a:t>
            </a:r>
            <a:r>
              <a:rPr lang="es-CL" sz="1200" dirty="0" err="1"/>
              <a:t>to</a:t>
            </a:r>
            <a:r>
              <a:rPr lang="es-CL" sz="1200" dirty="0"/>
              <a:t> </a:t>
            </a:r>
            <a:r>
              <a:rPr lang="es-CL" sz="1200" dirty="0" err="1"/>
              <a:t>execute</a:t>
            </a:r>
            <a:r>
              <a:rPr lang="es-CL" sz="1200" dirty="0"/>
              <a:t> </a:t>
            </a:r>
            <a:r>
              <a:rPr lang="es-CL" sz="1200" dirty="0" err="1"/>
              <a:t>the</a:t>
            </a:r>
            <a:r>
              <a:rPr lang="es-CL" sz="1200" dirty="0"/>
              <a:t> </a:t>
            </a:r>
            <a:r>
              <a:rPr lang="es-CL" sz="1200" dirty="0" err="1"/>
              <a:t>service</a:t>
            </a:r>
            <a:r>
              <a:rPr lang="es-CL" sz="1200" dirty="0"/>
              <a:t> </a:t>
            </a:r>
            <a:r>
              <a:rPr lang="es-CL" sz="1200" dirty="0" err="1"/>
              <a:t>effectively</a:t>
            </a:r>
            <a:r>
              <a:rPr lang="es-CL" sz="1200" dirty="0"/>
              <a:t> </a:t>
            </a:r>
            <a:r>
              <a:rPr lang="es-CL" sz="1200" dirty="0" err="1"/>
              <a:t>with</a:t>
            </a:r>
            <a:r>
              <a:rPr lang="es-CL" sz="1200" dirty="0"/>
              <a:t> </a:t>
            </a:r>
            <a:r>
              <a:rPr lang="es-CL" sz="1200" dirty="0" err="1"/>
              <a:t>our</a:t>
            </a:r>
            <a:r>
              <a:rPr lang="es-CL" sz="1200" dirty="0"/>
              <a:t> beneficiaries’ cars.</a:t>
            </a:r>
          </a:p>
          <a:p>
            <a:pPr marL="171450" indent="-171450">
              <a:lnSpc>
                <a:spcPct val="150000"/>
              </a:lnSpc>
            </a:pPr>
            <a:endParaRPr lang="es-CL" sz="1200" dirty="0"/>
          </a:p>
          <a:p>
            <a:pPr marL="171450" indent="-171450">
              <a:lnSpc>
                <a:spcPct val="150000"/>
              </a:lnSpc>
            </a:pPr>
            <a:r>
              <a:rPr lang="es-CL" sz="1200" dirty="0" err="1"/>
              <a:t>Working</a:t>
            </a:r>
            <a:r>
              <a:rPr lang="es-CL" sz="1200" dirty="0"/>
              <a:t> </a:t>
            </a:r>
            <a:r>
              <a:rPr lang="es-CL" sz="1200" dirty="0" err="1"/>
              <a:t>with</a:t>
            </a:r>
            <a:r>
              <a:rPr lang="es-CL" sz="1200" dirty="0"/>
              <a:t> local startups </a:t>
            </a:r>
            <a:r>
              <a:rPr lang="es-CL" sz="1200" dirty="0" err="1"/>
              <a:t>gave</a:t>
            </a:r>
            <a:r>
              <a:rPr lang="es-CL" sz="1200" dirty="0"/>
              <a:t> </a:t>
            </a:r>
            <a:r>
              <a:rPr lang="es-CL" sz="1200" dirty="0" err="1"/>
              <a:t>us</a:t>
            </a:r>
            <a:r>
              <a:rPr lang="es-CL" sz="1200" dirty="0"/>
              <a:t> </a:t>
            </a:r>
            <a:r>
              <a:rPr lang="es-CL" sz="1200" dirty="0" err="1"/>
              <a:t>the</a:t>
            </a:r>
            <a:r>
              <a:rPr lang="es-CL" sz="1200" dirty="0"/>
              <a:t> </a:t>
            </a:r>
            <a:r>
              <a:rPr lang="es-CL" sz="1200" dirty="0" err="1"/>
              <a:t>freedom</a:t>
            </a:r>
            <a:r>
              <a:rPr lang="es-CL" sz="1200" dirty="0"/>
              <a:t> </a:t>
            </a:r>
            <a:r>
              <a:rPr lang="es-CL" sz="1200" dirty="0" err="1"/>
              <a:t>to</a:t>
            </a:r>
            <a:r>
              <a:rPr lang="es-CL" sz="1200" dirty="0"/>
              <a:t> </a:t>
            </a:r>
            <a:r>
              <a:rPr lang="es-CL" sz="1200" dirty="0" err="1"/>
              <a:t>adjust</a:t>
            </a:r>
            <a:r>
              <a:rPr lang="es-CL" sz="1200" dirty="0"/>
              <a:t> </a:t>
            </a:r>
            <a:r>
              <a:rPr lang="es-CL" sz="1200" dirty="0" err="1"/>
              <a:t>the</a:t>
            </a:r>
            <a:r>
              <a:rPr lang="es-CL" sz="1200" dirty="0"/>
              <a:t> </a:t>
            </a:r>
            <a:r>
              <a:rPr lang="es-CL" sz="1200" dirty="0" err="1"/>
              <a:t>service</a:t>
            </a:r>
            <a:r>
              <a:rPr lang="es-CL" sz="1200" dirty="0"/>
              <a:t> </a:t>
            </a:r>
            <a:r>
              <a:rPr lang="es-CL" sz="1200" dirty="0" err="1"/>
              <a:t>to</a:t>
            </a:r>
            <a:r>
              <a:rPr lang="es-CL" sz="1200" dirty="0"/>
              <a:t> </a:t>
            </a:r>
            <a:r>
              <a:rPr lang="es-CL" sz="1200" dirty="0" err="1"/>
              <a:t>our</a:t>
            </a:r>
            <a:r>
              <a:rPr lang="es-CL" sz="1200" dirty="0"/>
              <a:t> </a:t>
            </a:r>
            <a:r>
              <a:rPr lang="es-CL" sz="1200" dirty="0" err="1"/>
              <a:t>requirements</a:t>
            </a:r>
            <a:r>
              <a:rPr lang="es-CL" sz="1200" dirty="0"/>
              <a:t> and </a:t>
            </a:r>
            <a:r>
              <a:rPr lang="es-CL" sz="1200" dirty="0" err="1"/>
              <a:t>allowed</a:t>
            </a:r>
            <a:r>
              <a:rPr lang="es-CL" sz="1200" dirty="0"/>
              <a:t> </a:t>
            </a:r>
            <a:r>
              <a:rPr lang="es-CL" sz="1200" dirty="0" err="1"/>
              <a:t>us</a:t>
            </a:r>
            <a:r>
              <a:rPr lang="es-CL" sz="1200" dirty="0"/>
              <a:t> </a:t>
            </a:r>
            <a:r>
              <a:rPr lang="es-CL" sz="1200" dirty="0" err="1"/>
              <a:t>to</a:t>
            </a:r>
            <a:r>
              <a:rPr lang="es-CL" sz="1200" dirty="0"/>
              <a:t> </a:t>
            </a:r>
            <a:r>
              <a:rPr lang="es-CL" sz="1200" dirty="0" err="1"/>
              <a:t>get</a:t>
            </a:r>
            <a:r>
              <a:rPr lang="es-CL" sz="1200" dirty="0"/>
              <a:t> </a:t>
            </a:r>
            <a:r>
              <a:rPr lang="es-CL" sz="1200" dirty="0" err="1"/>
              <a:t>involved</a:t>
            </a:r>
            <a:r>
              <a:rPr lang="es-CL" sz="1200" dirty="0"/>
              <a:t> in more </a:t>
            </a:r>
            <a:r>
              <a:rPr lang="es-CL" sz="1200" dirty="0" err="1"/>
              <a:t>technical</a:t>
            </a:r>
            <a:r>
              <a:rPr lang="es-CL" sz="1200" dirty="0"/>
              <a:t> </a:t>
            </a:r>
            <a:r>
              <a:rPr lang="es-CL" sz="1200" dirty="0" err="1"/>
              <a:t>aspects</a:t>
            </a:r>
            <a:r>
              <a:rPr lang="es-CL" sz="1200" dirty="0"/>
              <a:t>. </a:t>
            </a:r>
          </a:p>
          <a:p>
            <a:pPr marL="171450" indent="-171450">
              <a:lnSpc>
                <a:spcPct val="150000"/>
              </a:lnSpc>
            </a:pPr>
            <a:endParaRPr lang="es-CL" sz="1200" dirty="0"/>
          </a:p>
          <a:p>
            <a:pPr marL="171450" indent="-171450">
              <a:lnSpc>
                <a:spcPct val="150000"/>
              </a:lnSpc>
            </a:pPr>
            <a:r>
              <a:rPr lang="en-US" sz="1200" dirty="0"/>
              <a:t>Maintaining consistency in the measurement methodology is crucial for consistent results. Ideally, collaborating with the OEM from the </a:t>
            </a:r>
            <a:r>
              <a:rPr lang="en-US" sz="1200" dirty="0" err="1"/>
              <a:t>begining</a:t>
            </a:r>
            <a:r>
              <a:rPr lang="en-US" sz="1200" dirty="0"/>
              <a:t> is strongly recommended.</a:t>
            </a:r>
            <a:endParaRPr lang="es-CL" sz="1200" dirty="0"/>
          </a:p>
          <a:p>
            <a:pPr marL="171450" indent="-171450">
              <a:lnSpc>
                <a:spcPct val="150000"/>
              </a:lnSpc>
            </a:pPr>
            <a:endParaRPr lang="es-CL" sz="1200" dirty="0"/>
          </a:p>
          <a:p>
            <a:pPr marL="171450" indent="-171450">
              <a:lnSpc>
                <a:spcPct val="150000"/>
              </a:lnSpc>
            </a:pPr>
            <a:endParaRPr lang="es-CL" sz="1200" dirty="0"/>
          </a:p>
          <a:p>
            <a:pPr marL="171450" indent="-171450">
              <a:lnSpc>
                <a:spcPct val="150000"/>
              </a:lnSpc>
            </a:pPr>
            <a:endParaRPr lang="es-CL" sz="1200" dirty="0"/>
          </a:p>
          <a:p>
            <a:pPr marL="171450" indent="-171450">
              <a:lnSpc>
                <a:spcPct val="150000"/>
              </a:lnSpc>
            </a:pPr>
            <a:endParaRPr lang="es-CL" sz="1200" dirty="0"/>
          </a:p>
          <a:p>
            <a:pPr marL="171450" indent="-171450">
              <a:lnSpc>
                <a:spcPct val="150000"/>
              </a:lnSpc>
            </a:pP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8" name="Google Shape;398;p46"/>
          <p:cNvSpPr txBox="1">
            <a:spLocks noGrp="1"/>
          </p:cNvSpPr>
          <p:nvPr>
            <p:ph type="subTitle" idx="2"/>
          </p:nvPr>
        </p:nvSpPr>
        <p:spPr>
          <a:xfrm>
            <a:off x="292725" y="75825"/>
            <a:ext cx="6968400" cy="3867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indent="0"/>
            <a:r>
              <a:rPr lang="es-CL" sz="800" b="1" dirty="0">
                <a:solidFill>
                  <a:srgbClr val="000000"/>
                </a:solidFill>
              </a:rPr>
              <a:t>Energy </a:t>
            </a:r>
            <a:r>
              <a:rPr lang="es-CL" sz="800" b="1" dirty="0" err="1">
                <a:solidFill>
                  <a:srgbClr val="000000"/>
                </a:solidFill>
              </a:rPr>
              <a:t>Evaluation</a:t>
            </a:r>
            <a:r>
              <a:rPr lang="es-CL" sz="800" b="1" dirty="0">
                <a:solidFill>
                  <a:srgbClr val="000000"/>
                </a:solidFill>
              </a:rPr>
              <a:t> Asia </a:t>
            </a:r>
            <a:r>
              <a:rPr lang="es-CL" sz="800" b="1" dirty="0" err="1">
                <a:solidFill>
                  <a:srgbClr val="000000"/>
                </a:solidFill>
              </a:rPr>
              <a:t>Pacific</a:t>
            </a:r>
            <a:endParaRPr lang="es-CL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9" name="Google Shape;399;p46"/>
          <p:cNvSpPr txBox="1">
            <a:spLocks noGrp="1"/>
          </p:cNvSpPr>
          <p:nvPr>
            <p:ph type="subTitle" idx="3"/>
          </p:nvPr>
        </p:nvSpPr>
        <p:spPr>
          <a:xfrm>
            <a:off x="7515325" y="75825"/>
            <a:ext cx="1434300" cy="3867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0734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7"/>
          <p:cNvSpPr txBox="1">
            <a:spLocks noGrp="1"/>
          </p:cNvSpPr>
          <p:nvPr>
            <p:ph type="ctrTitle"/>
          </p:nvPr>
        </p:nvSpPr>
        <p:spPr>
          <a:xfrm>
            <a:off x="3237650" y="1833875"/>
            <a:ext cx="5516700" cy="8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 err="1"/>
              <a:t>Lessons</a:t>
            </a:r>
            <a:r>
              <a:rPr lang="es-CL" dirty="0"/>
              <a:t> </a:t>
            </a:r>
            <a:r>
              <a:rPr lang="es-CL" dirty="0" err="1"/>
              <a:t>Learned</a:t>
            </a:r>
            <a:r>
              <a:rPr lang="es-CL" dirty="0"/>
              <a:t> in </a:t>
            </a:r>
            <a:r>
              <a:rPr lang="es-CL" dirty="0" err="1"/>
              <a:t>the</a:t>
            </a:r>
            <a:r>
              <a:rPr lang="es-CL" dirty="0"/>
              <a:t> </a:t>
            </a:r>
            <a:r>
              <a:rPr lang="es-CL" dirty="0" err="1"/>
              <a:t>Monitoring</a:t>
            </a:r>
            <a:r>
              <a:rPr lang="es-CL" dirty="0"/>
              <a:t> </a:t>
            </a:r>
            <a:r>
              <a:rPr lang="es-CL" dirty="0" err="1"/>
              <a:t>of</a:t>
            </a:r>
            <a:r>
              <a:rPr lang="es-CL" dirty="0"/>
              <a:t> EV</a:t>
            </a:r>
            <a:endParaRPr dirty="0"/>
          </a:p>
        </p:txBody>
      </p:sp>
      <p:sp>
        <p:nvSpPr>
          <p:cNvPr id="287" name="Google Shape;287;p37"/>
          <p:cNvSpPr txBox="1">
            <a:spLocks noGrp="1"/>
          </p:cNvSpPr>
          <p:nvPr>
            <p:ph type="subTitle" idx="1"/>
          </p:nvPr>
        </p:nvSpPr>
        <p:spPr>
          <a:xfrm>
            <a:off x="3237650" y="2730275"/>
            <a:ext cx="55167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Javier Rojas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>
                <a:hlinkClick r:id="rId3"/>
              </a:rPr>
              <a:t>jrojas@agenciaSE.org</a:t>
            </a:r>
            <a:r>
              <a:rPr lang="es-CL" dirty="0"/>
              <a:t> </a:t>
            </a:r>
            <a:endParaRPr dirty="0"/>
          </a:p>
        </p:txBody>
      </p:sp>
      <p:sp>
        <p:nvSpPr>
          <p:cNvPr id="288" name="Google Shape;288;p37"/>
          <p:cNvSpPr txBox="1">
            <a:spLocks noGrp="1"/>
          </p:cNvSpPr>
          <p:nvPr>
            <p:ph type="subTitle" idx="2"/>
          </p:nvPr>
        </p:nvSpPr>
        <p:spPr>
          <a:xfrm>
            <a:off x="292725" y="75825"/>
            <a:ext cx="69684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700" b="1" dirty="0">
                <a:solidFill>
                  <a:srgbClr val="000000"/>
                </a:solidFill>
              </a:rPr>
              <a:t>Energy Evaluation Asia Pacific</a:t>
            </a:r>
            <a:endParaRPr b="1" dirty="0"/>
          </a:p>
        </p:txBody>
      </p:sp>
      <p:sp>
        <p:nvSpPr>
          <p:cNvPr id="289" name="Google Shape;289;p37"/>
          <p:cNvSpPr txBox="1">
            <a:spLocks noGrp="1"/>
          </p:cNvSpPr>
          <p:nvPr>
            <p:ph type="subTitle" idx="3"/>
          </p:nvPr>
        </p:nvSpPr>
        <p:spPr>
          <a:xfrm>
            <a:off x="7515325" y="75825"/>
            <a:ext cx="14343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Date: 12/10/2023</a:t>
            </a:r>
            <a:endParaRPr dirty="0"/>
          </a:p>
        </p:txBody>
      </p:sp>
      <p:pic>
        <p:nvPicPr>
          <p:cNvPr id="290" name="Google Shape;290;p37"/>
          <p:cNvPicPr preferRelativeResize="0"/>
          <p:nvPr/>
        </p:nvPicPr>
        <p:blipFill rotWithShape="1">
          <a:blip r:embed="rId4">
            <a:alphaModFix/>
          </a:blip>
          <a:srcRect l="14682" t="18582" r="16156" b="19535"/>
          <a:stretch/>
        </p:blipFill>
        <p:spPr>
          <a:xfrm>
            <a:off x="210075" y="4142600"/>
            <a:ext cx="869064" cy="777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0925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39"/>
          <p:cNvSpPr txBox="1"/>
          <p:nvPr/>
        </p:nvSpPr>
        <p:spPr>
          <a:xfrm>
            <a:off x="1293850" y="2034400"/>
            <a:ext cx="4728300" cy="20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&gt;</a:t>
            </a:r>
            <a:r>
              <a:rPr lang="es" dirty="0"/>
              <a:t> </a:t>
            </a:r>
            <a:r>
              <a:rPr lang="es-CL" sz="1300" i="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Mi Taxi Eléctrico </a:t>
            </a:r>
            <a:r>
              <a:rPr lang="es-CL" sz="1300" dirty="0" err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Program</a:t>
            </a:r>
            <a:r>
              <a:rPr lang="es-CL" sz="1300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sz="1300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300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&gt; First Experience – Pilot</a:t>
            </a:r>
            <a:endParaRPr sz="1300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300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&gt; </a:t>
            </a:r>
            <a:r>
              <a:rPr lang="es-CL" sz="1300" dirty="0" err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Service</a:t>
            </a:r>
            <a:r>
              <a:rPr lang="es-CL" sz="1300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s-CL" sz="1300" dirty="0" err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Scope</a:t>
            </a:r>
            <a:endParaRPr sz="1300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300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&gt; </a:t>
            </a:r>
            <a:r>
              <a:rPr lang="es-CL" sz="1300" dirty="0" err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Lessons</a:t>
            </a:r>
            <a:r>
              <a:rPr lang="es-CL" sz="1300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s-CL" sz="1300" dirty="0" err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Learned</a:t>
            </a:r>
            <a:endParaRPr lang="es-CL" sz="1300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300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09" name="Google Shape;309;p39"/>
          <p:cNvSpPr txBox="1"/>
          <p:nvPr/>
        </p:nvSpPr>
        <p:spPr>
          <a:xfrm>
            <a:off x="1308150" y="1318650"/>
            <a:ext cx="71100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 dirty="0">
                <a:solidFill>
                  <a:srgbClr val="FFFFFF"/>
                </a:solidFill>
                <a:latin typeface="Roboto Serif Light"/>
                <a:ea typeface="Roboto Serif Light"/>
                <a:cs typeface="Roboto Serif Light"/>
                <a:sym typeface="Roboto Serif Light"/>
              </a:rPr>
              <a:t>Agenda</a:t>
            </a:r>
            <a:endParaRPr sz="2600" dirty="0">
              <a:solidFill>
                <a:srgbClr val="FFFFFF"/>
              </a:solidFill>
              <a:latin typeface="Roboto Serif Light"/>
              <a:ea typeface="Roboto Serif Light"/>
              <a:cs typeface="Roboto Serif Light"/>
              <a:sym typeface="Roboto Serif Light"/>
            </a:endParaRPr>
          </a:p>
        </p:txBody>
      </p:sp>
      <p:sp>
        <p:nvSpPr>
          <p:cNvPr id="310" name="Google Shape;310;p39"/>
          <p:cNvSpPr txBox="1">
            <a:spLocks noGrp="1"/>
          </p:cNvSpPr>
          <p:nvPr>
            <p:ph type="subTitle" idx="1"/>
          </p:nvPr>
        </p:nvSpPr>
        <p:spPr>
          <a:xfrm>
            <a:off x="292725" y="75825"/>
            <a:ext cx="69684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700" b="1" dirty="0">
                <a:solidFill>
                  <a:srgbClr val="000000"/>
                </a:solidFill>
              </a:rPr>
              <a:t>Energy Evatuation Asia Pacific</a:t>
            </a:r>
            <a:endParaRPr b="1" dirty="0">
              <a:solidFill>
                <a:schemeClr val="dk2"/>
              </a:solidFill>
            </a:endParaRPr>
          </a:p>
        </p:txBody>
      </p:sp>
      <p:sp>
        <p:nvSpPr>
          <p:cNvPr id="311" name="Google Shape;311;p39"/>
          <p:cNvSpPr txBox="1">
            <a:spLocks noGrp="1"/>
          </p:cNvSpPr>
          <p:nvPr>
            <p:ph type="subTitle" idx="2"/>
          </p:nvPr>
        </p:nvSpPr>
        <p:spPr>
          <a:xfrm>
            <a:off x="7515325" y="75825"/>
            <a:ext cx="14343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dk2"/>
                </a:solidFill>
              </a:rPr>
              <a:t>Date: 10/10/2023</a:t>
            </a:r>
            <a:endParaRPr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6"/>
          <p:cNvSpPr txBox="1">
            <a:spLocks noGrp="1"/>
          </p:cNvSpPr>
          <p:nvPr>
            <p:ph type="title"/>
          </p:nvPr>
        </p:nvSpPr>
        <p:spPr>
          <a:xfrm>
            <a:off x="679200" y="726513"/>
            <a:ext cx="7044900" cy="9753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b="1" i="1" dirty="0"/>
              <a:t>Mi Taxi Eléctrico</a:t>
            </a:r>
            <a:r>
              <a:rPr lang="es-CL" i="1" dirty="0"/>
              <a:t> </a:t>
            </a:r>
            <a:r>
              <a:rPr lang="es-CL" dirty="0" err="1"/>
              <a:t>Program</a:t>
            </a:r>
            <a:endParaRPr i="1" dirty="0"/>
          </a:p>
        </p:txBody>
      </p:sp>
      <p:sp>
        <p:nvSpPr>
          <p:cNvPr id="397" name="Google Shape;397;p46"/>
          <p:cNvSpPr txBox="1">
            <a:spLocks noGrp="1"/>
          </p:cNvSpPr>
          <p:nvPr>
            <p:ph type="body" idx="1"/>
          </p:nvPr>
        </p:nvSpPr>
        <p:spPr>
          <a:xfrm>
            <a:off x="4572000" y="1398954"/>
            <a:ext cx="3883799" cy="3520446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171450" indent="-171450">
              <a:lnSpc>
                <a:spcPct val="150000"/>
              </a:lnSpc>
            </a:pPr>
            <a:r>
              <a:rPr lang="es-CL" sz="1200" dirty="0" err="1"/>
              <a:t>The</a:t>
            </a:r>
            <a:r>
              <a:rPr lang="es-CL" sz="1200" dirty="0"/>
              <a:t> </a:t>
            </a:r>
            <a:r>
              <a:rPr lang="es-CL" sz="1200" dirty="0" err="1"/>
              <a:t>goal</a:t>
            </a:r>
            <a:r>
              <a:rPr lang="es-CL" sz="1200" dirty="0"/>
              <a:t> </a:t>
            </a:r>
            <a:r>
              <a:rPr lang="es-CL" sz="1200" dirty="0" err="1"/>
              <a:t>is</a:t>
            </a:r>
            <a:r>
              <a:rPr lang="es-CL" sz="1200" dirty="0"/>
              <a:t> </a:t>
            </a:r>
            <a:r>
              <a:rPr lang="es-CL" sz="1200" dirty="0" err="1"/>
              <a:t>to</a:t>
            </a:r>
            <a:r>
              <a:rPr lang="es-CL" sz="1200" dirty="0"/>
              <a:t> </a:t>
            </a:r>
            <a:r>
              <a:rPr lang="es-CL" sz="1200" dirty="0" err="1"/>
              <a:t>trigger</a:t>
            </a:r>
            <a:r>
              <a:rPr lang="es-CL" sz="1200" dirty="0"/>
              <a:t> </a:t>
            </a:r>
            <a:r>
              <a:rPr lang="es-CL" sz="1200" dirty="0" err="1"/>
              <a:t>the</a:t>
            </a:r>
            <a:r>
              <a:rPr lang="es-CL" sz="1200" dirty="0"/>
              <a:t> </a:t>
            </a:r>
            <a:r>
              <a:rPr lang="es-CL" sz="1200" dirty="0" err="1"/>
              <a:t>replacement</a:t>
            </a:r>
            <a:r>
              <a:rPr lang="es-CL" sz="1200" dirty="0"/>
              <a:t> </a:t>
            </a:r>
            <a:r>
              <a:rPr lang="es-CL" sz="1200" dirty="0" err="1"/>
              <a:t>of</a:t>
            </a:r>
            <a:r>
              <a:rPr lang="es-CL" sz="1200" dirty="0"/>
              <a:t> 50 </a:t>
            </a:r>
            <a:r>
              <a:rPr lang="es-CL" sz="1200" dirty="0" err="1"/>
              <a:t>internal</a:t>
            </a:r>
            <a:r>
              <a:rPr lang="es-CL" sz="1200" dirty="0"/>
              <a:t> combustión </a:t>
            </a:r>
            <a:r>
              <a:rPr lang="es-CL" sz="1200" dirty="0" err="1"/>
              <a:t>engine</a:t>
            </a:r>
            <a:r>
              <a:rPr lang="es-CL" sz="1200" dirty="0"/>
              <a:t> (ICE) taxis </a:t>
            </a:r>
            <a:r>
              <a:rPr lang="es-CL" sz="1200" dirty="0" err="1"/>
              <a:t>with</a:t>
            </a:r>
            <a:r>
              <a:rPr lang="es-CL" sz="1200" dirty="0"/>
              <a:t> </a:t>
            </a:r>
            <a:r>
              <a:rPr lang="es-CL" sz="1200" dirty="0" err="1"/>
              <a:t>electric</a:t>
            </a:r>
            <a:r>
              <a:rPr lang="es-CL" sz="1200" dirty="0"/>
              <a:t> </a:t>
            </a:r>
            <a:r>
              <a:rPr lang="es-CL" sz="1200" dirty="0" err="1"/>
              <a:t>vehicles</a:t>
            </a:r>
            <a:r>
              <a:rPr lang="es-CL" sz="1200" dirty="0"/>
              <a:t> (</a:t>
            </a:r>
            <a:r>
              <a:rPr lang="es-CL" sz="1200" dirty="0" err="1"/>
              <a:t>Evs</a:t>
            </a:r>
            <a:r>
              <a:rPr lang="es-CL" sz="1200" dirty="0"/>
              <a:t>) in </a:t>
            </a:r>
            <a:r>
              <a:rPr lang="es-CL" sz="1200" dirty="0" err="1"/>
              <a:t>the</a:t>
            </a:r>
            <a:r>
              <a:rPr lang="es-CL" sz="1200" dirty="0"/>
              <a:t> </a:t>
            </a:r>
            <a:r>
              <a:rPr lang="es-CL" sz="1200" dirty="0" err="1"/>
              <a:t>city</a:t>
            </a:r>
            <a:r>
              <a:rPr lang="es-CL" sz="1200" dirty="0"/>
              <a:t> </a:t>
            </a:r>
            <a:r>
              <a:rPr lang="es-CL" sz="1200" dirty="0" err="1"/>
              <a:t>of</a:t>
            </a:r>
            <a:r>
              <a:rPr lang="es-CL" sz="1200" dirty="0"/>
              <a:t> Santiago.</a:t>
            </a:r>
          </a:p>
          <a:p>
            <a:pPr marL="171450" indent="-171450">
              <a:lnSpc>
                <a:spcPct val="150000"/>
              </a:lnSpc>
            </a:pPr>
            <a:endParaRPr lang="es-CL" sz="1200" dirty="0"/>
          </a:p>
          <a:p>
            <a:pPr marL="171450" indent="-171450">
              <a:lnSpc>
                <a:spcPct val="150000"/>
              </a:lnSpc>
            </a:pPr>
            <a:r>
              <a:rPr lang="es-CL" sz="1200" dirty="0" err="1"/>
              <a:t>The</a:t>
            </a:r>
            <a:r>
              <a:rPr lang="es-CL" sz="1200" dirty="0"/>
              <a:t> </a:t>
            </a:r>
            <a:r>
              <a:rPr lang="es-CL" sz="1200" dirty="0" err="1"/>
              <a:t>objective</a:t>
            </a:r>
            <a:r>
              <a:rPr lang="es-CL" sz="1200" dirty="0"/>
              <a:t> </a:t>
            </a:r>
            <a:r>
              <a:rPr lang="es-CL" sz="1200" dirty="0" err="1"/>
              <a:t>is</a:t>
            </a:r>
            <a:r>
              <a:rPr lang="es-CL" sz="1200" dirty="0"/>
              <a:t> </a:t>
            </a:r>
            <a:r>
              <a:rPr lang="es-CL" sz="1200" dirty="0" err="1"/>
              <a:t>to</a:t>
            </a:r>
            <a:r>
              <a:rPr lang="es-CL" sz="1200" dirty="0"/>
              <a:t> promote </a:t>
            </a:r>
            <a:r>
              <a:rPr lang="en-US" sz="1200" dirty="0"/>
              <a:t>the adoption of e-mobility within the light duty public transportation sector, thereby reducing energy consumption and pollution from high-mileage fleets (&gt;50,000 km/year ~ &gt;30.000 mi/year).</a:t>
            </a:r>
          </a:p>
          <a:p>
            <a:pPr marL="171450" indent="-171450">
              <a:lnSpc>
                <a:spcPct val="150000"/>
              </a:lnSpc>
            </a:pPr>
            <a:endParaRPr lang="en-US" sz="1200" dirty="0"/>
          </a:p>
          <a:p>
            <a:pPr marL="171450" indent="-171450">
              <a:lnSpc>
                <a:spcPct val="150000"/>
              </a:lnSpc>
            </a:pPr>
            <a:r>
              <a:rPr lang="en-US" sz="1200" dirty="0"/>
              <a:t>The project involved an investment of $650.000 USD from the Ministry of Energy</a:t>
            </a:r>
          </a:p>
          <a:p>
            <a:pPr marL="171450" indent="-171450">
              <a:lnSpc>
                <a:spcPct val="100000"/>
              </a:lnSpc>
            </a:pPr>
            <a:endParaRPr lang="en-US" dirty="0"/>
          </a:p>
          <a:p>
            <a:pPr marL="171450" indent="-171450">
              <a:lnSpc>
                <a:spcPct val="100000"/>
              </a:lnSpc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8" name="Google Shape;398;p46"/>
          <p:cNvSpPr txBox="1">
            <a:spLocks noGrp="1"/>
          </p:cNvSpPr>
          <p:nvPr>
            <p:ph type="subTitle" idx="2"/>
          </p:nvPr>
        </p:nvSpPr>
        <p:spPr>
          <a:xfrm>
            <a:off x="292725" y="75825"/>
            <a:ext cx="6968400" cy="3867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indent="0"/>
            <a:r>
              <a:rPr lang="es-CL" sz="800" b="1" dirty="0">
                <a:solidFill>
                  <a:srgbClr val="000000"/>
                </a:solidFill>
              </a:rPr>
              <a:t>Energy </a:t>
            </a:r>
            <a:r>
              <a:rPr lang="es-CL" sz="800" b="1" dirty="0" err="1">
                <a:solidFill>
                  <a:srgbClr val="000000"/>
                </a:solidFill>
              </a:rPr>
              <a:t>Evaluation</a:t>
            </a:r>
            <a:r>
              <a:rPr lang="es-CL" sz="800" b="1" dirty="0">
                <a:solidFill>
                  <a:srgbClr val="000000"/>
                </a:solidFill>
              </a:rPr>
              <a:t> Asia </a:t>
            </a:r>
            <a:r>
              <a:rPr lang="es-CL" sz="800" b="1" dirty="0" err="1">
                <a:solidFill>
                  <a:srgbClr val="000000"/>
                </a:solidFill>
              </a:rPr>
              <a:t>Pacific</a:t>
            </a:r>
            <a:endParaRPr lang="es-CL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9" name="Google Shape;399;p46"/>
          <p:cNvSpPr txBox="1">
            <a:spLocks noGrp="1"/>
          </p:cNvSpPr>
          <p:nvPr>
            <p:ph type="subTitle" idx="3"/>
          </p:nvPr>
        </p:nvSpPr>
        <p:spPr>
          <a:xfrm>
            <a:off x="7515325" y="75825"/>
            <a:ext cx="1434300" cy="3867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Entregan los primeros taxis 100% eléctricos que circularán por la capital -  RTT">
            <a:extLst>
              <a:ext uri="{FF2B5EF4-FFF2-40B4-BE49-F238E27FC236}">
                <a16:creationId xmlns:a16="http://schemas.microsoft.com/office/drawing/2014/main" id="{06F6E963-F6CF-CB6E-CAE5-A09922028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00" y="1965801"/>
            <a:ext cx="3474671" cy="2316924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2"/>
          <p:cNvSpPr txBox="1">
            <a:spLocks noGrp="1"/>
          </p:cNvSpPr>
          <p:nvPr>
            <p:ph type="title"/>
          </p:nvPr>
        </p:nvSpPr>
        <p:spPr>
          <a:xfrm>
            <a:off x="580275" y="2216625"/>
            <a:ext cx="2734800" cy="10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" i="1" dirty="0">
                <a:solidFill>
                  <a:srgbClr val="94C026"/>
                </a:solidFill>
              </a:rPr>
              <a:t>Benefits </a:t>
            </a:r>
            <a:br>
              <a:rPr lang="es" i="1" dirty="0">
                <a:solidFill>
                  <a:srgbClr val="94C026"/>
                </a:solidFill>
              </a:rPr>
            </a:br>
            <a:r>
              <a:rPr lang="es" dirty="0"/>
              <a:t>of the </a:t>
            </a:r>
            <a:br>
              <a:rPr lang="es" dirty="0"/>
            </a:br>
            <a:r>
              <a:rPr lang="es" dirty="0"/>
              <a:t>Program</a:t>
            </a:r>
            <a:endParaRPr dirty="0"/>
          </a:p>
        </p:txBody>
      </p:sp>
      <p:sp>
        <p:nvSpPr>
          <p:cNvPr id="343" name="Google Shape;343;p42"/>
          <p:cNvSpPr txBox="1">
            <a:spLocks noGrp="1"/>
          </p:cNvSpPr>
          <p:nvPr>
            <p:ph type="body" idx="1"/>
          </p:nvPr>
        </p:nvSpPr>
        <p:spPr>
          <a:xfrm>
            <a:off x="3090400" y="1936900"/>
            <a:ext cx="1826700" cy="634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100"/>
              <a:buNone/>
            </a:pPr>
            <a:r>
              <a:rPr lang="es" sz="1200" b="1" dirty="0"/>
              <a:t>Purchase of the Vehicle</a:t>
            </a:r>
            <a:endParaRPr sz="1200" b="1" dirty="0"/>
          </a:p>
        </p:txBody>
      </p:sp>
      <p:sp>
        <p:nvSpPr>
          <p:cNvPr id="344" name="Google Shape;344;p42"/>
          <p:cNvSpPr txBox="1">
            <a:spLocks noGrp="1"/>
          </p:cNvSpPr>
          <p:nvPr>
            <p:ph type="subTitle" idx="2"/>
          </p:nvPr>
        </p:nvSpPr>
        <p:spPr>
          <a:xfrm>
            <a:off x="292725" y="75825"/>
            <a:ext cx="69684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s-CL" sz="800" b="1" dirty="0">
                <a:solidFill>
                  <a:srgbClr val="000000"/>
                </a:solidFill>
              </a:rPr>
              <a:t>Energy </a:t>
            </a:r>
            <a:r>
              <a:rPr lang="es-CL" sz="800" b="1" dirty="0" err="1">
                <a:solidFill>
                  <a:srgbClr val="000000"/>
                </a:solidFill>
              </a:rPr>
              <a:t>Evaluation</a:t>
            </a:r>
            <a:r>
              <a:rPr lang="es-CL" sz="800" b="1" dirty="0">
                <a:solidFill>
                  <a:srgbClr val="000000"/>
                </a:solidFill>
              </a:rPr>
              <a:t> Asia </a:t>
            </a:r>
            <a:r>
              <a:rPr lang="es-CL" sz="800" b="1" dirty="0" err="1">
                <a:solidFill>
                  <a:srgbClr val="000000"/>
                </a:solidFill>
              </a:rPr>
              <a:t>Pacific</a:t>
            </a:r>
            <a:endParaRPr lang="es-CL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endParaRPr dirty="0"/>
          </a:p>
        </p:txBody>
      </p:sp>
      <p:sp>
        <p:nvSpPr>
          <p:cNvPr id="345" name="Google Shape;345;p42"/>
          <p:cNvSpPr txBox="1">
            <a:spLocks noGrp="1"/>
          </p:cNvSpPr>
          <p:nvPr>
            <p:ph type="subTitle" idx="3"/>
          </p:nvPr>
        </p:nvSpPr>
        <p:spPr>
          <a:xfrm>
            <a:off x="7515325" y="75825"/>
            <a:ext cx="14343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endParaRPr/>
          </a:p>
        </p:txBody>
      </p:sp>
      <p:sp>
        <p:nvSpPr>
          <p:cNvPr id="346" name="Google Shape;346;p42"/>
          <p:cNvSpPr txBox="1">
            <a:spLocks noGrp="1"/>
          </p:cNvSpPr>
          <p:nvPr>
            <p:ph type="body" idx="1"/>
          </p:nvPr>
        </p:nvSpPr>
        <p:spPr>
          <a:xfrm>
            <a:off x="5084400" y="1936900"/>
            <a:ext cx="1716600" cy="23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100"/>
              <a:buNone/>
            </a:pPr>
            <a:r>
              <a:rPr lang="es" sz="1200" b="1" dirty="0"/>
              <a:t>Charging Infrastructure</a:t>
            </a:r>
            <a:endParaRPr sz="1000" b="1" dirty="0"/>
          </a:p>
        </p:txBody>
      </p:sp>
      <p:sp>
        <p:nvSpPr>
          <p:cNvPr id="347" name="Google Shape;347;p42"/>
          <p:cNvSpPr txBox="1">
            <a:spLocks noGrp="1"/>
          </p:cNvSpPr>
          <p:nvPr>
            <p:ph type="body" idx="1"/>
          </p:nvPr>
        </p:nvSpPr>
        <p:spPr>
          <a:xfrm>
            <a:off x="7007075" y="1936900"/>
            <a:ext cx="1716600" cy="23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100"/>
              <a:buNone/>
            </a:pPr>
            <a:r>
              <a:rPr lang="es" sz="1200" b="1" dirty="0"/>
              <a:t>EV Monitoring</a:t>
            </a:r>
            <a:endParaRPr sz="1200" b="1" dirty="0"/>
          </a:p>
        </p:txBody>
      </p:sp>
      <p:sp>
        <p:nvSpPr>
          <p:cNvPr id="348" name="Google Shape;348;p42"/>
          <p:cNvSpPr/>
          <p:nvPr/>
        </p:nvSpPr>
        <p:spPr>
          <a:xfrm>
            <a:off x="3169525" y="462525"/>
            <a:ext cx="489300" cy="1179900"/>
          </a:xfrm>
          <a:prstGeom prst="rect">
            <a:avLst/>
          </a:prstGeom>
          <a:solidFill>
            <a:srgbClr val="92BE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42"/>
          <p:cNvSpPr/>
          <p:nvPr/>
        </p:nvSpPr>
        <p:spPr>
          <a:xfrm>
            <a:off x="3169531" y="1372100"/>
            <a:ext cx="489300" cy="489300"/>
          </a:xfrm>
          <a:prstGeom prst="ellipse">
            <a:avLst/>
          </a:prstGeom>
          <a:solidFill>
            <a:srgbClr val="92BE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"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42"/>
          <p:cNvSpPr/>
          <p:nvPr/>
        </p:nvSpPr>
        <p:spPr>
          <a:xfrm>
            <a:off x="5053325" y="462525"/>
            <a:ext cx="489300" cy="1179900"/>
          </a:xfrm>
          <a:prstGeom prst="rect">
            <a:avLst/>
          </a:prstGeom>
          <a:solidFill>
            <a:srgbClr val="0D66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42"/>
          <p:cNvSpPr/>
          <p:nvPr/>
        </p:nvSpPr>
        <p:spPr>
          <a:xfrm>
            <a:off x="5053331" y="1372100"/>
            <a:ext cx="489300" cy="489300"/>
          </a:xfrm>
          <a:prstGeom prst="ellipse">
            <a:avLst/>
          </a:prstGeom>
          <a:solidFill>
            <a:srgbClr val="0D66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"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42"/>
          <p:cNvSpPr/>
          <p:nvPr/>
        </p:nvSpPr>
        <p:spPr>
          <a:xfrm>
            <a:off x="7039500" y="462525"/>
            <a:ext cx="489300" cy="1179900"/>
          </a:xfrm>
          <a:prstGeom prst="rect">
            <a:avLst/>
          </a:prstGeom>
          <a:solidFill>
            <a:srgbClr val="E644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42"/>
          <p:cNvSpPr/>
          <p:nvPr/>
        </p:nvSpPr>
        <p:spPr>
          <a:xfrm>
            <a:off x="7039506" y="1372100"/>
            <a:ext cx="489300" cy="489300"/>
          </a:xfrm>
          <a:prstGeom prst="ellipse">
            <a:avLst/>
          </a:prstGeom>
          <a:solidFill>
            <a:srgbClr val="E644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"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42"/>
          <p:cNvSpPr/>
          <p:nvPr/>
        </p:nvSpPr>
        <p:spPr>
          <a:xfrm>
            <a:off x="8017500" y="489725"/>
            <a:ext cx="843300" cy="899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5" name="Google Shape;355;p42"/>
          <p:cNvPicPr preferRelativeResize="0"/>
          <p:nvPr/>
        </p:nvPicPr>
        <p:blipFill rotWithShape="1">
          <a:blip r:embed="rId3">
            <a:alphaModFix/>
          </a:blip>
          <a:srcRect t="21746"/>
          <a:stretch/>
        </p:blipFill>
        <p:spPr>
          <a:xfrm>
            <a:off x="717225" y="489725"/>
            <a:ext cx="1232950" cy="11201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43;p42">
            <a:extLst>
              <a:ext uri="{FF2B5EF4-FFF2-40B4-BE49-F238E27FC236}">
                <a16:creationId xmlns:a16="http://schemas.microsoft.com/office/drawing/2014/main" id="{7C485046-E303-2552-1FE8-E8DD4AA980E9}"/>
              </a:ext>
            </a:extLst>
          </p:cNvPr>
          <p:cNvSpPr txBox="1">
            <a:spLocks/>
          </p:cNvSpPr>
          <p:nvPr/>
        </p:nvSpPr>
        <p:spPr>
          <a:xfrm>
            <a:off x="3090400" y="2543650"/>
            <a:ext cx="1826700" cy="174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>
              <a:spcAft>
                <a:spcPts val="1600"/>
              </a:spcAft>
            </a:pPr>
            <a:r>
              <a:rPr lang="es-ES" dirty="0"/>
              <a:t>Single </a:t>
            </a:r>
            <a:r>
              <a:rPr lang="es-ES" dirty="0" err="1"/>
              <a:t>supplier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a </a:t>
            </a:r>
            <a:r>
              <a:rPr lang="es-ES" dirty="0" err="1"/>
              <a:t>special</a:t>
            </a:r>
            <a:r>
              <a:rPr lang="es-ES" dirty="0"/>
              <a:t> </a:t>
            </a:r>
            <a:r>
              <a:rPr lang="es-ES" dirty="0" err="1"/>
              <a:t>price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purchase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50 </a:t>
            </a:r>
            <a:r>
              <a:rPr lang="es-ES" dirty="0" err="1"/>
              <a:t>units</a:t>
            </a:r>
            <a:r>
              <a:rPr lang="es-ES" dirty="0"/>
              <a:t>. </a:t>
            </a:r>
          </a:p>
          <a:p>
            <a:pPr marL="171450" indent="-171450">
              <a:spcAft>
                <a:spcPts val="1600"/>
              </a:spcAft>
            </a:pPr>
            <a:r>
              <a:rPr lang="es-ES" dirty="0"/>
              <a:t>Up </a:t>
            </a:r>
            <a:r>
              <a:rPr lang="es-ES" dirty="0" err="1"/>
              <a:t>to</a:t>
            </a:r>
            <a:r>
              <a:rPr lang="es-ES" dirty="0"/>
              <a:t> $8,600 USD in </a:t>
            </a:r>
            <a:r>
              <a:rPr lang="es-ES" dirty="0" err="1"/>
              <a:t>financing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purchase</a:t>
            </a:r>
            <a:r>
              <a:rPr lang="es-ES" dirty="0"/>
              <a:t> (~25%). </a:t>
            </a:r>
          </a:p>
        </p:txBody>
      </p:sp>
      <p:sp>
        <p:nvSpPr>
          <p:cNvPr id="3" name="Google Shape;346;p42">
            <a:extLst>
              <a:ext uri="{FF2B5EF4-FFF2-40B4-BE49-F238E27FC236}">
                <a16:creationId xmlns:a16="http://schemas.microsoft.com/office/drawing/2014/main" id="{D7A5F7F8-BC69-D4B0-1F4B-A5F19CFD39B6}"/>
              </a:ext>
            </a:extLst>
          </p:cNvPr>
          <p:cNvSpPr txBox="1">
            <a:spLocks/>
          </p:cNvSpPr>
          <p:nvPr/>
        </p:nvSpPr>
        <p:spPr>
          <a:xfrm>
            <a:off x="5084400" y="2571750"/>
            <a:ext cx="1716600" cy="1716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>
              <a:spcAft>
                <a:spcPts val="1600"/>
              </a:spcAft>
            </a:pPr>
            <a:r>
              <a:rPr lang="es-ES" dirty="0" err="1"/>
              <a:t>Provision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a </a:t>
            </a:r>
            <a:r>
              <a:rPr lang="es-ES" dirty="0" err="1"/>
              <a:t>charger</a:t>
            </a:r>
            <a:r>
              <a:rPr lang="es-ES" dirty="0"/>
              <a:t> free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charge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beneficiary</a:t>
            </a:r>
            <a:r>
              <a:rPr lang="es-ES" dirty="0"/>
              <a:t>. </a:t>
            </a:r>
          </a:p>
          <a:p>
            <a:pPr marL="171450" indent="-171450">
              <a:spcAft>
                <a:spcPts val="1600"/>
              </a:spcAft>
            </a:pPr>
            <a:r>
              <a:rPr lang="es-ES" dirty="0" err="1"/>
              <a:t>All</a:t>
            </a:r>
            <a:r>
              <a:rPr lang="es-ES" dirty="0"/>
              <a:t> </a:t>
            </a:r>
            <a:r>
              <a:rPr lang="es-ES" dirty="0" err="1"/>
              <a:t>registration</a:t>
            </a:r>
            <a:r>
              <a:rPr lang="es-ES" dirty="0"/>
              <a:t> and </a:t>
            </a:r>
            <a:r>
              <a:rPr lang="es-ES" dirty="0" err="1"/>
              <a:t>energization</a:t>
            </a:r>
            <a:r>
              <a:rPr lang="es-ES" dirty="0"/>
              <a:t> </a:t>
            </a:r>
            <a:r>
              <a:rPr lang="es-ES" dirty="0" err="1"/>
              <a:t>procedures</a:t>
            </a:r>
            <a:r>
              <a:rPr lang="es-ES" dirty="0"/>
              <a:t> </a:t>
            </a:r>
            <a:r>
              <a:rPr lang="es-ES" dirty="0" err="1"/>
              <a:t>included</a:t>
            </a:r>
            <a:r>
              <a:rPr lang="es-ES" dirty="0"/>
              <a:t>. </a:t>
            </a:r>
          </a:p>
        </p:txBody>
      </p:sp>
      <p:sp>
        <p:nvSpPr>
          <p:cNvPr id="4" name="Google Shape;347;p42">
            <a:extLst>
              <a:ext uri="{FF2B5EF4-FFF2-40B4-BE49-F238E27FC236}">
                <a16:creationId xmlns:a16="http://schemas.microsoft.com/office/drawing/2014/main" id="{6FC33458-5CCA-CCE9-452F-8C5DFC20A7B3}"/>
              </a:ext>
            </a:extLst>
          </p:cNvPr>
          <p:cNvSpPr txBox="1">
            <a:spLocks/>
          </p:cNvSpPr>
          <p:nvPr/>
        </p:nvSpPr>
        <p:spPr>
          <a:xfrm>
            <a:off x="7007075" y="2571751"/>
            <a:ext cx="1716600" cy="1570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>
              <a:spcAft>
                <a:spcPts val="1600"/>
              </a:spcAft>
            </a:pPr>
            <a:r>
              <a:rPr lang="es-ES" dirty="0"/>
              <a:t>Real-time data </a:t>
            </a:r>
            <a:r>
              <a:rPr lang="es-ES" dirty="0" err="1"/>
              <a:t>collection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EV.</a:t>
            </a:r>
          </a:p>
          <a:p>
            <a:pPr marL="171450" indent="-171450">
              <a:spcAft>
                <a:spcPts val="1600"/>
              </a:spcAft>
            </a:pPr>
            <a:r>
              <a:rPr lang="es-ES" dirty="0" err="1"/>
              <a:t>Monthly</a:t>
            </a:r>
            <a:r>
              <a:rPr lang="es-ES" dirty="0"/>
              <a:t> </a:t>
            </a:r>
            <a:r>
              <a:rPr lang="es-ES" dirty="0" err="1"/>
              <a:t>reports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fleet</a:t>
            </a:r>
            <a:r>
              <a:rPr lang="es-ES" dirty="0"/>
              <a:t> and </a:t>
            </a:r>
            <a:r>
              <a:rPr lang="es-ES" dirty="0" err="1"/>
              <a:t>each</a:t>
            </a:r>
            <a:r>
              <a:rPr lang="es-ES" dirty="0"/>
              <a:t> EV performance.</a:t>
            </a:r>
          </a:p>
        </p:txBody>
      </p:sp>
      <p:pic>
        <p:nvPicPr>
          <p:cNvPr id="5" name="Picture 6" descr="BYD Auto - Wikipedia, la enciclopedia libre">
            <a:extLst>
              <a:ext uri="{FF2B5EF4-FFF2-40B4-BE49-F238E27FC236}">
                <a16:creationId xmlns:a16="http://schemas.microsoft.com/office/drawing/2014/main" id="{938D488F-10AB-691F-0C5D-CD5A885B1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075" y="4288099"/>
            <a:ext cx="1024010" cy="63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Inicio de Sesión - Copec Voltex">
            <a:extLst>
              <a:ext uri="{FF2B5EF4-FFF2-40B4-BE49-F238E27FC236}">
                <a16:creationId xmlns:a16="http://schemas.microsoft.com/office/drawing/2014/main" id="{77104789-949A-FD93-43BD-6B0D15E2F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877" y="4391700"/>
            <a:ext cx="1063646" cy="49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1C5DB09-4E36-CFB6-BBCC-03BFD650C4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5052" y="4354929"/>
            <a:ext cx="1880646" cy="5312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6"/>
          <p:cNvSpPr txBox="1">
            <a:spLocks noGrp="1"/>
          </p:cNvSpPr>
          <p:nvPr>
            <p:ph type="title"/>
          </p:nvPr>
        </p:nvSpPr>
        <p:spPr>
          <a:xfrm>
            <a:off x="679200" y="726513"/>
            <a:ext cx="7044900" cy="9753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 err="1"/>
              <a:t>First</a:t>
            </a:r>
            <a:r>
              <a:rPr lang="es-CL" dirty="0"/>
              <a:t> </a:t>
            </a:r>
            <a:r>
              <a:rPr lang="es-CL" dirty="0" err="1"/>
              <a:t>Experience</a:t>
            </a:r>
            <a:r>
              <a:rPr lang="es-CL" dirty="0"/>
              <a:t> –</a:t>
            </a:r>
            <a:r>
              <a:rPr lang="es-CL" b="1" i="1" dirty="0"/>
              <a:t> </a:t>
            </a:r>
            <a:r>
              <a:rPr lang="es-CL" b="1" dirty="0" err="1"/>
              <a:t>Monitoring</a:t>
            </a:r>
            <a:r>
              <a:rPr lang="es-CL" b="1" dirty="0"/>
              <a:t> </a:t>
            </a:r>
            <a:r>
              <a:rPr lang="es-CL" b="1" dirty="0" err="1"/>
              <a:t>Pilot</a:t>
            </a:r>
            <a:endParaRPr dirty="0"/>
          </a:p>
        </p:txBody>
      </p:sp>
      <p:sp>
        <p:nvSpPr>
          <p:cNvPr id="397" name="Google Shape;397;p46"/>
          <p:cNvSpPr txBox="1">
            <a:spLocks noGrp="1"/>
          </p:cNvSpPr>
          <p:nvPr>
            <p:ph type="body" idx="1"/>
          </p:nvPr>
        </p:nvSpPr>
        <p:spPr>
          <a:xfrm>
            <a:off x="679200" y="1701812"/>
            <a:ext cx="7776599" cy="3217587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171450" indent="-171450">
              <a:lnSpc>
                <a:spcPct val="150000"/>
              </a:lnSpc>
            </a:pPr>
            <a:r>
              <a:rPr lang="es-CL" sz="1200" dirty="0" err="1"/>
              <a:t>Before</a:t>
            </a:r>
            <a:r>
              <a:rPr lang="es-CL" sz="1200" dirty="0"/>
              <a:t> </a:t>
            </a:r>
            <a:r>
              <a:rPr lang="es-CL" sz="1200" dirty="0" err="1"/>
              <a:t>monitoring</a:t>
            </a:r>
            <a:r>
              <a:rPr lang="es-CL" sz="1200" dirty="0"/>
              <a:t> </a:t>
            </a:r>
            <a:r>
              <a:rPr lang="es-CL" sz="1200" dirty="0" err="1"/>
              <a:t>the</a:t>
            </a:r>
            <a:r>
              <a:rPr lang="es-CL" sz="1200" dirty="0"/>
              <a:t> </a:t>
            </a:r>
            <a:r>
              <a:rPr lang="es-CL" sz="1200" dirty="0" err="1"/>
              <a:t>EVs</a:t>
            </a:r>
            <a:r>
              <a:rPr lang="es-CL" sz="1200" dirty="0"/>
              <a:t> </a:t>
            </a:r>
            <a:r>
              <a:rPr lang="es-CL" sz="1200" dirty="0" err="1"/>
              <a:t>of</a:t>
            </a:r>
            <a:r>
              <a:rPr lang="es-CL" sz="1200" dirty="0"/>
              <a:t> </a:t>
            </a:r>
            <a:r>
              <a:rPr lang="es-CL" sz="1200" dirty="0" err="1"/>
              <a:t>the</a:t>
            </a:r>
            <a:r>
              <a:rPr lang="es-CL" sz="1200" dirty="0"/>
              <a:t> </a:t>
            </a:r>
            <a:r>
              <a:rPr lang="es-CL" sz="1200" dirty="0" err="1"/>
              <a:t>program</a:t>
            </a:r>
            <a:r>
              <a:rPr lang="es-CL" sz="1200" dirty="0"/>
              <a:t>, </a:t>
            </a:r>
            <a:r>
              <a:rPr lang="es-CL" sz="1200" dirty="0" err="1"/>
              <a:t>we</a:t>
            </a:r>
            <a:r>
              <a:rPr lang="es-CL" sz="1200" dirty="0"/>
              <a:t> </a:t>
            </a:r>
            <a:r>
              <a:rPr lang="es-CL" sz="1200" dirty="0" err="1"/>
              <a:t>started</a:t>
            </a:r>
            <a:r>
              <a:rPr lang="es-CL" sz="1200" dirty="0"/>
              <a:t> </a:t>
            </a:r>
            <a:r>
              <a:rPr lang="es-CL" sz="1200" dirty="0" err="1"/>
              <a:t>with</a:t>
            </a:r>
            <a:r>
              <a:rPr lang="es-CL" sz="1200" dirty="0"/>
              <a:t> a </a:t>
            </a:r>
            <a:r>
              <a:rPr lang="es-CL" sz="1200" dirty="0" err="1"/>
              <a:t>pilot</a:t>
            </a:r>
            <a:r>
              <a:rPr lang="es-CL" sz="1200" dirty="0"/>
              <a:t>. </a:t>
            </a:r>
            <a:r>
              <a:rPr lang="es-CL" sz="1200" dirty="0" err="1"/>
              <a:t>We</a:t>
            </a:r>
            <a:r>
              <a:rPr lang="es-CL" sz="1200" dirty="0"/>
              <a:t> </a:t>
            </a:r>
            <a:r>
              <a:rPr lang="es-CL" sz="1200" dirty="0" err="1"/>
              <a:t>monitored</a:t>
            </a:r>
            <a:r>
              <a:rPr lang="es-CL" sz="1200" dirty="0"/>
              <a:t> 6 </a:t>
            </a:r>
            <a:r>
              <a:rPr lang="es-CL" sz="1200" dirty="0" err="1"/>
              <a:t>models</a:t>
            </a:r>
            <a:r>
              <a:rPr lang="es-CL" sz="1200" dirty="0"/>
              <a:t> </a:t>
            </a:r>
            <a:r>
              <a:rPr lang="es-CL" sz="1200" dirty="0" err="1"/>
              <a:t>for</a:t>
            </a:r>
            <a:r>
              <a:rPr lang="es-CL" sz="1200" dirty="0"/>
              <a:t> 4 </a:t>
            </a:r>
            <a:r>
              <a:rPr lang="es-CL" sz="1200" dirty="0" err="1"/>
              <a:t>months</a:t>
            </a:r>
            <a:r>
              <a:rPr lang="es-CL" sz="1200" dirty="0"/>
              <a:t> </a:t>
            </a:r>
            <a:r>
              <a:rPr lang="es-CL" sz="1200" dirty="0" err="1"/>
              <a:t>to</a:t>
            </a:r>
            <a:r>
              <a:rPr lang="es-CL" sz="1200" dirty="0"/>
              <a:t> </a:t>
            </a:r>
            <a:r>
              <a:rPr lang="es-CL" sz="1200" dirty="0" err="1"/>
              <a:t>understand</a:t>
            </a:r>
            <a:r>
              <a:rPr lang="es-CL" sz="1200" dirty="0"/>
              <a:t> </a:t>
            </a:r>
            <a:r>
              <a:rPr lang="es-CL" sz="1200" dirty="0" err="1"/>
              <a:t>the</a:t>
            </a:r>
            <a:r>
              <a:rPr lang="es-CL" sz="1200" dirty="0"/>
              <a:t> </a:t>
            </a:r>
            <a:r>
              <a:rPr lang="es-CL" sz="1200" dirty="0" err="1"/>
              <a:t>tecnology</a:t>
            </a:r>
            <a:r>
              <a:rPr lang="es-CL" sz="1200" dirty="0"/>
              <a:t>. </a:t>
            </a:r>
          </a:p>
          <a:p>
            <a:pPr marL="171450" indent="-171450">
              <a:lnSpc>
                <a:spcPct val="150000"/>
              </a:lnSpc>
            </a:pPr>
            <a:endParaRPr lang="es-CL" sz="1200" dirty="0"/>
          </a:p>
          <a:p>
            <a:pPr marL="171450" indent="-171450">
              <a:lnSpc>
                <a:spcPct val="150000"/>
              </a:lnSpc>
            </a:pPr>
            <a:r>
              <a:rPr lang="es-CL" sz="1200" dirty="0" err="1"/>
              <a:t>We</a:t>
            </a:r>
            <a:r>
              <a:rPr lang="es-CL" sz="1200" dirty="0"/>
              <a:t> </a:t>
            </a:r>
            <a:r>
              <a:rPr lang="es-CL" sz="1200" dirty="0" err="1"/>
              <a:t>looked</a:t>
            </a:r>
            <a:r>
              <a:rPr lang="es-CL" sz="1200" dirty="0"/>
              <a:t> </a:t>
            </a:r>
            <a:r>
              <a:rPr lang="es-CL" sz="1200" dirty="0" err="1"/>
              <a:t>for</a:t>
            </a:r>
            <a:r>
              <a:rPr lang="es-CL" sz="1200" dirty="0"/>
              <a:t> startups that </a:t>
            </a:r>
            <a:r>
              <a:rPr lang="es-CL" sz="1200" dirty="0" err="1"/>
              <a:t>had</a:t>
            </a:r>
            <a:r>
              <a:rPr lang="es-CL" sz="1200" dirty="0"/>
              <a:t> </a:t>
            </a:r>
            <a:r>
              <a:rPr lang="es-CL" sz="1200" dirty="0" err="1"/>
              <a:t>an</a:t>
            </a:r>
            <a:r>
              <a:rPr lang="es-CL" sz="1200" dirty="0"/>
              <a:t> </a:t>
            </a:r>
            <a:r>
              <a:rPr lang="es-CL" sz="1200" dirty="0" err="1"/>
              <a:t>early-stage</a:t>
            </a:r>
            <a:r>
              <a:rPr lang="es-CL" sz="1200" dirty="0"/>
              <a:t> </a:t>
            </a:r>
            <a:r>
              <a:rPr lang="es-CL" sz="1200" dirty="0" err="1"/>
              <a:t>work</a:t>
            </a:r>
            <a:r>
              <a:rPr lang="es-CL" sz="1200" dirty="0"/>
              <a:t> in EV </a:t>
            </a:r>
            <a:r>
              <a:rPr lang="es-CL" sz="1200" dirty="0" err="1"/>
              <a:t>monitoring</a:t>
            </a:r>
            <a:r>
              <a:rPr lang="es-CL" sz="1200" dirty="0"/>
              <a:t> and </a:t>
            </a:r>
            <a:r>
              <a:rPr lang="es-CL" sz="1200" dirty="0" err="1"/>
              <a:t>experienced</a:t>
            </a:r>
            <a:r>
              <a:rPr lang="es-CL" sz="1200" dirty="0"/>
              <a:t> </a:t>
            </a:r>
            <a:r>
              <a:rPr lang="es-CL" sz="1200" dirty="0" err="1"/>
              <a:t>companies</a:t>
            </a:r>
            <a:r>
              <a:rPr lang="es-CL" sz="1200" dirty="0"/>
              <a:t>. </a:t>
            </a:r>
            <a:r>
              <a:rPr lang="es-CL" sz="1200" dirty="0" err="1"/>
              <a:t>We</a:t>
            </a:r>
            <a:r>
              <a:rPr lang="es-CL" sz="1200" dirty="0"/>
              <a:t> </a:t>
            </a:r>
            <a:r>
              <a:rPr lang="es-CL" sz="1200" dirty="0" err="1"/>
              <a:t>chose</a:t>
            </a:r>
            <a:r>
              <a:rPr lang="es-CL" sz="1200" dirty="0"/>
              <a:t> a </a:t>
            </a:r>
            <a:r>
              <a:rPr lang="es-CL" sz="1200" dirty="0" err="1"/>
              <a:t>national</a:t>
            </a:r>
            <a:r>
              <a:rPr lang="es-CL" sz="1200" dirty="0"/>
              <a:t> startup </a:t>
            </a:r>
            <a:r>
              <a:rPr lang="es-CL" sz="1200" dirty="0" err="1"/>
              <a:t>due</a:t>
            </a:r>
            <a:r>
              <a:rPr lang="es-CL" sz="1200" dirty="0"/>
              <a:t> </a:t>
            </a:r>
            <a:r>
              <a:rPr lang="es-CL" sz="1200" dirty="0" err="1"/>
              <a:t>the</a:t>
            </a:r>
            <a:r>
              <a:rPr lang="es-CL" sz="1200" dirty="0"/>
              <a:t> </a:t>
            </a:r>
            <a:r>
              <a:rPr lang="es-CL" sz="1200" dirty="0" err="1"/>
              <a:t>flexibility</a:t>
            </a:r>
            <a:r>
              <a:rPr lang="es-CL" sz="1200" dirty="0"/>
              <a:t> and </a:t>
            </a:r>
            <a:r>
              <a:rPr lang="es-CL" sz="1200" dirty="0" err="1"/>
              <a:t>adaptability</a:t>
            </a:r>
            <a:r>
              <a:rPr lang="es-CL" sz="1200" dirty="0"/>
              <a:t> </a:t>
            </a:r>
            <a:r>
              <a:rPr lang="es-CL" sz="1200" dirty="0" err="1"/>
              <a:t>of</a:t>
            </a:r>
            <a:r>
              <a:rPr lang="es-CL" sz="1200" dirty="0"/>
              <a:t> </a:t>
            </a:r>
            <a:r>
              <a:rPr lang="es-CL" sz="1200" dirty="0" err="1"/>
              <a:t>the</a:t>
            </a:r>
            <a:r>
              <a:rPr lang="es-CL" sz="1200" dirty="0"/>
              <a:t> </a:t>
            </a:r>
            <a:r>
              <a:rPr lang="es-CL" sz="1200" dirty="0" err="1"/>
              <a:t>service</a:t>
            </a:r>
            <a:r>
              <a:rPr lang="es-CL" sz="1200" dirty="0"/>
              <a:t>. </a:t>
            </a:r>
          </a:p>
          <a:p>
            <a:pPr marL="171450" indent="-171450">
              <a:lnSpc>
                <a:spcPct val="150000"/>
              </a:lnSpc>
            </a:pPr>
            <a:endParaRPr lang="es-CL" sz="1200" dirty="0"/>
          </a:p>
          <a:p>
            <a:pPr marL="171450" indent="-171450">
              <a:lnSpc>
                <a:spcPct val="150000"/>
              </a:lnSpc>
            </a:pPr>
            <a:r>
              <a:rPr lang="en-US" sz="1200" dirty="0"/>
              <a:t>This experience generated the initial knowledge about EV monitoring within the team. It allowed us to work with flexible timelines and objectives, on partner companies’ EVs. </a:t>
            </a:r>
          </a:p>
          <a:p>
            <a:pPr marL="171450" indent="-171450">
              <a:lnSpc>
                <a:spcPct val="100000"/>
              </a:lnSpc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8" name="Google Shape;398;p46"/>
          <p:cNvSpPr txBox="1">
            <a:spLocks noGrp="1"/>
          </p:cNvSpPr>
          <p:nvPr>
            <p:ph type="subTitle" idx="2"/>
          </p:nvPr>
        </p:nvSpPr>
        <p:spPr>
          <a:xfrm>
            <a:off x="292725" y="75825"/>
            <a:ext cx="6968400" cy="3867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indent="0"/>
            <a:r>
              <a:rPr lang="es-CL" sz="800" b="1" dirty="0">
                <a:solidFill>
                  <a:srgbClr val="000000"/>
                </a:solidFill>
              </a:rPr>
              <a:t>Energy </a:t>
            </a:r>
            <a:r>
              <a:rPr lang="es-CL" sz="800" b="1" dirty="0" err="1">
                <a:solidFill>
                  <a:srgbClr val="000000"/>
                </a:solidFill>
              </a:rPr>
              <a:t>Evaluation</a:t>
            </a:r>
            <a:r>
              <a:rPr lang="es-CL" sz="800" b="1" dirty="0">
                <a:solidFill>
                  <a:srgbClr val="000000"/>
                </a:solidFill>
              </a:rPr>
              <a:t> Asia </a:t>
            </a:r>
            <a:r>
              <a:rPr lang="es-CL" sz="800" b="1" dirty="0" err="1">
                <a:solidFill>
                  <a:srgbClr val="000000"/>
                </a:solidFill>
              </a:rPr>
              <a:t>Pacific</a:t>
            </a:r>
            <a:endParaRPr lang="es-CL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9" name="Google Shape;399;p46"/>
          <p:cNvSpPr txBox="1">
            <a:spLocks noGrp="1"/>
          </p:cNvSpPr>
          <p:nvPr>
            <p:ph type="subTitle" idx="3"/>
          </p:nvPr>
        </p:nvSpPr>
        <p:spPr>
          <a:xfrm>
            <a:off x="7515325" y="75825"/>
            <a:ext cx="1434300" cy="3867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8262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6"/>
          <p:cNvSpPr txBox="1">
            <a:spLocks noGrp="1"/>
          </p:cNvSpPr>
          <p:nvPr>
            <p:ph type="title"/>
          </p:nvPr>
        </p:nvSpPr>
        <p:spPr>
          <a:xfrm>
            <a:off x="679200" y="726513"/>
            <a:ext cx="7044900" cy="9753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 err="1"/>
              <a:t>Monitoring</a:t>
            </a:r>
            <a:r>
              <a:rPr lang="es-CL" dirty="0"/>
              <a:t> </a:t>
            </a:r>
            <a:r>
              <a:rPr lang="es-CL" dirty="0" err="1"/>
              <a:t>the</a:t>
            </a:r>
            <a:r>
              <a:rPr lang="es-CL" dirty="0"/>
              <a:t> </a:t>
            </a:r>
            <a:r>
              <a:rPr lang="es-CL" dirty="0" err="1"/>
              <a:t>Program’s</a:t>
            </a:r>
            <a:r>
              <a:rPr lang="es-CL" dirty="0"/>
              <a:t> </a:t>
            </a:r>
            <a:r>
              <a:rPr lang="es-CL" dirty="0" err="1"/>
              <a:t>EVs</a:t>
            </a:r>
            <a:endParaRPr dirty="0"/>
          </a:p>
        </p:txBody>
      </p:sp>
      <p:sp>
        <p:nvSpPr>
          <p:cNvPr id="397" name="Google Shape;397;p46"/>
          <p:cNvSpPr txBox="1">
            <a:spLocks noGrp="1"/>
          </p:cNvSpPr>
          <p:nvPr>
            <p:ph type="body" idx="1"/>
          </p:nvPr>
        </p:nvSpPr>
        <p:spPr>
          <a:xfrm>
            <a:off x="4114800" y="1701812"/>
            <a:ext cx="4340999" cy="3217587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171450" indent="-171450">
              <a:lnSpc>
                <a:spcPct val="150000"/>
              </a:lnSpc>
            </a:pPr>
            <a:r>
              <a:rPr lang="es-CL" sz="1200" dirty="0" err="1"/>
              <a:t>We</a:t>
            </a:r>
            <a:r>
              <a:rPr lang="es-CL" sz="1200" dirty="0"/>
              <a:t> </a:t>
            </a:r>
            <a:r>
              <a:rPr lang="es-CL" sz="1200" dirty="0" err="1"/>
              <a:t>asked</a:t>
            </a:r>
            <a:r>
              <a:rPr lang="es-CL" sz="1200" dirty="0"/>
              <a:t> </a:t>
            </a:r>
            <a:r>
              <a:rPr lang="es-CL" sz="1200" dirty="0" err="1"/>
              <a:t>for</a:t>
            </a:r>
            <a:r>
              <a:rPr lang="es-CL" sz="1200" dirty="0"/>
              <a:t> a </a:t>
            </a:r>
            <a:r>
              <a:rPr lang="es-CL" sz="1200" dirty="0" err="1"/>
              <a:t>solution</a:t>
            </a:r>
            <a:r>
              <a:rPr lang="es-CL" sz="1200" dirty="0"/>
              <a:t> that </a:t>
            </a:r>
            <a:r>
              <a:rPr lang="en-US" sz="1200" dirty="0"/>
              <a:t>wouldn't interfere with the vehicle, aiming to preserve the warranty. </a:t>
            </a:r>
          </a:p>
          <a:p>
            <a:pPr marL="171450" indent="-171450">
              <a:lnSpc>
                <a:spcPct val="150000"/>
              </a:lnSpc>
            </a:pPr>
            <a:endParaRPr lang="en-US" sz="1200" dirty="0"/>
          </a:p>
          <a:p>
            <a:pPr marL="171450" indent="-171450">
              <a:lnSpc>
                <a:spcPct val="150000"/>
              </a:lnSpc>
            </a:pPr>
            <a:r>
              <a:rPr lang="es-CL" sz="1200" dirty="0" err="1"/>
              <a:t>The</a:t>
            </a:r>
            <a:r>
              <a:rPr lang="es-CL" sz="1200" dirty="0"/>
              <a:t> </a:t>
            </a:r>
            <a:r>
              <a:rPr lang="es-CL" sz="1200" dirty="0" err="1"/>
              <a:t>job</a:t>
            </a:r>
            <a:r>
              <a:rPr lang="es-CL" sz="1200" dirty="0"/>
              <a:t> </a:t>
            </a:r>
            <a:r>
              <a:rPr lang="es-CL" sz="1200" dirty="0" err="1"/>
              <a:t>was</a:t>
            </a:r>
            <a:r>
              <a:rPr lang="es-CL" sz="1200" dirty="0"/>
              <a:t> done </a:t>
            </a:r>
            <a:r>
              <a:rPr lang="es-CL" sz="1200" dirty="0" err="1"/>
              <a:t>by</a:t>
            </a:r>
            <a:r>
              <a:rPr lang="es-CL" sz="1200" dirty="0"/>
              <a:t> </a:t>
            </a:r>
            <a:r>
              <a:rPr lang="es-CL" sz="1200" dirty="0" err="1"/>
              <a:t>Movia</a:t>
            </a:r>
            <a:r>
              <a:rPr lang="es-CL" sz="1200" dirty="0"/>
              <a:t>, a </a:t>
            </a:r>
            <a:r>
              <a:rPr lang="es-CL" sz="1200" dirty="0" err="1"/>
              <a:t>chilean</a:t>
            </a:r>
            <a:r>
              <a:rPr lang="es-CL" sz="1200" dirty="0"/>
              <a:t> startup </a:t>
            </a:r>
            <a:r>
              <a:rPr lang="es-CL" sz="1200" dirty="0" err="1"/>
              <a:t>focused</a:t>
            </a:r>
            <a:r>
              <a:rPr lang="es-CL" sz="1200" dirty="0"/>
              <a:t> </a:t>
            </a:r>
            <a:r>
              <a:rPr lang="es-CL" sz="1200" dirty="0" err="1"/>
              <a:t>on</a:t>
            </a:r>
            <a:r>
              <a:rPr lang="es-CL" sz="1200" dirty="0"/>
              <a:t> data </a:t>
            </a:r>
            <a:r>
              <a:rPr lang="es-CL" sz="1200" dirty="0" err="1"/>
              <a:t>intelligence</a:t>
            </a:r>
            <a:r>
              <a:rPr lang="es-CL" sz="1200" dirty="0"/>
              <a:t>, </a:t>
            </a:r>
            <a:r>
              <a:rPr lang="es-CL" sz="1200" dirty="0" err="1"/>
              <a:t>who</a:t>
            </a:r>
            <a:r>
              <a:rPr lang="es-CL" sz="1200" dirty="0"/>
              <a:t> </a:t>
            </a:r>
            <a:r>
              <a:rPr lang="es-CL" sz="1200" dirty="0" err="1"/>
              <a:t>worked</a:t>
            </a:r>
            <a:r>
              <a:rPr lang="es-CL" sz="1200" dirty="0"/>
              <a:t> in </a:t>
            </a:r>
            <a:r>
              <a:rPr lang="es-CL" sz="1200" dirty="0" err="1"/>
              <a:t>all</a:t>
            </a:r>
            <a:r>
              <a:rPr lang="es-CL" sz="1200" dirty="0"/>
              <a:t> </a:t>
            </a:r>
            <a:r>
              <a:rPr lang="es-CL" sz="1200" dirty="0" err="1"/>
              <a:t>the</a:t>
            </a:r>
            <a:r>
              <a:rPr lang="es-CL" sz="1200" dirty="0"/>
              <a:t> </a:t>
            </a:r>
            <a:r>
              <a:rPr lang="es-CL" sz="1200" dirty="0" err="1"/>
              <a:t>tasks</a:t>
            </a:r>
            <a:r>
              <a:rPr lang="es-CL" sz="1200" dirty="0"/>
              <a:t> </a:t>
            </a:r>
            <a:r>
              <a:rPr lang="es-CL" sz="1200" dirty="0" err="1"/>
              <a:t>of</a:t>
            </a:r>
            <a:r>
              <a:rPr lang="es-CL" sz="1200" dirty="0"/>
              <a:t> </a:t>
            </a:r>
            <a:r>
              <a:rPr lang="es-CL" sz="1200" dirty="0" err="1"/>
              <a:t>the</a:t>
            </a:r>
            <a:r>
              <a:rPr lang="es-CL" sz="1200" dirty="0"/>
              <a:t> </a:t>
            </a:r>
            <a:r>
              <a:rPr lang="es-CL" sz="1200" dirty="0" err="1"/>
              <a:t>service</a:t>
            </a:r>
            <a:r>
              <a:rPr lang="es-CL" sz="1200" dirty="0"/>
              <a:t>.  </a:t>
            </a:r>
          </a:p>
          <a:p>
            <a:pPr marL="171450" indent="-171450">
              <a:lnSpc>
                <a:spcPct val="150000"/>
              </a:lnSpc>
            </a:pPr>
            <a:endParaRPr lang="en-US" sz="1200" dirty="0"/>
          </a:p>
          <a:p>
            <a:pPr marL="171450" indent="-171450">
              <a:lnSpc>
                <a:spcPct val="150000"/>
              </a:lnSpc>
            </a:pPr>
            <a:r>
              <a:rPr lang="es-CL" sz="1200" dirty="0" err="1"/>
              <a:t>The</a:t>
            </a:r>
            <a:r>
              <a:rPr lang="es-CL" sz="1200" dirty="0"/>
              <a:t> know-how </a:t>
            </a:r>
            <a:r>
              <a:rPr lang="es-CL" sz="1200" dirty="0" err="1"/>
              <a:t>of</a:t>
            </a:r>
            <a:r>
              <a:rPr lang="es-CL" sz="1200" dirty="0"/>
              <a:t> </a:t>
            </a:r>
            <a:r>
              <a:rPr lang="es-CL" sz="1200" dirty="0" err="1"/>
              <a:t>the</a:t>
            </a:r>
            <a:r>
              <a:rPr lang="es-CL" sz="1200" dirty="0"/>
              <a:t> startup </a:t>
            </a:r>
            <a:r>
              <a:rPr lang="es-CL" sz="1200" dirty="0" err="1"/>
              <a:t>enabled</a:t>
            </a:r>
            <a:r>
              <a:rPr lang="es-CL" sz="1200" dirty="0"/>
              <a:t> </a:t>
            </a:r>
            <a:r>
              <a:rPr lang="es-CL" sz="1200" dirty="0" err="1"/>
              <a:t>them</a:t>
            </a:r>
            <a:r>
              <a:rPr lang="es-CL" sz="1200" dirty="0"/>
              <a:t> </a:t>
            </a:r>
            <a:r>
              <a:rPr lang="es-CL" sz="1200" dirty="0" err="1"/>
              <a:t>to</a:t>
            </a:r>
            <a:r>
              <a:rPr lang="es-CL" sz="1200" dirty="0"/>
              <a:t> </a:t>
            </a:r>
            <a:r>
              <a:rPr lang="es-CL" sz="1200" dirty="0" err="1"/>
              <a:t>decode</a:t>
            </a:r>
            <a:r>
              <a:rPr lang="es-CL" sz="1200" dirty="0"/>
              <a:t> </a:t>
            </a:r>
            <a:r>
              <a:rPr lang="es-CL" sz="1200" dirty="0" err="1"/>
              <a:t>the</a:t>
            </a:r>
            <a:r>
              <a:rPr lang="es-CL" sz="1200" dirty="0"/>
              <a:t> CAN </a:t>
            </a:r>
            <a:r>
              <a:rPr lang="es-CL" sz="1200" dirty="0" err="1"/>
              <a:t>specifications</a:t>
            </a:r>
            <a:r>
              <a:rPr lang="es-CL" sz="1200" dirty="0"/>
              <a:t> and </a:t>
            </a:r>
            <a:r>
              <a:rPr lang="es-CL" sz="1200" dirty="0" err="1"/>
              <a:t>generate</a:t>
            </a:r>
            <a:r>
              <a:rPr lang="es-CL" sz="1200" dirty="0"/>
              <a:t> </a:t>
            </a:r>
            <a:r>
              <a:rPr lang="es-CL" sz="1200" dirty="0" err="1"/>
              <a:t>specific</a:t>
            </a:r>
            <a:r>
              <a:rPr lang="es-CL" sz="1200" dirty="0"/>
              <a:t> </a:t>
            </a:r>
            <a:r>
              <a:rPr lang="es-CL" sz="1200" dirty="0" err="1"/>
              <a:t>KPIs</a:t>
            </a:r>
            <a:r>
              <a:rPr lang="es-CL" sz="1200" dirty="0"/>
              <a:t> </a:t>
            </a:r>
            <a:r>
              <a:rPr lang="es-CL" sz="1200" dirty="0" err="1"/>
              <a:t>for</a:t>
            </a:r>
            <a:r>
              <a:rPr lang="es-CL" sz="1200" dirty="0"/>
              <a:t> </a:t>
            </a:r>
            <a:r>
              <a:rPr lang="es-CL" sz="1200" dirty="0" err="1"/>
              <a:t>the</a:t>
            </a:r>
            <a:r>
              <a:rPr lang="es-CL" sz="1200" dirty="0"/>
              <a:t> </a:t>
            </a:r>
            <a:r>
              <a:rPr lang="es-CL" sz="1200" dirty="0" err="1"/>
              <a:t>service</a:t>
            </a:r>
            <a:r>
              <a:rPr lang="es-CL" sz="1200" dirty="0"/>
              <a:t> </a:t>
            </a:r>
            <a:r>
              <a:rPr lang="es-CL" sz="1200" dirty="0" err="1"/>
              <a:t>required</a:t>
            </a:r>
            <a:r>
              <a:rPr lang="es-CL" sz="1200" dirty="0"/>
              <a:t>. </a:t>
            </a:r>
          </a:p>
          <a:p>
            <a:pPr marL="171450" indent="-171450">
              <a:lnSpc>
                <a:spcPct val="150000"/>
              </a:lnSpc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8" name="Google Shape;398;p46"/>
          <p:cNvSpPr txBox="1">
            <a:spLocks noGrp="1"/>
          </p:cNvSpPr>
          <p:nvPr>
            <p:ph type="subTitle" idx="2"/>
          </p:nvPr>
        </p:nvSpPr>
        <p:spPr>
          <a:xfrm>
            <a:off x="292725" y="75825"/>
            <a:ext cx="6968400" cy="3867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indent="0"/>
            <a:r>
              <a:rPr lang="es-CL" sz="800" b="1" dirty="0">
                <a:solidFill>
                  <a:srgbClr val="000000"/>
                </a:solidFill>
              </a:rPr>
              <a:t>Energy </a:t>
            </a:r>
            <a:r>
              <a:rPr lang="es-CL" sz="800" b="1" dirty="0" err="1">
                <a:solidFill>
                  <a:srgbClr val="000000"/>
                </a:solidFill>
              </a:rPr>
              <a:t>Evaluation</a:t>
            </a:r>
            <a:r>
              <a:rPr lang="es-CL" sz="800" b="1" dirty="0">
                <a:solidFill>
                  <a:srgbClr val="000000"/>
                </a:solidFill>
              </a:rPr>
              <a:t> Asia </a:t>
            </a:r>
            <a:r>
              <a:rPr lang="es-CL" sz="800" b="1" dirty="0" err="1">
                <a:solidFill>
                  <a:srgbClr val="000000"/>
                </a:solidFill>
              </a:rPr>
              <a:t>Pacific</a:t>
            </a:r>
            <a:endParaRPr lang="es-CL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9" name="Google Shape;399;p46"/>
          <p:cNvSpPr txBox="1">
            <a:spLocks noGrp="1"/>
          </p:cNvSpPr>
          <p:nvPr>
            <p:ph type="subTitle" idx="3"/>
          </p:nvPr>
        </p:nvSpPr>
        <p:spPr>
          <a:xfrm>
            <a:off x="7515325" y="75825"/>
            <a:ext cx="1434300" cy="3867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8036E79-BD7F-6A7A-6198-AA5D44640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31" y="2468354"/>
            <a:ext cx="2575751" cy="72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21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6"/>
          <p:cNvSpPr txBox="1">
            <a:spLocks noGrp="1"/>
          </p:cNvSpPr>
          <p:nvPr>
            <p:ph type="title"/>
          </p:nvPr>
        </p:nvSpPr>
        <p:spPr>
          <a:xfrm>
            <a:off x="679200" y="726513"/>
            <a:ext cx="7044900" cy="9753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 err="1"/>
              <a:t>Monitoring</a:t>
            </a:r>
            <a:r>
              <a:rPr lang="es-CL" dirty="0"/>
              <a:t> </a:t>
            </a:r>
            <a:r>
              <a:rPr lang="es-CL" dirty="0" err="1"/>
              <a:t>the</a:t>
            </a:r>
            <a:r>
              <a:rPr lang="es-CL" dirty="0"/>
              <a:t> </a:t>
            </a:r>
            <a:r>
              <a:rPr lang="es-CL" dirty="0" err="1"/>
              <a:t>Program’s</a:t>
            </a:r>
            <a:r>
              <a:rPr lang="es-CL" dirty="0"/>
              <a:t> </a:t>
            </a:r>
            <a:r>
              <a:rPr lang="es-CL" dirty="0" err="1"/>
              <a:t>EVs</a:t>
            </a:r>
            <a:endParaRPr dirty="0"/>
          </a:p>
        </p:txBody>
      </p:sp>
      <p:sp>
        <p:nvSpPr>
          <p:cNvPr id="397" name="Google Shape;397;p46"/>
          <p:cNvSpPr txBox="1">
            <a:spLocks noGrp="1"/>
          </p:cNvSpPr>
          <p:nvPr>
            <p:ph type="body" idx="1"/>
          </p:nvPr>
        </p:nvSpPr>
        <p:spPr>
          <a:xfrm>
            <a:off x="4114800" y="1701812"/>
            <a:ext cx="4340999" cy="3217587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171450" indent="-171450">
              <a:lnSpc>
                <a:spcPct val="150000"/>
              </a:lnSpc>
            </a:pPr>
            <a:r>
              <a:rPr lang="en-US" sz="1200" dirty="0"/>
              <a:t>Data was collected from the </a:t>
            </a:r>
            <a:r>
              <a:rPr lang="en-US" sz="1200" dirty="0" err="1"/>
              <a:t>CANbus</a:t>
            </a:r>
            <a:r>
              <a:rPr lang="en-US" sz="1200" dirty="0"/>
              <a:t> system of the vehicle by contactless devices. </a:t>
            </a:r>
            <a:endParaRPr lang="es-CL" sz="1200" dirty="0"/>
          </a:p>
          <a:p>
            <a:pPr marL="171450" indent="-171450">
              <a:lnSpc>
                <a:spcPct val="150000"/>
              </a:lnSpc>
            </a:pPr>
            <a:endParaRPr lang="es-CL" sz="1200" dirty="0"/>
          </a:p>
          <a:p>
            <a:pPr marL="171450" indent="-171450">
              <a:lnSpc>
                <a:spcPct val="150000"/>
              </a:lnSpc>
            </a:pPr>
            <a:r>
              <a:rPr lang="es-CL" sz="1200" dirty="0" err="1"/>
              <a:t>The</a:t>
            </a:r>
            <a:r>
              <a:rPr lang="es-CL" sz="1200" dirty="0"/>
              <a:t> </a:t>
            </a:r>
            <a:r>
              <a:rPr lang="es-CL" sz="1200" dirty="0" err="1"/>
              <a:t>main</a:t>
            </a:r>
            <a:r>
              <a:rPr lang="es-CL" sz="1200" dirty="0"/>
              <a:t> </a:t>
            </a:r>
            <a:r>
              <a:rPr lang="es-CL" sz="1200" dirty="0" err="1"/>
              <a:t>indicators</a:t>
            </a:r>
            <a:r>
              <a:rPr lang="es-CL" sz="1200" dirty="0"/>
              <a:t> </a:t>
            </a:r>
            <a:r>
              <a:rPr lang="es-CL" sz="1200" dirty="0" err="1"/>
              <a:t>we</a:t>
            </a:r>
            <a:r>
              <a:rPr lang="es-CL" sz="1200" dirty="0"/>
              <a:t> </a:t>
            </a:r>
            <a:r>
              <a:rPr lang="es-CL" sz="1200" dirty="0" err="1"/>
              <a:t>could</a:t>
            </a:r>
            <a:r>
              <a:rPr lang="es-CL" sz="1200" dirty="0"/>
              <a:t> </a:t>
            </a:r>
            <a:r>
              <a:rPr lang="es-CL" sz="1200" dirty="0" err="1"/>
              <a:t>collect</a:t>
            </a:r>
            <a:r>
              <a:rPr lang="es-CL" sz="1200" dirty="0"/>
              <a:t> </a:t>
            </a:r>
            <a:r>
              <a:rPr lang="es-CL" sz="1200" dirty="0" err="1"/>
              <a:t>from</a:t>
            </a:r>
            <a:r>
              <a:rPr lang="es-CL" sz="1200" dirty="0"/>
              <a:t> </a:t>
            </a:r>
            <a:r>
              <a:rPr lang="es-CL" sz="1200" dirty="0" err="1"/>
              <a:t>the</a:t>
            </a:r>
            <a:r>
              <a:rPr lang="es-CL" sz="1200" dirty="0"/>
              <a:t> </a:t>
            </a:r>
            <a:r>
              <a:rPr lang="es-CL" sz="1200" dirty="0" err="1"/>
              <a:t>CANbus</a:t>
            </a:r>
            <a:r>
              <a:rPr lang="es-CL" sz="1200" dirty="0"/>
              <a:t> </a:t>
            </a:r>
            <a:r>
              <a:rPr lang="es-CL" sz="1200" dirty="0" err="1"/>
              <a:t>were</a:t>
            </a:r>
            <a:r>
              <a:rPr lang="es-CL" sz="1200" dirty="0"/>
              <a:t>:</a:t>
            </a:r>
          </a:p>
          <a:p>
            <a:pPr marL="628650" lvl="1" indent="-171450">
              <a:lnSpc>
                <a:spcPct val="100000"/>
              </a:lnSpc>
              <a:spcBef>
                <a:spcPts val="600"/>
              </a:spcBef>
            </a:pPr>
            <a:r>
              <a:rPr lang="es-CL" sz="1200" dirty="0" err="1"/>
              <a:t>Speed</a:t>
            </a:r>
            <a:endParaRPr lang="es-CL" sz="1200" dirty="0"/>
          </a:p>
          <a:p>
            <a:pPr marL="628650" lvl="1" indent="-171450">
              <a:lnSpc>
                <a:spcPct val="100000"/>
              </a:lnSpc>
              <a:spcBef>
                <a:spcPts val="600"/>
              </a:spcBef>
            </a:pPr>
            <a:r>
              <a:rPr lang="es-CL" sz="1200" dirty="0" err="1"/>
              <a:t>State</a:t>
            </a:r>
            <a:r>
              <a:rPr lang="es-CL" sz="1200" dirty="0"/>
              <a:t> </a:t>
            </a:r>
            <a:r>
              <a:rPr lang="es-CL" sz="1200" dirty="0" err="1"/>
              <a:t>of</a:t>
            </a:r>
            <a:r>
              <a:rPr lang="es-CL" sz="1200" dirty="0"/>
              <a:t> </a:t>
            </a:r>
            <a:r>
              <a:rPr lang="es-CL" sz="1200" dirty="0" err="1"/>
              <a:t>Charge</a:t>
            </a:r>
            <a:endParaRPr lang="es-CL" sz="1200" dirty="0"/>
          </a:p>
          <a:p>
            <a:pPr marL="628650" lvl="1" indent="-171450">
              <a:lnSpc>
                <a:spcPct val="100000"/>
              </a:lnSpc>
              <a:spcBef>
                <a:spcPts val="600"/>
              </a:spcBef>
            </a:pPr>
            <a:r>
              <a:rPr lang="es-CL" sz="1200" dirty="0" err="1"/>
              <a:t>Odometer</a:t>
            </a:r>
            <a:endParaRPr lang="es-CL" sz="1200" dirty="0"/>
          </a:p>
          <a:p>
            <a:pPr marL="628650" lvl="1" indent="-171450">
              <a:lnSpc>
                <a:spcPct val="100000"/>
              </a:lnSpc>
              <a:spcBef>
                <a:spcPts val="600"/>
              </a:spcBef>
            </a:pPr>
            <a:r>
              <a:rPr lang="es-CL" sz="1200" dirty="0"/>
              <a:t>Voltaje</a:t>
            </a:r>
          </a:p>
          <a:p>
            <a:pPr marL="628650" lvl="1" indent="-171450">
              <a:lnSpc>
                <a:spcPct val="100000"/>
              </a:lnSpc>
              <a:spcBef>
                <a:spcPts val="600"/>
              </a:spcBef>
            </a:pPr>
            <a:r>
              <a:rPr lang="es-CL" sz="1200" dirty="0" err="1"/>
              <a:t>Current</a:t>
            </a:r>
            <a:endParaRPr lang="es-CL" sz="1200" dirty="0"/>
          </a:p>
          <a:p>
            <a:pPr marL="628650" lvl="1" indent="-171450">
              <a:lnSpc>
                <a:spcPct val="100000"/>
              </a:lnSpc>
              <a:spcBef>
                <a:spcPts val="600"/>
              </a:spcBef>
            </a:pPr>
            <a:r>
              <a:rPr lang="es-CL" sz="1200" dirty="0" err="1"/>
              <a:t>Power</a:t>
            </a:r>
            <a:endParaRPr lang="es-CL" sz="1200" dirty="0"/>
          </a:p>
          <a:p>
            <a:pPr marL="628650" lvl="1" indent="-171450">
              <a:lnSpc>
                <a:spcPct val="100000"/>
              </a:lnSpc>
            </a:pPr>
            <a:endParaRPr lang="es-CL" sz="1200" dirty="0"/>
          </a:p>
          <a:p>
            <a:pPr marL="171450" indent="-171450">
              <a:lnSpc>
                <a:spcPct val="150000"/>
              </a:lnSpc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8" name="Google Shape;398;p46"/>
          <p:cNvSpPr txBox="1">
            <a:spLocks noGrp="1"/>
          </p:cNvSpPr>
          <p:nvPr>
            <p:ph type="subTitle" idx="2"/>
          </p:nvPr>
        </p:nvSpPr>
        <p:spPr>
          <a:xfrm>
            <a:off x="292725" y="75825"/>
            <a:ext cx="6968400" cy="3867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indent="0"/>
            <a:r>
              <a:rPr lang="es-CL" sz="800" b="1" dirty="0">
                <a:solidFill>
                  <a:srgbClr val="000000"/>
                </a:solidFill>
              </a:rPr>
              <a:t>Energy </a:t>
            </a:r>
            <a:r>
              <a:rPr lang="es-CL" sz="800" b="1" dirty="0" err="1">
                <a:solidFill>
                  <a:srgbClr val="000000"/>
                </a:solidFill>
              </a:rPr>
              <a:t>Evaluation</a:t>
            </a:r>
            <a:r>
              <a:rPr lang="es-CL" sz="800" b="1" dirty="0">
                <a:solidFill>
                  <a:srgbClr val="000000"/>
                </a:solidFill>
              </a:rPr>
              <a:t> Asia </a:t>
            </a:r>
            <a:r>
              <a:rPr lang="es-CL" sz="800" b="1" dirty="0" err="1">
                <a:solidFill>
                  <a:srgbClr val="000000"/>
                </a:solidFill>
              </a:rPr>
              <a:t>Pacific</a:t>
            </a:r>
            <a:endParaRPr lang="es-CL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9" name="Google Shape;399;p46"/>
          <p:cNvSpPr txBox="1">
            <a:spLocks noGrp="1"/>
          </p:cNvSpPr>
          <p:nvPr>
            <p:ph type="subTitle" idx="3"/>
          </p:nvPr>
        </p:nvSpPr>
        <p:spPr>
          <a:xfrm>
            <a:off x="7515325" y="75825"/>
            <a:ext cx="1434300" cy="3867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999AFB8-94AE-8089-04C2-8484B31C9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019" y="1701812"/>
            <a:ext cx="2712906" cy="2978404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069284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6"/>
          <p:cNvSpPr txBox="1">
            <a:spLocks noGrp="1"/>
          </p:cNvSpPr>
          <p:nvPr>
            <p:ph type="title"/>
          </p:nvPr>
        </p:nvSpPr>
        <p:spPr>
          <a:xfrm>
            <a:off x="679200" y="726513"/>
            <a:ext cx="7044900" cy="9753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 err="1"/>
              <a:t>Lessons</a:t>
            </a:r>
            <a:r>
              <a:rPr lang="es-CL" dirty="0"/>
              <a:t> </a:t>
            </a:r>
            <a:r>
              <a:rPr lang="es-CL" dirty="0" err="1"/>
              <a:t>Learned</a:t>
            </a:r>
            <a:r>
              <a:rPr lang="es-CL" dirty="0"/>
              <a:t> - </a:t>
            </a:r>
            <a:r>
              <a:rPr lang="es-CL" dirty="0" err="1"/>
              <a:t>Decoding</a:t>
            </a:r>
            <a:endParaRPr dirty="0"/>
          </a:p>
        </p:txBody>
      </p:sp>
      <p:sp>
        <p:nvSpPr>
          <p:cNvPr id="397" name="Google Shape;397;p46"/>
          <p:cNvSpPr txBox="1">
            <a:spLocks noGrp="1"/>
          </p:cNvSpPr>
          <p:nvPr>
            <p:ph type="body" idx="1"/>
          </p:nvPr>
        </p:nvSpPr>
        <p:spPr>
          <a:xfrm>
            <a:off x="4114800" y="1701812"/>
            <a:ext cx="4340999" cy="3217587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171450" indent="-171450">
              <a:lnSpc>
                <a:spcPct val="150000"/>
              </a:lnSpc>
            </a:pPr>
            <a:r>
              <a:rPr lang="en-US" sz="1200" dirty="0"/>
              <a:t>The </a:t>
            </a:r>
            <a:r>
              <a:rPr lang="en-US" sz="1200" dirty="0" err="1"/>
              <a:t>CANbus</a:t>
            </a:r>
            <a:r>
              <a:rPr lang="en-US" sz="1200" dirty="0"/>
              <a:t> network produces data every 100 </a:t>
            </a:r>
            <a:r>
              <a:rPr lang="en-US" sz="1200" dirty="0" err="1"/>
              <a:t>ms.</a:t>
            </a:r>
            <a:r>
              <a:rPr lang="en-US" sz="1200" dirty="0"/>
              <a:t> That means 180.000 data points each second (50 EV, 6 variables per vehicle). </a:t>
            </a:r>
          </a:p>
          <a:p>
            <a:pPr marL="171450" indent="-171450">
              <a:lnSpc>
                <a:spcPct val="150000"/>
              </a:lnSpc>
            </a:pPr>
            <a:endParaRPr lang="en-US" sz="1200" dirty="0"/>
          </a:p>
          <a:p>
            <a:pPr marL="171450" indent="-171450">
              <a:lnSpc>
                <a:spcPct val="150000"/>
              </a:lnSpc>
            </a:pPr>
            <a:r>
              <a:rPr lang="es-CL" sz="1200" dirty="0" err="1"/>
              <a:t>Due</a:t>
            </a:r>
            <a:r>
              <a:rPr lang="es-CL" sz="1200" dirty="0"/>
              <a:t> </a:t>
            </a:r>
            <a:r>
              <a:rPr lang="es-CL" sz="1200" dirty="0" err="1"/>
              <a:t>the</a:t>
            </a:r>
            <a:r>
              <a:rPr lang="es-CL" sz="1200" dirty="0"/>
              <a:t> </a:t>
            </a:r>
            <a:r>
              <a:rPr lang="es-CL" sz="1200" dirty="0" err="1"/>
              <a:t>amount</a:t>
            </a:r>
            <a:r>
              <a:rPr lang="es-CL" sz="1200" dirty="0"/>
              <a:t> </a:t>
            </a:r>
            <a:r>
              <a:rPr lang="es-CL" sz="1200" dirty="0" err="1"/>
              <a:t>of</a:t>
            </a:r>
            <a:r>
              <a:rPr lang="es-CL" sz="1200" dirty="0"/>
              <a:t> data </a:t>
            </a:r>
            <a:r>
              <a:rPr lang="es-CL" sz="1200" dirty="0" err="1"/>
              <a:t>points</a:t>
            </a:r>
            <a:r>
              <a:rPr lang="es-CL" sz="1200" dirty="0"/>
              <a:t>, </a:t>
            </a:r>
            <a:r>
              <a:rPr lang="es-CL" sz="1200" dirty="0" err="1"/>
              <a:t>the</a:t>
            </a:r>
            <a:r>
              <a:rPr lang="es-CL" sz="1200" dirty="0"/>
              <a:t> </a:t>
            </a:r>
            <a:r>
              <a:rPr lang="es-CL" sz="1200" dirty="0" err="1"/>
              <a:t>signal</a:t>
            </a:r>
            <a:r>
              <a:rPr lang="es-CL" sz="1200" dirty="0"/>
              <a:t> </a:t>
            </a:r>
            <a:r>
              <a:rPr lang="es-CL" sz="1200" dirty="0" err="1"/>
              <a:t>behaves</a:t>
            </a:r>
            <a:r>
              <a:rPr lang="es-CL" sz="1200" dirty="0"/>
              <a:t> as a continuos, </a:t>
            </a:r>
            <a:r>
              <a:rPr lang="es-CL" sz="1200" dirty="0" err="1"/>
              <a:t>but</a:t>
            </a:r>
            <a:r>
              <a:rPr lang="es-CL" sz="1200" dirty="0"/>
              <a:t> </a:t>
            </a:r>
            <a:r>
              <a:rPr lang="es-CL" sz="1200" dirty="0" err="1"/>
              <a:t>the</a:t>
            </a:r>
            <a:r>
              <a:rPr lang="es-CL" sz="1200" dirty="0"/>
              <a:t> data </a:t>
            </a:r>
            <a:r>
              <a:rPr lang="es-CL" sz="1200" dirty="0" err="1"/>
              <a:t>collection</a:t>
            </a:r>
            <a:r>
              <a:rPr lang="es-CL" sz="1200" dirty="0"/>
              <a:t> </a:t>
            </a:r>
            <a:r>
              <a:rPr lang="es-CL" sz="1200" dirty="0" err="1"/>
              <a:t>is</a:t>
            </a:r>
            <a:r>
              <a:rPr lang="es-CL" sz="1200" dirty="0"/>
              <a:t> discrete. </a:t>
            </a:r>
          </a:p>
          <a:p>
            <a:pPr marL="171450" indent="-171450">
              <a:lnSpc>
                <a:spcPct val="150000"/>
              </a:lnSpc>
            </a:pPr>
            <a:endParaRPr lang="es-CL" sz="1200" dirty="0"/>
          </a:p>
          <a:p>
            <a:pPr marL="171450" indent="-171450">
              <a:lnSpc>
                <a:spcPct val="150000"/>
              </a:lnSpc>
            </a:pPr>
            <a:r>
              <a:rPr lang="en-US" sz="1200" dirty="0"/>
              <a:t>Because of that, there is a loss of information depending on the moment of the measurement, which can result in discrepancies of up to 20%.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8" name="Google Shape;398;p46"/>
          <p:cNvSpPr txBox="1">
            <a:spLocks noGrp="1"/>
          </p:cNvSpPr>
          <p:nvPr>
            <p:ph type="subTitle" idx="2"/>
          </p:nvPr>
        </p:nvSpPr>
        <p:spPr>
          <a:xfrm>
            <a:off x="292725" y="75825"/>
            <a:ext cx="6968400" cy="3867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indent="0"/>
            <a:r>
              <a:rPr lang="es-CL" sz="800" b="1" dirty="0">
                <a:solidFill>
                  <a:srgbClr val="000000"/>
                </a:solidFill>
              </a:rPr>
              <a:t>Energy </a:t>
            </a:r>
            <a:r>
              <a:rPr lang="es-CL" sz="800" b="1" dirty="0" err="1">
                <a:solidFill>
                  <a:srgbClr val="000000"/>
                </a:solidFill>
              </a:rPr>
              <a:t>Evaluation</a:t>
            </a:r>
            <a:r>
              <a:rPr lang="es-CL" sz="800" b="1" dirty="0">
                <a:solidFill>
                  <a:srgbClr val="000000"/>
                </a:solidFill>
              </a:rPr>
              <a:t> Asia </a:t>
            </a:r>
            <a:r>
              <a:rPr lang="es-CL" sz="800" b="1" dirty="0" err="1">
                <a:solidFill>
                  <a:srgbClr val="000000"/>
                </a:solidFill>
              </a:rPr>
              <a:t>Pacific</a:t>
            </a:r>
            <a:endParaRPr lang="es-CL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9" name="Google Shape;399;p46"/>
          <p:cNvSpPr txBox="1">
            <a:spLocks noGrp="1"/>
          </p:cNvSpPr>
          <p:nvPr>
            <p:ph type="subTitle" idx="3"/>
          </p:nvPr>
        </p:nvSpPr>
        <p:spPr>
          <a:xfrm>
            <a:off x="7515325" y="75825"/>
            <a:ext cx="1434300" cy="3867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DA29A36-9B59-0384-6BE3-2A5052D34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25" y="1569246"/>
            <a:ext cx="3568533" cy="1437542"/>
          </a:xfrm>
          <a:prstGeom prst="rect">
            <a:avLst/>
          </a:prstGeom>
        </p:spPr>
      </p:pic>
      <p:sp>
        <p:nvSpPr>
          <p:cNvPr id="5" name="Google Shape;398;p46">
            <a:extLst>
              <a:ext uri="{FF2B5EF4-FFF2-40B4-BE49-F238E27FC236}">
                <a16:creationId xmlns:a16="http://schemas.microsoft.com/office/drawing/2014/main" id="{B28AB068-7089-EFA5-D753-B31761FE52A7}"/>
              </a:ext>
            </a:extLst>
          </p:cNvPr>
          <p:cNvSpPr txBox="1">
            <a:spLocks/>
          </p:cNvSpPr>
          <p:nvPr/>
        </p:nvSpPr>
        <p:spPr>
          <a:xfrm>
            <a:off x="1251847" y="1375896"/>
            <a:ext cx="1650286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s-CL" b="1" dirty="0" err="1">
                <a:solidFill>
                  <a:srgbClr val="000000"/>
                </a:solidFill>
              </a:rPr>
              <a:t>Example</a:t>
            </a:r>
            <a:r>
              <a:rPr lang="es-CL" b="1" dirty="0">
                <a:solidFill>
                  <a:srgbClr val="000000"/>
                </a:solidFill>
              </a:rPr>
              <a:t> </a:t>
            </a:r>
            <a:r>
              <a:rPr lang="es-CL" b="1" dirty="0" err="1">
                <a:solidFill>
                  <a:srgbClr val="000000"/>
                </a:solidFill>
              </a:rPr>
              <a:t>of</a:t>
            </a:r>
            <a:r>
              <a:rPr lang="es-CL" b="1" dirty="0">
                <a:solidFill>
                  <a:srgbClr val="000000"/>
                </a:solidFill>
              </a:rPr>
              <a:t> </a:t>
            </a:r>
            <a:r>
              <a:rPr lang="es-CL" b="1" dirty="0" err="1">
                <a:solidFill>
                  <a:srgbClr val="000000"/>
                </a:solidFill>
              </a:rPr>
              <a:t>Current</a:t>
            </a:r>
            <a:r>
              <a:rPr lang="es-CL" b="1" dirty="0">
                <a:solidFill>
                  <a:srgbClr val="000000"/>
                </a:solidFill>
              </a:rPr>
              <a:t> in </a:t>
            </a:r>
            <a:r>
              <a:rPr lang="es-CL" b="1" dirty="0" err="1">
                <a:solidFill>
                  <a:srgbClr val="000000"/>
                </a:solidFill>
              </a:rPr>
              <a:t>the</a:t>
            </a:r>
            <a:r>
              <a:rPr lang="es-CL" b="1" dirty="0">
                <a:solidFill>
                  <a:srgbClr val="000000"/>
                </a:solidFill>
              </a:rPr>
              <a:t> EV</a:t>
            </a:r>
            <a:endParaRPr lang="es-CL" b="1" dirty="0"/>
          </a:p>
          <a:p>
            <a:pPr marL="0" indent="0"/>
            <a:endParaRPr lang="es-CL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7A9CF51-E8D8-1C16-70FA-5E6780AEB0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12" y="3242890"/>
            <a:ext cx="3715355" cy="1741237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8" name="Google Shape;398;p46">
            <a:extLst>
              <a:ext uri="{FF2B5EF4-FFF2-40B4-BE49-F238E27FC236}">
                <a16:creationId xmlns:a16="http://schemas.microsoft.com/office/drawing/2014/main" id="{9A20FD29-CB7D-DEF3-F08A-C243AAF62E1D}"/>
              </a:ext>
            </a:extLst>
          </p:cNvPr>
          <p:cNvSpPr txBox="1">
            <a:spLocks/>
          </p:cNvSpPr>
          <p:nvPr/>
        </p:nvSpPr>
        <p:spPr>
          <a:xfrm>
            <a:off x="1333909" y="3049540"/>
            <a:ext cx="1650286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s-CL" b="1" dirty="0" err="1">
                <a:solidFill>
                  <a:srgbClr val="000000"/>
                </a:solidFill>
              </a:rPr>
              <a:t>Example</a:t>
            </a:r>
            <a:r>
              <a:rPr lang="es-CL" b="1" dirty="0">
                <a:solidFill>
                  <a:srgbClr val="000000"/>
                </a:solidFill>
              </a:rPr>
              <a:t> </a:t>
            </a:r>
            <a:r>
              <a:rPr lang="es-CL" b="1" dirty="0" err="1">
                <a:solidFill>
                  <a:srgbClr val="000000"/>
                </a:solidFill>
              </a:rPr>
              <a:t>of</a:t>
            </a:r>
            <a:r>
              <a:rPr lang="es-CL" b="1" dirty="0">
                <a:solidFill>
                  <a:srgbClr val="000000"/>
                </a:solidFill>
              </a:rPr>
              <a:t> </a:t>
            </a:r>
            <a:r>
              <a:rPr lang="es-CL" b="1" dirty="0" err="1">
                <a:solidFill>
                  <a:srgbClr val="000000"/>
                </a:solidFill>
              </a:rPr>
              <a:t>Power</a:t>
            </a:r>
            <a:r>
              <a:rPr lang="es-CL" b="1" dirty="0">
                <a:solidFill>
                  <a:srgbClr val="000000"/>
                </a:solidFill>
              </a:rPr>
              <a:t> in </a:t>
            </a:r>
            <a:r>
              <a:rPr lang="es-CL" b="1" dirty="0" err="1">
                <a:solidFill>
                  <a:srgbClr val="000000"/>
                </a:solidFill>
              </a:rPr>
              <a:t>the</a:t>
            </a:r>
            <a:r>
              <a:rPr lang="es-CL" b="1" dirty="0">
                <a:solidFill>
                  <a:srgbClr val="000000"/>
                </a:solidFill>
              </a:rPr>
              <a:t> EV</a:t>
            </a:r>
            <a:endParaRPr lang="es-CL" b="1" dirty="0"/>
          </a:p>
          <a:p>
            <a:pPr marL="0" indent="0"/>
            <a:endParaRPr lang="es-CL" dirty="0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B1AEFF73-02B4-978F-DD00-7382EDA85D91}"/>
              </a:ext>
            </a:extLst>
          </p:cNvPr>
          <p:cNvCxnSpPr>
            <a:cxnSpLocks/>
          </p:cNvCxnSpPr>
          <p:nvPr/>
        </p:nvCxnSpPr>
        <p:spPr>
          <a:xfrm flipV="1">
            <a:off x="2423160" y="3242890"/>
            <a:ext cx="0" cy="1741237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B9B8C18C-4BB6-B582-0AFE-78416AA7D610}"/>
              </a:ext>
            </a:extLst>
          </p:cNvPr>
          <p:cNvCxnSpPr>
            <a:cxnSpLocks/>
          </p:cNvCxnSpPr>
          <p:nvPr/>
        </p:nvCxnSpPr>
        <p:spPr>
          <a:xfrm flipV="1">
            <a:off x="3596640" y="3242890"/>
            <a:ext cx="0" cy="1741237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3515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6"/>
          <p:cNvSpPr txBox="1">
            <a:spLocks noGrp="1"/>
          </p:cNvSpPr>
          <p:nvPr>
            <p:ph type="title"/>
          </p:nvPr>
        </p:nvSpPr>
        <p:spPr>
          <a:xfrm>
            <a:off x="679200" y="726513"/>
            <a:ext cx="7044900" cy="9753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 err="1"/>
              <a:t>Lessons</a:t>
            </a:r>
            <a:r>
              <a:rPr lang="es-CL" dirty="0"/>
              <a:t> </a:t>
            </a:r>
            <a:r>
              <a:rPr lang="es-CL" dirty="0" err="1"/>
              <a:t>Learned</a:t>
            </a:r>
            <a:r>
              <a:rPr lang="es-CL" dirty="0"/>
              <a:t> – Data </a:t>
            </a:r>
            <a:r>
              <a:rPr lang="es-CL" dirty="0" err="1"/>
              <a:t>Analysis</a:t>
            </a:r>
            <a:endParaRPr dirty="0"/>
          </a:p>
        </p:txBody>
      </p:sp>
      <p:sp>
        <p:nvSpPr>
          <p:cNvPr id="397" name="Google Shape;397;p46"/>
          <p:cNvSpPr txBox="1">
            <a:spLocks noGrp="1"/>
          </p:cNvSpPr>
          <p:nvPr>
            <p:ph type="body" idx="1"/>
          </p:nvPr>
        </p:nvSpPr>
        <p:spPr>
          <a:xfrm>
            <a:off x="4692316" y="1701812"/>
            <a:ext cx="3763483" cy="3217587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171450" indent="-171450">
              <a:lnSpc>
                <a:spcPct val="150000"/>
              </a:lnSpc>
            </a:pPr>
            <a:r>
              <a:rPr lang="en-US" sz="1200" dirty="0"/>
              <a:t>The calculation methodology was proposed by the startup, providing daily data for each vehicle. </a:t>
            </a:r>
          </a:p>
          <a:p>
            <a:pPr marL="171450" indent="-171450">
              <a:lnSpc>
                <a:spcPct val="150000"/>
              </a:lnSpc>
            </a:pPr>
            <a:endParaRPr lang="en-US" sz="1200" dirty="0"/>
          </a:p>
          <a:p>
            <a:pPr marL="171450" indent="-171450">
              <a:lnSpc>
                <a:spcPct val="150000"/>
              </a:lnSpc>
            </a:pPr>
            <a:r>
              <a:rPr lang="en-US" sz="1200" dirty="0"/>
              <a:t>While it streamlines daily tasks, it doesn't allow for the analysis of data in shorter intervals and makes it harder to adjust assumptions (e.g. oil price)</a:t>
            </a:r>
          </a:p>
          <a:p>
            <a:pPr marL="171450" indent="-171450">
              <a:lnSpc>
                <a:spcPct val="150000"/>
              </a:lnSpc>
            </a:pPr>
            <a:endParaRPr lang="en-US" sz="1200" dirty="0"/>
          </a:p>
          <a:p>
            <a:pPr marL="171450" indent="-171450">
              <a:lnSpc>
                <a:spcPct val="150000"/>
              </a:lnSpc>
            </a:pPr>
            <a:r>
              <a:rPr lang="en-US" sz="1200" dirty="0"/>
              <a:t>Depending on the measurement precision, the obtained values can vary. An example of this is the difference between values obtained by the startup and those obtained with the OEM's measurements.</a:t>
            </a:r>
            <a:endParaRPr dirty="0"/>
          </a:p>
        </p:txBody>
      </p:sp>
      <p:sp>
        <p:nvSpPr>
          <p:cNvPr id="398" name="Google Shape;398;p46"/>
          <p:cNvSpPr txBox="1">
            <a:spLocks noGrp="1"/>
          </p:cNvSpPr>
          <p:nvPr>
            <p:ph type="subTitle" idx="2"/>
          </p:nvPr>
        </p:nvSpPr>
        <p:spPr>
          <a:xfrm>
            <a:off x="292725" y="75825"/>
            <a:ext cx="6968400" cy="3867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indent="0"/>
            <a:r>
              <a:rPr lang="es-CL" sz="800" b="1" dirty="0">
                <a:solidFill>
                  <a:srgbClr val="000000"/>
                </a:solidFill>
              </a:rPr>
              <a:t>Energy </a:t>
            </a:r>
            <a:r>
              <a:rPr lang="es-CL" sz="800" b="1" dirty="0" err="1">
                <a:solidFill>
                  <a:srgbClr val="000000"/>
                </a:solidFill>
              </a:rPr>
              <a:t>Evaluation</a:t>
            </a:r>
            <a:r>
              <a:rPr lang="es-CL" sz="800" b="1" dirty="0">
                <a:solidFill>
                  <a:srgbClr val="000000"/>
                </a:solidFill>
              </a:rPr>
              <a:t> Asia </a:t>
            </a:r>
            <a:r>
              <a:rPr lang="es-CL" sz="800" b="1" dirty="0" err="1">
                <a:solidFill>
                  <a:srgbClr val="000000"/>
                </a:solidFill>
              </a:rPr>
              <a:t>Pacific</a:t>
            </a:r>
            <a:endParaRPr lang="es-CL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9" name="Google Shape;399;p46"/>
          <p:cNvSpPr txBox="1">
            <a:spLocks noGrp="1"/>
          </p:cNvSpPr>
          <p:nvPr>
            <p:ph type="subTitle" idx="3"/>
          </p:nvPr>
        </p:nvSpPr>
        <p:spPr>
          <a:xfrm>
            <a:off x="7515325" y="75825"/>
            <a:ext cx="1434300" cy="3867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398;p46">
            <a:extLst>
              <a:ext uri="{FF2B5EF4-FFF2-40B4-BE49-F238E27FC236}">
                <a16:creationId xmlns:a16="http://schemas.microsoft.com/office/drawing/2014/main" id="{B28AB068-7089-EFA5-D753-B31761FE52A7}"/>
              </a:ext>
            </a:extLst>
          </p:cNvPr>
          <p:cNvSpPr txBox="1">
            <a:spLocks/>
          </p:cNvSpPr>
          <p:nvPr/>
        </p:nvSpPr>
        <p:spPr>
          <a:xfrm>
            <a:off x="1545035" y="1863275"/>
            <a:ext cx="1650286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s-CL" b="1" dirty="0" err="1">
                <a:solidFill>
                  <a:srgbClr val="000000"/>
                </a:solidFill>
              </a:rPr>
              <a:t>Average</a:t>
            </a:r>
            <a:r>
              <a:rPr lang="es-CL" b="1" dirty="0">
                <a:solidFill>
                  <a:srgbClr val="000000"/>
                </a:solidFill>
              </a:rPr>
              <a:t> performance </a:t>
            </a:r>
            <a:r>
              <a:rPr lang="es-CL" b="1" dirty="0" err="1">
                <a:solidFill>
                  <a:srgbClr val="000000"/>
                </a:solidFill>
              </a:rPr>
              <a:t>by</a:t>
            </a:r>
            <a:r>
              <a:rPr lang="es-CL" b="1" dirty="0">
                <a:solidFill>
                  <a:srgbClr val="000000"/>
                </a:solidFill>
              </a:rPr>
              <a:t> date</a:t>
            </a:r>
            <a:endParaRPr lang="es-CL" b="1" dirty="0"/>
          </a:p>
          <a:p>
            <a:pPr marL="0" indent="0"/>
            <a:endParaRPr lang="es-CL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7346C42-AE05-904C-118B-838FCA0235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6" r="2713"/>
          <a:stretch/>
        </p:blipFill>
        <p:spPr>
          <a:xfrm>
            <a:off x="292725" y="2098281"/>
            <a:ext cx="4154906" cy="164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512429"/>
      </p:ext>
    </p:extLst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914</Words>
  <Application>Microsoft Office PowerPoint</Application>
  <PresentationFormat>Presentación en pantalla (16:9)</PresentationFormat>
  <Paragraphs>137</Paragraphs>
  <Slides>13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Raleway</vt:lpstr>
      <vt:lpstr>Arial</vt:lpstr>
      <vt:lpstr>Calibri</vt:lpstr>
      <vt:lpstr>Roboto Serif Light</vt:lpstr>
      <vt:lpstr>Lato</vt:lpstr>
      <vt:lpstr>Streamline</vt:lpstr>
      <vt:lpstr>Streamline</vt:lpstr>
      <vt:lpstr>Lessons Learned in the Monitoring of EV</vt:lpstr>
      <vt:lpstr>Presentación de PowerPoint</vt:lpstr>
      <vt:lpstr>Mi Taxi Eléctrico Program</vt:lpstr>
      <vt:lpstr>Benefits  of the  Program</vt:lpstr>
      <vt:lpstr>First Experience – Monitoring Pilot</vt:lpstr>
      <vt:lpstr>Monitoring the Program’s EVs</vt:lpstr>
      <vt:lpstr>Monitoring the Program’s EVs</vt:lpstr>
      <vt:lpstr>Lessons Learned - Decoding</vt:lpstr>
      <vt:lpstr>Lessons Learned – Data Analysis</vt:lpstr>
      <vt:lpstr>Key Measurements - Energy </vt:lpstr>
      <vt:lpstr>Key Measurements - Emissions </vt:lpstr>
      <vt:lpstr>Summary</vt:lpstr>
      <vt:lpstr>Lessons Learned in the Monitoring of 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Lessons Learned in the Monitoring of EV</dc:title>
  <dc:creator>Javier Rojas Jeanneret</dc:creator>
  <cp:lastModifiedBy>Javier Rojas Jeanneret</cp:lastModifiedBy>
  <cp:revision>9</cp:revision>
  <dcterms:modified xsi:type="dcterms:W3CDTF">2023-10-11T10:45:42Z</dcterms:modified>
</cp:coreProperties>
</file>