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</p:sldMasterIdLst>
  <p:notesMasterIdLst>
    <p:notesMasterId r:id="rId11"/>
  </p:notesMasterIdLst>
  <p:sldIdLst>
    <p:sldId id="256" r:id="rId3"/>
    <p:sldId id="259" r:id="rId4"/>
    <p:sldId id="263" r:id="rId5"/>
    <p:sldId id="277" r:id="rId6"/>
    <p:sldId id="260" r:id="rId7"/>
    <p:sldId id="265" r:id="rId8"/>
    <p:sldId id="272" r:id="rId9"/>
    <p:sldId id="274" r:id="rId1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Lato" panose="020F0502020204030203" pitchFamily="34" charset="0"/>
      <p:regular r:id="rId16"/>
      <p:bold r:id="rId17"/>
      <p:italic r:id="rId18"/>
      <p:boldItalic r:id="rId19"/>
    </p:embeddedFont>
    <p:embeddedFont>
      <p:font typeface="Raleway" pitchFamily="2" charset="0"/>
      <p:regular r:id="rId20"/>
      <p:bold r:id="rId21"/>
      <p:italic r:id="rId22"/>
      <p:boldItalic r:id="rId23"/>
    </p:embeddedFont>
    <p:embeddedFont>
      <p:font typeface="Roboto Serif Light" panose="020B060402020202020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283" autoAdjust="0"/>
  </p:normalViewPr>
  <p:slideViewPr>
    <p:cSldViewPr snapToGrid="0">
      <p:cViewPr>
        <p:scale>
          <a:sx n="150" d="100"/>
          <a:sy n="150" d="100"/>
        </p:scale>
        <p:origin x="-485" y="-1339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1.xml"/><Relationship Id="rId21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f88252dc4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1f88252dc4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4481f8ee97_1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24481f8ee97_1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4f11b2eb9d_0_15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Google Shape;328;g24f11b2eb9d_0_15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MX" dirty="0"/>
              <a:t>Con la redacción de la planificación estratégica se definieron indicadores que dieran cuenta del nivel de cumplimiento de los objetivos de la agencia en base a su misión y visión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2259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4f11b2eb9d_0_15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Google Shape;328;g24f11b2eb9d_0_15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4f11b2eb9d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24f11b2eb9d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1f88252dc4_0_1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" name="Google Shape;744;g1f88252dc4_0_1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02 Ejemplos de mapa de pobreza energética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 datos de parque vehicular MTT, alumnos Min Edu, Empresas SII. Mencionar también ejemplo de Min de desarrollo social para información anonimizada.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03 puede requerir mayor inversión en recursos, se necesita planear mucho antes de que el proyecto haya comenzado, para tener información de línea base.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Recomendaciones generales para crear un sistema de información:</a:t>
            </a:r>
          </a:p>
          <a:p>
            <a:r>
              <a:rPr lang="es-MX" dirty="0"/>
              <a:t>1- </a:t>
            </a:r>
            <a:r>
              <a:rPr lang="es-MX" dirty="0" err="1"/>
              <a:t>External</a:t>
            </a:r>
            <a:r>
              <a:rPr lang="es-MX" dirty="0"/>
              <a:t> </a:t>
            </a:r>
            <a:r>
              <a:rPr lang="es-MX" dirty="0" err="1"/>
              <a:t>source</a:t>
            </a:r>
            <a:r>
              <a:rPr lang="es-MX" dirty="0"/>
              <a:t> </a:t>
            </a:r>
            <a:r>
              <a:rPr lang="es-MX" dirty="0" err="1"/>
              <a:t>of</a:t>
            </a:r>
            <a:r>
              <a:rPr lang="es-MX" dirty="0"/>
              <a:t> </a:t>
            </a:r>
            <a:r>
              <a:rPr lang="es-MX" dirty="0" err="1"/>
              <a:t>information</a:t>
            </a:r>
            <a:r>
              <a:rPr lang="es-MX" dirty="0"/>
              <a:t> use </a:t>
            </a:r>
            <a:r>
              <a:rPr lang="es-MX" dirty="0" err="1"/>
              <a:t>it</a:t>
            </a:r>
            <a:r>
              <a:rPr lang="es-MX" dirty="0"/>
              <a:t> in a native </a:t>
            </a:r>
            <a:r>
              <a:rPr lang="es-MX" dirty="0" err="1"/>
              <a:t>form</a:t>
            </a:r>
            <a:r>
              <a:rPr lang="es-MX" dirty="0"/>
              <a:t> as </a:t>
            </a:r>
            <a:r>
              <a:rPr lang="es-MX" dirty="0" err="1"/>
              <a:t>much</a:t>
            </a:r>
            <a:r>
              <a:rPr lang="es-MX" dirty="0"/>
              <a:t> as posible</a:t>
            </a:r>
          </a:p>
          <a:p>
            <a:r>
              <a:rPr lang="es-MX" dirty="0"/>
              <a:t>2- </a:t>
            </a:r>
            <a:r>
              <a:rPr lang="es-MX" dirty="0" err="1"/>
              <a:t>Make</a:t>
            </a:r>
            <a:r>
              <a:rPr lang="es-MX" dirty="0"/>
              <a:t>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system</a:t>
            </a:r>
            <a:r>
              <a:rPr lang="es-MX" dirty="0"/>
              <a:t> flexible </a:t>
            </a:r>
            <a:r>
              <a:rPr lang="es-MX" dirty="0" err="1"/>
              <a:t>to</a:t>
            </a:r>
            <a:r>
              <a:rPr lang="es-MX" dirty="0"/>
              <a:t> </a:t>
            </a:r>
            <a:r>
              <a:rPr lang="es-MX" dirty="0" err="1"/>
              <a:t>accept</a:t>
            </a:r>
            <a:r>
              <a:rPr lang="es-MX" dirty="0"/>
              <a:t> new </a:t>
            </a:r>
            <a:r>
              <a:rPr lang="es-MX" dirty="0" err="1"/>
              <a:t>source</a:t>
            </a:r>
            <a:r>
              <a:rPr lang="es-MX" dirty="0"/>
              <a:t> </a:t>
            </a:r>
            <a:r>
              <a:rPr lang="es-MX" dirty="0" err="1"/>
              <a:t>of</a:t>
            </a:r>
            <a:r>
              <a:rPr lang="es-MX" dirty="0"/>
              <a:t> </a:t>
            </a:r>
            <a:r>
              <a:rPr lang="es-MX" dirty="0" err="1"/>
              <a:t>information</a:t>
            </a:r>
            <a:r>
              <a:rPr lang="es-MX" dirty="0"/>
              <a:t> and </a:t>
            </a:r>
            <a:r>
              <a:rPr lang="es-MX" dirty="0" err="1"/>
              <a:t>to</a:t>
            </a:r>
            <a:r>
              <a:rPr lang="es-MX" dirty="0"/>
              <a:t> </a:t>
            </a:r>
            <a:r>
              <a:rPr lang="es-MX" dirty="0" err="1"/>
              <a:t>change</a:t>
            </a:r>
            <a:r>
              <a:rPr lang="es-MX" dirty="0"/>
              <a:t>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relation</a:t>
            </a:r>
            <a:r>
              <a:rPr lang="es-MX" dirty="0"/>
              <a:t> </a:t>
            </a:r>
            <a:r>
              <a:rPr lang="es-MX" dirty="0" err="1"/>
              <a:t>between</a:t>
            </a:r>
            <a:r>
              <a:rPr lang="es-MX" dirty="0"/>
              <a:t> tables </a:t>
            </a:r>
            <a:r>
              <a:rPr lang="es-MX" dirty="0" err="1"/>
              <a:t>of</a:t>
            </a:r>
            <a:r>
              <a:rPr lang="es-MX" dirty="0"/>
              <a:t> </a:t>
            </a:r>
            <a:r>
              <a:rPr lang="es-MX" dirty="0" err="1"/>
              <a:t>information</a:t>
            </a:r>
            <a:endParaRPr lang="es-MX" dirty="0"/>
          </a:p>
          <a:p>
            <a:r>
              <a:rPr lang="es-MX" dirty="0"/>
              <a:t>3- </a:t>
            </a:r>
            <a:r>
              <a:rPr lang="es-MX" dirty="0" err="1"/>
              <a:t>Raise</a:t>
            </a:r>
            <a:r>
              <a:rPr lang="es-MX" dirty="0"/>
              <a:t> </a:t>
            </a:r>
            <a:r>
              <a:rPr lang="es-MX" dirty="0" err="1"/>
              <a:t>internal</a:t>
            </a:r>
            <a:r>
              <a:rPr lang="es-MX" dirty="0"/>
              <a:t> </a:t>
            </a:r>
            <a:r>
              <a:rPr lang="es-MX" dirty="0" err="1"/>
              <a:t>information</a:t>
            </a:r>
            <a:r>
              <a:rPr lang="es-MX" dirty="0"/>
              <a:t> </a:t>
            </a:r>
            <a:r>
              <a:rPr lang="es-MX" dirty="0" err="1"/>
              <a:t>from</a:t>
            </a:r>
            <a:r>
              <a:rPr lang="es-MX" dirty="0"/>
              <a:t>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source</a:t>
            </a:r>
            <a:r>
              <a:rPr lang="es-MX" dirty="0"/>
              <a:t> </a:t>
            </a:r>
            <a:r>
              <a:rPr lang="es-MX" dirty="0" err="1"/>
              <a:t>that</a:t>
            </a:r>
            <a:r>
              <a:rPr lang="es-MX" dirty="0"/>
              <a:t> </a:t>
            </a:r>
            <a:r>
              <a:rPr lang="es-MX" dirty="0" err="1"/>
              <a:t>generate</a:t>
            </a:r>
            <a:r>
              <a:rPr lang="es-MX" dirty="0"/>
              <a:t> </a:t>
            </a:r>
            <a:r>
              <a:rPr lang="es-MX" dirty="0" err="1"/>
              <a:t>it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L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L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L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24481f8ee97_1_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24481f8ee97_1_2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ada AgenciaSE" type="title">
  <p:cSld name="TITLE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0" y="1702225"/>
            <a:ext cx="8754300" cy="164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3237650" y="1833875"/>
            <a:ext cx="5516700" cy="8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erif Light"/>
              <a:buNone/>
              <a:defRPr sz="2400" b="0">
                <a:solidFill>
                  <a:schemeClr val="dk2"/>
                </a:solidFill>
                <a:latin typeface="Roboto Serif Light"/>
                <a:ea typeface="Roboto Serif Light"/>
                <a:cs typeface="Roboto Serif Light"/>
                <a:sym typeface="Roboto Serif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3237650" y="2730275"/>
            <a:ext cx="55167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3038850" y="1985263"/>
            <a:ext cx="35700" cy="1083300"/>
          </a:xfrm>
          <a:prstGeom prst="roundRect">
            <a:avLst>
              <a:gd name="adj" fmla="val 50000"/>
            </a:avLst>
          </a:prstGeom>
          <a:solidFill>
            <a:srgbClr val="94C02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Google Shape;17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6475" y="3178325"/>
            <a:ext cx="4017525" cy="196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4">
            <a:alphaModFix/>
          </a:blip>
          <a:srcRect t="29036" b="29423"/>
          <a:stretch/>
        </p:blipFill>
        <p:spPr>
          <a:xfrm>
            <a:off x="319600" y="1985275"/>
            <a:ext cx="2521724" cy="104755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"/>
          <p:cNvSpPr txBox="1">
            <a:spLocks noGrp="1"/>
          </p:cNvSpPr>
          <p:nvPr>
            <p:ph type="subTitle" idx="2"/>
          </p:nvPr>
        </p:nvSpPr>
        <p:spPr>
          <a:xfrm>
            <a:off x="292725" y="75825"/>
            <a:ext cx="69684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3"/>
          </p:nvPr>
        </p:nvSpPr>
        <p:spPr>
          <a:xfrm>
            <a:off x="7515325" y="75825"/>
            <a:ext cx="14343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4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</a:lstStyle>
          <a:p>
            <a:endParaRPr/>
          </a:p>
        </p:txBody>
      </p:sp>
      <p:sp>
        <p:nvSpPr>
          <p:cNvPr id="122" name="Google Shape;122;p1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123" name="Google Shape;123;p14"/>
          <p:cNvSpPr txBox="1">
            <a:spLocks noGrp="1"/>
          </p:cNvSpPr>
          <p:nvPr>
            <p:ph type="subTitle" idx="2"/>
          </p:nvPr>
        </p:nvSpPr>
        <p:spPr>
          <a:xfrm>
            <a:off x="292725" y="75825"/>
            <a:ext cx="69684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24" name="Google Shape;124;p14"/>
          <p:cNvSpPr txBox="1">
            <a:spLocks noGrp="1"/>
          </p:cNvSpPr>
          <p:nvPr>
            <p:ph type="subTitle" idx="3"/>
          </p:nvPr>
        </p:nvSpPr>
        <p:spPr>
          <a:xfrm>
            <a:off x="7515325" y="75825"/>
            <a:ext cx="14343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oogle Shape;126;p15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27" name="Google Shape;127;p1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" name="Google Shape;129;p15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5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1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132" name="Google Shape;132;p15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9"/>
          <p:cNvSpPr txBox="1">
            <a:spLocks noGrp="1"/>
          </p:cNvSpPr>
          <p:nvPr>
            <p:ph type="title"/>
          </p:nvPr>
        </p:nvSpPr>
        <p:spPr>
          <a:xfrm>
            <a:off x="679200" y="726513"/>
            <a:ext cx="7044900" cy="9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9"/>
          <p:cNvSpPr txBox="1">
            <a:spLocks noGrp="1"/>
          </p:cNvSpPr>
          <p:nvPr>
            <p:ph type="body" idx="1"/>
          </p:nvPr>
        </p:nvSpPr>
        <p:spPr>
          <a:xfrm>
            <a:off x="679200" y="1773000"/>
            <a:ext cx="7776600" cy="31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279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/>
            </a:lvl1pPr>
            <a:lvl2pPr marL="914400" lvl="1" indent="-2794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/>
            </a:lvl2pPr>
            <a:lvl3pPr marL="1371600" lvl="2" indent="-2794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/>
            </a:lvl3pPr>
            <a:lvl4pPr marL="1828800" lvl="3" indent="-2794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/>
            </a:lvl4pPr>
            <a:lvl5pPr marL="2286000" lvl="4" indent="-2794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/>
            </a:lvl5pPr>
            <a:lvl6pPr marL="2743200" lvl="5" indent="-2794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/>
            </a:lvl6pPr>
            <a:lvl7pPr marL="3200400" lvl="6" indent="-2794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/>
            </a:lvl7pPr>
            <a:lvl8pPr marL="3657600" lvl="7" indent="-2794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/>
            </a:lvl8pPr>
            <a:lvl9pPr marL="4114800" lvl="8" indent="-2794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800"/>
              <a:buChar char="■"/>
              <a:defRPr/>
            </a:lvl9pPr>
          </a:lstStyle>
          <a:p>
            <a:endParaRPr/>
          </a:p>
        </p:txBody>
      </p:sp>
      <p:sp>
        <p:nvSpPr>
          <p:cNvPr id="149" name="Google Shape;149;p1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lvl="0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150" name="Google Shape;150;p19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1" name="Google Shape;151;p19"/>
          <p:cNvPicPr preferRelativeResize="0"/>
          <p:nvPr/>
        </p:nvPicPr>
        <p:blipFill rotWithShape="1">
          <a:blip r:embed="rId2">
            <a:alphaModFix/>
          </a:blip>
          <a:srcRect t="21746"/>
          <a:stretch/>
        </p:blipFill>
        <p:spPr>
          <a:xfrm>
            <a:off x="7990100" y="487801"/>
            <a:ext cx="951525" cy="86447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9"/>
          <p:cNvSpPr txBox="1">
            <a:spLocks noGrp="1"/>
          </p:cNvSpPr>
          <p:nvPr>
            <p:ph type="subTitle" idx="2"/>
          </p:nvPr>
        </p:nvSpPr>
        <p:spPr>
          <a:xfrm>
            <a:off x="292725" y="75825"/>
            <a:ext cx="69684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00"/>
            </a:lvl9pPr>
          </a:lstStyle>
          <a:p>
            <a:endParaRPr/>
          </a:p>
        </p:txBody>
      </p:sp>
      <p:sp>
        <p:nvSpPr>
          <p:cNvPr id="153" name="Google Shape;153;p19"/>
          <p:cNvSpPr txBox="1">
            <a:spLocks noGrp="1"/>
          </p:cNvSpPr>
          <p:nvPr>
            <p:ph type="subTitle" idx="3"/>
          </p:nvPr>
        </p:nvSpPr>
        <p:spPr>
          <a:xfrm>
            <a:off x="7515325" y="75825"/>
            <a:ext cx="14343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1"/>
          <p:cNvPicPr preferRelativeResize="0"/>
          <p:nvPr/>
        </p:nvPicPr>
        <p:blipFill rotWithShape="1">
          <a:blip r:embed="rId2">
            <a:alphaModFix amt="63000"/>
          </a:blip>
          <a:srcRect/>
          <a:stretch/>
        </p:blipFill>
        <p:spPr>
          <a:xfrm>
            <a:off x="518800" y="645075"/>
            <a:ext cx="8143877" cy="4262899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1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162" name="Google Shape;162;p21"/>
          <p:cNvSpPr/>
          <p:nvPr/>
        </p:nvSpPr>
        <p:spPr>
          <a:xfrm>
            <a:off x="0" y="1702225"/>
            <a:ext cx="8754300" cy="164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1"/>
          <p:cNvSpPr txBox="1">
            <a:spLocks noGrp="1"/>
          </p:cNvSpPr>
          <p:nvPr>
            <p:ph type="ctrTitle"/>
          </p:nvPr>
        </p:nvSpPr>
        <p:spPr>
          <a:xfrm>
            <a:off x="3237650" y="1833875"/>
            <a:ext cx="5516700" cy="8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erif Light"/>
              <a:buNone/>
              <a:defRPr sz="2400" b="0">
                <a:solidFill>
                  <a:schemeClr val="dk2"/>
                </a:solidFill>
                <a:latin typeface="Roboto Serif Light"/>
                <a:ea typeface="Roboto Serif Light"/>
                <a:cs typeface="Roboto Serif Light"/>
                <a:sym typeface="Roboto Serif Ligh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21"/>
          <p:cNvSpPr txBox="1">
            <a:spLocks noGrp="1"/>
          </p:cNvSpPr>
          <p:nvPr>
            <p:ph type="subTitle" idx="1"/>
          </p:nvPr>
        </p:nvSpPr>
        <p:spPr>
          <a:xfrm>
            <a:off x="3237650" y="2730275"/>
            <a:ext cx="55167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5" name="Google Shape;165;p21"/>
          <p:cNvSpPr/>
          <p:nvPr/>
        </p:nvSpPr>
        <p:spPr>
          <a:xfrm>
            <a:off x="3038850" y="1985263"/>
            <a:ext cx="35700" cy="1083300"/>
          </a:xfrm>
          <a:prstGeom prst="roundRect">
            <a:avLst>
              <a:gd name="adj" fmla="val 50000"/>
            </a:avLst>
          </a:prstGeom>
          <a:solidFill>
            <a:srgbClr val="94C02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" name="Google Shape;16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26475" y="3178325"/>
            <a:ext cx="4017525" cy="196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1"/>
          <p:cNvPicPr preferRelativeResize="0"/>
          <p:nvPr/>
        </p:nvPicPr>
        <p:blipFill rotWithShape="1">
          <a:blip r:embed="rId4">
            <a:alphaModFix/>
          </a:blip>
          <a:srcRect t="29036" b="29423"/>
          <a:stretch/>
        </p:blipFill>
        <p:spPr>
          <a:xfrm>
            <a:off x="319600" y="1985275"/>
            <a:ext cx="2521724" cy="104755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1"/>
          <p:cNvSpPr txBox="1">
            <a:spLocks noGrp="1"/>
          </p:cNvSpPr>
          <p:nvPr>
            <p:ph type="subTitle" idx="2"/>
          </p:nvPr>
        </p:nvSpPr>
        <p:spPr>
          <a:xfrm>
            <a:off x="292725" y="75825"/>
            <a:ext cx="69684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subTitle" idx="3"/>
          </p:nvPr>
        </p:nvSpPr>
        <p:spPr>
          <a:xfrm>
            <a:off x="7515325" y="75825"/>
            <a:ext cx="14343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1">
  <p:cSld name="SECTION_HEADER_2">
    <p:bg>
      <p:bgPr>
        <a:solidFill>
          <a:srgbClr val="434343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1" name="Google Shape;181;p2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182" name="Google Shape;182;p23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Google Shape;183;p23"/>
          <p:cNvPicPr preferRelativeResize="0"/>
          <p:nvPr/>
        </p:nvPicPr>
        <p:blipFill rotWithShape="1">
          <a:blip r:embed="rId3">
            <a:alphaModFix/>
          </a:blip>
          <a:srcRect t="21746"/>
          <a:stretch/>
        </p:blipFill>
        <p:spPr>
          <a:xfrm>
            <a:off x="717225" y="0"/>
            <a:ext cx="1232950" cy="112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24"/>
          <p:cNvSpPr txBox="1">
            <a:spLocks noGrp="1"/>
          </p:cNvSpPr>
          <p:nvPr>
            <p:ph type="title"/>
          </p:nvPr>
        </p:nvSpPr>
        <p:spPr>
          <a:xfrm>
            <a:off x="729450" y="73710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2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188" name="Google Shape;188;p24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p24"/>
          <p:cNvPicPr preferRelativeResize="0"/>
          <p:nvPr/>
        </p:nvPicPr>
        <p:blipFill rotWithShape="1">
          <a:blip r:embed="rId3">
            <a:alphaModFix/>
          </a:blip>
          <a:srcRect t="32046"/>
          <a:stretch/>
        </p:blipFill>
        <p:spPr>
          <a:xfrm rot="10800000">
            <a:off x="8010550" y="4494500"/>
            <a:ext cx="822600" cy="64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4"/>
          <p:cNvSpPr txBox="1">
            <a:spLocks noGrp="1"/>
          </p:cNvSpPr>
          <p:nvPr>
            <p:ph type="subTitle" idx="1"/>
          </p:nvPr>
        </p:nvSpPr>
        <p:spPr>
          <a:xfrm>
            <a:off x="292725" y="75825"/>
            <a:ext cx="69684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91" name="Google Shape;191;p24"/>
          <p:cNvSpPr txBox="1">
            <a:spLocks noGrp="1"/>
          </p:cNvSpPr>
          <p:nvPr>
            <p:ph type="subTitle" idx="2"/>
          </p:nvPr>
        </p:nvSpPr>
        <p:spPr>
          <a:xfrm>
            <a:off x="7515325" y="75825"/>
            <a:ext cx="14343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5"/>
          <p:cNvSpPr txBox="1">
            <a:spLocks noGrp="1"/>
          </p:cNvSpPr>
          <p:nvPr>
            <p:ph type="title"/>
          </p:nvPr>
        </p:nvSpPr>
        <p:spPr>
          <a:xfrm>
            <a:off x="679200" y="726513"/>
            <a:ext cx="7044900" cy="9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25"/>
          <p:cNvSpPr txBox="1">
            <a:spLocks noGrp="1"/>
          </p:cNvSpPr>
          <p:nvPr>
            <p:ph type="body" idx="1"/>
          </p:nvPr>
        </p:nvSpPr>
        <p:spPr>
          <a:xfrm>
            <a:off x="679200" y="1773000"/>
            <a:ext cx="7776600" cy="31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96" name="Google Shape;196;p2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197" name="Google Shape;197;p25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" name="Google Shape;198;p25"/>
          <p:cNvPicPr preferRelativeResize="0"/>
          <p:nvPr/>
        </p:nvPicPr>
        <p:blipFill rotWithShape="1">
          <a:blip r:embed="rId3">
            <a:alphaModFix/>
          </a:blip>
          <a:srcRect t="21746"/>
          <a:stretch/>
        </p:blipFill>
        <p:spPr>
          <a:xfrm>
            <a:off x="7990100" y="487800"/>
            <a:ext cx="951525" cy="86447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5"/>
          <p:cNvSpPr txBox="1">
            <a:spLocks noGrp="1"/>
          </p:cNvSpPr>
          <p:nvPr>
            <p:ph type="subTitle" idx="2"/>
          </p:nvPr>
        </p:nvSpPr>
        <p:spPr>
          <a:xfrm>
            <a:off x="292725" y="75825"/>
            <a:ext cx="69684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00" name="Google Shape;200;p25"/>
          <p:cNvSpPr txBox="1">
            <a:spLocks noGrp="1"/>
          </p:cNvSpPr>
          <p:nvPr>
            <p:ph type="subTitle" idx="3"/>
          </p:nvPr>
        </p:nvSpPr>
        <p:spPr>
          <a:xfrm>
            <a:off x="7515325" y="75825"/>
            <a:ext cx="14343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C">
  <p:cSld name="SECTION_HEADER_1">
    <p:bg>
      <p:bgPr>
        <a:solidFill>
          <a:schemeClr val="dk1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6"/>
          <p:cNvSpPr txBox="1">
            <a:spLocks noGrp="1"/>
          </p:cNvSpPr>
          <p:nvPr>
            <p:ph type="title"/>
          </p:nvPr>
        </p:nvSpPr>
        <p:spPr>
          <a:xfrm>
            <a:off x="1308150" y="1318650"/>
            <a:ext cx="71100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2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204" name="Google Shape;204;p26"/>
          <p:cNvSpPr txBox="1">
            <a:spLocks noGrp="1"/>
          </p:cNvSpPr>
          <p:nvPr>
            <p:ph type="subTitle" idx="1"/>
          </p:nvPr>
        </p:nvSpPr>
        <p:spPr>
          <a:xfrm>
            <a:off x="292725" y="75825"/>
            <a:ext cx="69684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26"/>
          <p:cNvSpPr txBox="1">
            <a:spLocks noGrp="1"/>
          </p:cNvSpPr>
          <p:nvPr>
            <p:ph type="subTitle" idx="2"/>
          </p:nvPr>
        </p:nvSpPr>
        <p:spPr>
          <a:xfrm>
            <a:off x="7515325" y="75825"/>
            <a:ext cx="14343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2">
  <p:cSld name="TITLE_AND_BODY_1_1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7" descr="shutterstock_31891705.jpg"/>
          <p:cNvPicPr preferRelativeResize="0"/>
          <p:nvPr/>
        </p:nvPicPr>
        <p:blipFill rotWithShape="1">
          <a:blip r:embed="rId2">
            <a:alphaModFix/>
          </a:blip>
          <a:srcRect t="11971" b="11971"/>
          <a:stretch/>
        </p:blipFill>
        <p:spPr>
          <a:xfrm>
            <a:off x="0" y="487825"/>
            <a:ext cx="9144000" cy="4655674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2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210" name="Google Shape;210;p27"/>
          <p:cNvSpPr txBox="1">
            <a:spLocks noGrp="1"/>
          </p:cNvSpPr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_alt1">
  <p:cSld name="TITLE_1">
    <p:bg>
      <p:bgPr>
        <a:solidFill>
          <a:schemeClr val="lt2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4" descr="shutterstock_429987889_edited.jpg"/>
          <p:cNvPicPr preferRelativeResize="0"/>
          <p:nvPr/>
        </p:nvPicPr>
        <p:blipFill rotWithShape="1">
          <a:blip r:embed="rId2">
            <a:alphaModFix/>
          </a:blip>
          <a:srcRect t="21799" b="23591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" name="Google Shape;36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7" name="Google Shape;37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39;p4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42" name="Google Shape;42;p4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4"/>
          <p:cNvSpPr txBox="1">
            <a:spLocks noGrp="1"/>
          </p:cNvSpPr>
          <p:nvPr>
            <p:ph type="subTitle" idx="2"/>
          </p:nvPr>
        </p:nvSpPr>
        <p:spPr>
          <a:xfrm>
            <a:off x="292725" y="75825"/>
            <a:ext cx="69684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subTitle" idx="3"/>
          </p:nvPr>
        </p:nvSpPr>
        <p:spPr>
          <a:xfrm>
            <a:off x="7515325" y="75825"/>
            <a:ext cx="14343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only">
  <p:cSld name="TITLE_AND_BODY_1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2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214" name="Google Shape;214;p28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28"/>
          <p:cNvSpPr txBox="1">
            <a:spLocks noGrp="1"/>
          </p:cNvSpPr>
          <p:nvPr>
            <p:ph type="body" idx="1"/>
          </p:nvPr>
        </p:nvSpPr>
        <p:spPr>
          <a:xfrm>
            <a:off x="729450" y="927500"/>
            <a:ext cx="7688700" cy="10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216" name="Google Shape;216;p28"/>
          <p:cNvPicPr preferRelativeResize="0"/>
          <p:nvPr/>
        </p:nvPicPr>
        <p:blipFill rotWithShape="1">
          <a:blip r:embed="rId3">
            <a:alphaModFix/>
          </a:blip>
          <a:srcRect t="21746"/>
          <a:stretch/>
        </p:blipFill>
        <p:spPr>
          <a:xfrm rot="10800000">
            <a:off x="8029625" y="4279025"/>
            <a:ext cx="951525" cy="86447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8"/>
          <p:cNvSpPr txBox="1">
            <a:spLocks noGrp="1"/>
          </p:cNvSpPr>
          <p:nvPr>
            <p:ph type="subTitle" idx="2"/>
          </p:nvPr>
        </p:nvSpPr>
        <p:spPr>
          <a:xfrm>
            <a:off x="292725" y="75825"/>
            <a:ext cx="69684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18" name="Google Shape;218;p28"/>
          <p:cNvSpPr txBox="1">
            <a:spLocks noGrp="1"/>
          </p:cNvSpPr>
          <p:nvPr>
            <p:ph type="subTitle" idx="3"/>
          </p:nvPr>
        </p:nvSpPr>
        <p:spPr>
          <a:xfrm>
            <a:off x="7515325" y="75825"/>
            <a:ext cx="14343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_alt1">
  <p:cSld name="TITLE_1">
    <p:bg>
      <p:bgPr>
        <a:solidFill>
          <a:schemeClr val="l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9" descr="shutterstock_429987889_edited.jpg"/>
          <p:cNvPicPr preferRelativeResize="0"/>
          <p:nvPr/>
        </p:nvPicPr>
        <p:blipFill rotWithShape="1">
          <a:blip r:embed="rId2">
            <a:alphaModFix/>
          </a:blip>
          <a:srcRect t="21799" b="23591"/>
          <a:stretch/>
        </p:blipFill>
        <p:spPr>
          <a:xfrm>
            <a:off x="0" y="487825"/>
            <a:ext cx="9144000" cy="4655677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2" name="Google Shape;222;p29"/>
          <p:cNvGrpSpPr/>
          <p:nvPr/>
        </p:nvGrpSpPr>
        <p:grpSpPr>
          <a:xfrm>
            <a:off x="830394" y="1191277"/>
            <a:ext cx="745763" cy="45826"/>
            <a:chOff x="4580561" y="2589004"/>
            <a:chExt cx="1064464" cy="25200"/>
          </a:xfrm>
        </p:grpSpPr>
        <p:sp>
          <p:nvSpPr>
            <p:cNvPr id="223" name="Google Shape;223;p2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5" name="Google Shape;225;p29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29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7" name="Google Shape;227;p2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228" name="Google Shape;228;p29">
            <a:hlinkClick r:id="rId3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29"/>
          <p:cNvSpPr txBox="1">
            <a:spLocks noGrp="1"/>
          </p:cNvSpPr>
          <p:nvPr>
            <p:ph type="subTitle" idx="2"/>
          </p:nvPr>
        </p:nvSpPr>
        <p:spPr>
          <a:xfrm>
            <a:off x="292725" y="75825"/>
            <a:ext cx="69684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30" name="Google Shape;230;p29"/>
          <p:cNvSpPr txBox="1">
            <a:spLocks noGrp="1"/>
          </p:cNvSpPr>
          <p:nvPr>
            <p:ph type="subTitle" idx="3"/>
          </p:nvPr>
        </p:nvSpPr>
        <p:spPr>
          <a:xfrm>
            <a:off x="7515325" y="75825"/>
            <a:ext cx="14343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oogle Shape;232;p30"/>
          <p:cNvGrpSpPr/>
          <p:nvPr/>
        </p:nvGrpSpPr>
        <p:grpSpPr>
          <a:xfrm>
            <a:off x="830394" y="1191277"/>
            <a:ext cx="745763" cy="45826"/>
            <a:chOff x="4580561" y="2589004"/>
            <a:chExt cx="1064464" cy="25200"/>
          </a:xfrm>
        </p:grpSpPr>
        <p:sp>
          <p:nvSpPr>
            <p:cNvPr id="233" name="Google Shape;233;p3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3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5" name="Google Shape;235;p30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3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237" name="Google Shape;237;p30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30"/>
          <p:cNvSpPr txBox="1">
            <a:spLocks noGrp="1"/>
          </p:cNvSpPr>
          <p:nvPr>
            <p:ph type="subTitle" idx="1"/>
          </p:nvPr>
        </p:nvSpPr>
        <p:spPr>
          <a:xfrm>
            <a:off x="292725" y="75825"/>
            <a:ext cx="69684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39" name="Google Shape;239;p30"/>
          <p:cNvSpPr txBox="1">
            <a:spLocks noGrp="1"/>
          </p:cNvSpPr>
          <p:nvPr>
            <p:ph type="subTitle" idx="2"/>
          </p:nvPr>
        </p:nvSpPr>
        <p:spPr>
          <a:xfrm>
            <a:off x="7515325" y="75825"/>
            <a:ext cx="14343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1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31"/>
          <p:cNvSpPr txBox="1">
            <a:spLocks noGrp="1"/>
          </p:cNvSpPr>
          <p:nvPr>
            <p:ph type="title"/>
          </p:nvPr>
        </p:nvSpPr>
        <p:spPr>
          <a:xfrm>
            <a:off x="729450" y="6580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43" name="Google Shape;243;p31"/>
          <p:cNvSpPr txBox="1">
            <a:spLocks noGrp="1"/>
          </p:cNvSpPr>
          <p:nvPr>
            <p:ph type="body" idx="1"/>
          </p:nvPr>
        </p:nvSpPr>
        <p:spPr>
          <a:xfrm>
            <a:off x="729325" y="15650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44" name="Google Shape;244;p31"/>
          <p:cNvSpPr txBox="1">
            <a:spLocks noGrp="1"/>
          </p:cNvSpPr>
          <p:nvPr>
            <p:ph type="body" idx="2"/>
          </p:nvPr>
        </p:nvSpPr>
        <p:spPr>
          <a:xfrm>
            <a:off x="4643604" y="15650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45" name="Google Shape;245;p3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246" name="Google Shape;246;p31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7" name="Google Shape;247;p31"/>
          <p:cNvPicPr preferRelativeResize="0"/>
          <p:nvPr/>
        </p:nvPicPr>
        <p:blipFill rotWithShape="1">
          <a:blip r:embed="rId3">
            <a:alphaModFix/>
          </a:blip>
          <a:srcRect t="32046"/>
          <a:stretch/>
        </p:blipFill>
        <p:spPr>
          <a:xfrm>
            <a:off x="8010550" y="487800"/>
            <a:ext cx="822600" cy="64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1"/>
          <p:cNvSpPr txBox="1">
            <a:spLocks noGrp="1"/>
          </p:cNvSpPr>
          <p:nvPr>
            <p:ph type="subTitle" idx="3"/>
          </p:nvPr>
        </p:nvSpPr>
        <p:spPr>
          <a:xfrm>
            <a:off x="292725" y="75825"/>
            <a:ext cx="69684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49" name="Google Shape;249;p31"/>
          <p:cNvSpPr txBox="1">
            <a:spLocks noGrp="1"/>
          </p:cNvSpPr>
          <p:nvPr>
            <p:ph type="subTitle" idx="4"/>
          </p:nvPr>
        </p:nvSpPr>
        <p:spPr>
          <a:xfrm>
            <a:off x="7515325" y="75825"/>
            <a:ext cx="14343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32"/>
          <p:cNvGrpSpPr/>
          <p:nvPr/>
        </p:nvGrpSpPr>
        <p:grpSpPr>
          <a:xfrm>
            <a:off x="830394" y="4169151"/>
            <a:ext cx="745763" cy="45826"/>
            <a:chOff x="4580561" y="2589004"/>
            <a:chExt cx="1064464" cy="25200"/>
          </a:xfrm>
        </p:grpSpPr>
        <p:sp>
          <p:nvSpPr>
            <p:cNvPr id="252" name="Google Shape;252;p3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3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4" name="Google Shape;254;p32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5" name="Google Shape;255;p3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256" name="Google Shape;256;p32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7" name="Google Shape;257;p32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8" name="Google Shape;258;p32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9" name="Google Shape;259;p32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3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33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63" name="Google Shape;263;p33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64" name="Google Shape;264;p33"/>
          <p:cNvSpPr txBox="1">
            <a:spLocks noGrp="1"/>
          </p:cNvSpPr>
          <p:nvPr>
            <p:ph type="body" idx="2"/>
          </p:nvPr>
        </p:nvSpPr>
        <p:spPr>
          <a:xfrm>
            <a:off x="4858050" y="788025"/>
            <a:ext cx="3825900" cy="30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65" name="Google Shape;265;p3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pic>
        <p:nvPicPr>
          <p:cNvPr id="266" name="Google Shape;266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0000" y="0"/>
            <a:ext cx="972725" cy="11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4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</a:lstStyle>
          <a:p>
            <a:endParaRPr/>
          </a:p>
        </p:txBody>
      </p:sp>
      <p:sp>
        <p:nvSpPr>
          <p:cNvPr id="269" name="Google Shape;269;p3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270" name="Google Shape;270;p34"/>
          <p:cNvSpPr txBox="1">
            <a:spLocks noGrp="1"/>
          </p:cNvSpPr>
          <p:nvPr>
            <p:ph type="subTitle" idx="2"/>
          </p:nvPr>
        </p:nvSpPr>
        <p:spPr>
          <a:xfrm>
            <a:off x="292725" y="75825"/>
            <a:ext cx="69684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71" name="Google Shape;271;p34"/>
          <p:cNvSpPr txBox="1">
            <a:spLocks noGrp="1"/>
          </p:cNvSpPr>
          <p:nvPr>
            <p:ph type="subTitle" idx="3"/>
          </p:nvPr>
        </p:nvSpPr>
        <p:spPr>
          <a:xfrm>
            <a:off x="7515325" y="75825"/>
            <a:ext cx="14343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oogle Shape;273;p35"/>
          <p:cNvGrpSpPr/>
          <p:nvPr/>
        </p:nvGrpSpPr>
        <p:grpSpPr>
          <a:xfrm>
            <a:off x="830394" y="4169151"/>
            <a:ext cx="745763" cy="45826"/>
            <a:chOff x="4580561" y="2589004"/>
            <a:chExt cx="1064464" cy="25200"/>
          </a:xfrm>
        </p:grpSpPr>
        <p:sp>
          <p:nvSpPr>
            <p:cNvPr id="274" name="Google Shape;274;p3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6" name="Google Shape;276;p35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7" name="Google Shape;277;p35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8" name="Google Shape;278;p3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279" name="Google Shape;279;p35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7" name="Google Shape;47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51" name="Google Shape;51;p5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1"/>
          </p:nvPr>
        </p:nvSpPr>
        <p:spPr>
          <a:xfrm>
            <a:off x="292725" y="75825"/>
            <a:ext cx="69684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ubTitle" idx="2"/>
          </p:nvPr>
        </p:nvSpPr>
        <p:spPr>
          <a:xfrm>
            <a:off x="7515325" y="75825"/>
            <a:ext cx="14343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title"/>
          </p:nvPr>
        </p:nvSpPr>
        <p:spPr>
          <a:xfrm>
            <a:off x="729450" y="640475"/>
            <a:ext cx="7841700" cy="8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1"/>
          </p:nvPr>
        </p:nvSpPr>
        <p:spPr>
          <a:xfrm>
            <a:off x="729450" y="1620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59" name="Google Shape;59;p6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0" name="Google Shape;60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22450" y="487794"/>
            <a:ext cx="822600" cy="95505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"/>
          <p:cNvSpPr txBox="1">
            <a:spLocks noGrp="1"/>
          </p:cNvSpPr>
          <p:nvPr>
            <p:ph type="subTitle" idx="2"/>
          </p:nvPr>
        </p:nvSpPr>
        <p:spPr>
          <a:xfrm>
            <a:off x="292725" y="75825"/>
            <a:ext cx="69684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subTitle" idx="3"/>
          </p:nvPr>
        </p:nvSpPr>
        <p:spPr>
          <a:xfrm>
            <a:off x="7515325" y="75825"/>
            <a:ext cx="14343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2">
  <p:cSld name="TITLE_AND_BODY_1_1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8" descr="shutterstock_31891705.jpg"/>
          <p:cNvPicPr preferRelativeResize="0"/>
          <p:nvPr/>
        </p:nvPicPr>
        <p:blipFill rotWithShape="1">
          <a:blip r:embed="rId2">
            <a:alphaModFix/>
          </a:blip>
          <a:srcRect t="11971" b="11971"/>
          <a:stretch/>
        </p:blipFill>
        <p:spPr>
          <a:xfrm>
            <a:off x="0" y="487825"/>
            <a:ext cx="9143999" cy="4655673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75" name="Google Shape;75;p8"/>
          <p:cNvSpPr txBox="1">
            <a:spLocks noGrp="1"/>
          </p:cNvSpPr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9"/>
          <p:cNvSpPr txBox="1">
            <a:spLocks noGrp="1"/>
          </p:cNvSpPr>
          <p:nvPr>
            <p:ph type="title"/>
          </p:nvPr>
        </p:nvSpPr>
        <p:spPr>
          <a:xfrm>
            <a:off x="729450" y="6580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9"/>
          <p:cNvSpPr txBox="1">
            <a:spLocks noGrp="1"/>
          </p:cNvSpPr>
          <p:nvPr>
            <p:ph type="body" idx="1"/>
          </p:nvPr>
        </p:nvSpPr>
        <p:spPr>
          <a:xfrm>
            <a:off x="729325" y="15650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body" idx="2"/>
          </p:nvPr>
        </p:nvSpPr>
        <p:spPr>
          <a:xfrm>
            <a:off x="4643604" y="15650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1" name="Google Shape;81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82" name="Google Shape;82;p9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3" name="Google Shape;83;p9"/>
          <p:cNvPicPr preferRelativeResize="0"/>
          <p:nvPr/>
        </p:nvPicPr>
        <p:blipFill rotWithShape="1">
          <a:blip r:embed="rId2">
            <a:alphaModFix/>
          </a:blip>
          <a:srcRect t="32046"/>
          <a:stretch/>
        </p:blipFill>
        <p:spPr>
          <a:xfrm>
            <a:off x="8010550" y="487800"/>
            <a:ext cx="822600" cy="649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9"/>
          <p:cNvSpPr txBox="1">
            <a:spLocks noGrp="1"/>
          </p:cNvSpPr>
          <p:nvPr>
            <p:ph type="subTitle" idx="3"/>
          </p:nvPr>
        </p:nvSpPr>
        <p:spPr>
          <a:xfrm>
            <a:off x="292725" y="75825"/>
            <a:ext cx="69684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4"/>
          </p:nvPr>
        </p:nvSpPr>
        <p:spPr>
          <a:xfrm>
            <a:off x="7515325" y="75825"/>
            <a:ext cx="14343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title"/>
          </p:nvPr>
        </p:nvSpPr>
        <p:spPr>
          <a:xfrm>
            <a:off x="729450" y="73710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90" name="Google Shape;90;p10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" name="Google Shape;91;p10"/>
          <p:cNvPicPr preferRelativeResize="0"/>
          <p:nvPr/>
        </p:nvPicPr>
        <p:blipFill rotWithShape="1">
          <a:blip r:embed="rId2">
            <a:alphaModFix/>
          </a:blip>
          <a:srcRect t="32046"/>
          <a:stretch/>
        </p:blipFill>
        <p:spPr>
          <a:xfrm rot="10800000">
            <a:off x="8010550" y="4494500"/>
            <a:ext cx="822600" cy="649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0"/>
          <p:cNvSpPr txBox="1">
            <a:spLocks noGrp="1"/>
          </p:cNvSpPr>
          <p:nvPr>
            <p:ph type="subTitle" idx="1"/>
          </p:nvPr>
        </p:nvSpPr>
        <p:spPr>
          <a:xfrm>
            <a:off x="292725" y="75825"/>
            <a:ext cx="69684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3" name="Google Shape;93;p10"/>
          <p:cNvSpPr txBox="1">
            <a:spLocks noGrp="1"/>
          </p:cNvSpPr>
          <p:nvPr>
            <p:ph type="subTitle" idx="2"/>
          </p:nvPr>
        </p:nvSpPr>
        <p:spPr>
          <a:xfrm>
            <a:off x="7515325" y="75825"/>
            <a:ext cx="14343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2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05" name="Google Shape;105;p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" name="Google Shape;107;p12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109" name="Google Shape;109;p12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0" name="Google Shape;110;p12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" name="Google Shape;111;p12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" name="Google Shape;112;p12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3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body" idx="2"/>
          </p:nvPr>
        </p:nvSpPr>
        <p:spPr>
          <a:xfrm>
            <a:off x="4858050" y="788025"/>
            <a:ext cx="38259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pic>
        <p:nvPicPr>
          <p:cNvPr id="119" name="Google Shape;119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0000" y="0"/>
            <a:ext cx="972725" cy="11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oboto Serif Light"/>
              <a:buNone/>
              <a:defRPr sz="2800">
                <a:latin typeface="Roboto Serif Light"/>
                <a:ea typeface="Roboto Serif Light"/>
                <a:cs typeface="Roboto Serif Light"/>
                <a:sym typeface="Roboto Serif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●"/>
              <a:defRPr sz="1100">
                <a:solidFill>
                  <a:schemeClr val="accent1"/>
                </a:solidFill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100">
                <a:solidFill>
                  <a:schemeClr val="accent1"/>
                </a:solidFill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■"/>
              <a:defRPr sz="1100">
                <a:solidFill>
                  <a:schemeClr val="accent1"/>
                </a:solidFill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●"/>
              <a:defRPr sz="1100">
                <a:solidFill>
                  <a:schemeClr val="accent1"/>
                </a:solidFill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100">
                <a:solidFill>
                  <a:schemeClr val="accent1"/>
                </a:solidFill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■"/>
              <a:defRPr sz="1100">
                <a:solidFill>
                  <a:schemeClr val="accent1"/>
                </a:solidFill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●"/>
              <a:defRPr sz="1100">
                <a:solidFill>
                  <a:schemeClr val="accent1"/>
                </a:solidFill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100">
                <a:solidFill>
                  <a:schemeClr val="accent1"/>
                </a:solidFill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Char char="■"/>
              <a:defRPr sz="1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5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oboto Serif Light"/>
              <a:buNone/>
              <a:defRPr sz="2800" b="0" i="0" u="none" strike="noStrike" cap="none">
                <a:solidFill>
                  <a:srgbClr val="000000"/>
                </a:solidFill>
                <a:latin typeface="Roboto Serif Light"/>
                <a:ea typeface="Roboto Serif Light"/>
                <a:cs typeface="Roboto Serif Light"/>
                <a:sym typeface="Roboto Serif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png"/><Relationship Id="rId15" Type="http://schemas.openxmlformats.org/officeDocument/2006/relationships/image" Target="../media/image2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hyperlink" Target="https://www.pexels.com/es-es/foto/datos-documento-encuesta-escritorio-669617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hyperlink" Target="https://www.pexels.com/es-es/foto/educacion-estudiar-informacion-investigacion-208193/" TargetMode="External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7"/>
          <p:cNvSpPr txBox="1">
            <a:spLocks noGrp="1"/>
          </p:cNvSpPr>
          <p:nvPr>
            <p:ph type="ctrTitle"/>
          </p:nvPr>
        </p:nvSpPr>
        <p:spPr>
          <a:xfrm>
            <a:off x="3237650" y="1833875"/>
            <a:ext cx="5516700" cy="8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 err="1"/>
              <a:t>Evaluation</a:t>
            </a:r>
            <a:r>
              <a:rPr lang="es-CL" dirty="0"/>
              <a:t> </a:t>
            </a:r>
            <a:r>
              <a:rPr lang="es-CL" dirty="0" err="1"/>
              <a:t>of</a:t>
            </a:r>
            <a:r>
              <a:rPr lang="es-CL" dirty="0"/>
              <a:t> </a:t>
            </a:r>
            <a:r>
              <a:rPr lang="es-CL" dirty="0" err="1"/>
              <a:t>Programs</a:t>
            </a:r>
            <a:endParaRPr dirty="0"/>
          </a:p>
        </p:txBody>
      </p:sp>
      <p:sp>
        <p:nvSpPr>
          <p:cNvPr id="287" name="Google Shape;287;p37"/>
          <p:cNvSpPr txBox="1">
            <a:spLocks noGrp="1"/>
          </p:cNvSpPr>
          <p:nvPr>
            <p:ph type="subTitle" idx="1"/>
          </p:nvPr>
        </p:nvSpPr>
        <p:spPr>
          <a:xfrm>
            <a:off x="3237650" y="2730275"/>
            <a:ext cx="55167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A </a:t>
            </a:r>
            <a:r>
              <a:rPr lang="es-CL" dirty="0" err="1"/>
              <a:t>road</a:t>
            </a:r>
            <a:r>
              <a:rPr lang="es-CL" dirty="0"/>
              <a:t> </a:t>
            </a:r>
            <a:r>
              <a:rPr lang="es-CL" dirty="0" err="1"/>
              <a:t>to</a:t>
            </a:r>
            <a:r>
              <a:rPr lang="es-CL" dirty="0"/>
              <a:t> define and </a:t>
            </a:r>
            <a:r>
              <a:rPr lang="es-CL" dirty="0" err="1"/>
              <a:t>evaluate</a:t>
            </a:r>
            <a:r>
              <a:rPr lang="es-CL" dirty="0"/>
              <a:t> </a:t>
            </a:r>
            <a:r>
              <a:rPr lang="es-CL" dirty="0" err="1"/>
              <a:t>key</a:t>
            </a:r>
            <a:r>
              <a:rPr lang="es-CL" dirty="0"/>
              <a:t> performance </a:t>
            </a:r>
            <a:r>
              <a:rPr lang="es-CL" dirty="0" err="1"/>
              <a:t>indicators</a:t>
            </a:r>
            <a:endParaRPr dirty="0"/>
          </a:p>
        </p:txBody>
      </p:sp>
      <p:sp>
        <p:nvSpPr>
          <p:cNvPr id="288" name="Google Shape;288;p37"/>
          <p:cNvSpPr txBox="1">
            <a:spLocks noGrp="1"/>
          </p:cNvSpPr>
          <p:nvPr>
            <p:ph type="subTitle" idx="2"/>
          </p:nvPr>
        </p:nvSpPr>
        <p:spPr>
          <a:xfrm>
            <a:off x="292725" y="75825"/>
            <a:ext cx="69684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dirty="0">
                <a:solidFill>
                  <a:srgbClr val="000000"/>
                </a:solidFill>
              </a:rPr>
              <a:t>Energy Evaluation Asia Pacific (EEAP) Webinar</a:t>
            </a:r>
          </a:p>
        </p:txBody>
      </p:sp>
      <p:sp>
        <p:nvSpPr>
          <p:cNvPr id="289" name="Google Shape;289;p37"/>
          <p:cNvSpPr txBox="1">
            <a:spLocks noGrp="1"/>
          </p:cNvSpPr>
          <p:nvPr>
            <p:ph type="subTitle" idx="3"/>
          </p:nvPr>
        </p:nvSpPr>
        <p:spPr>
          <a:xfrm>
            <a:off x="7515325" y="75825"/>
            <a:ext cx="14343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12/10/2023</a:t>
            </a:r>
            <a:endParaRPr dirty="0"/>
          </a:p>
        </p:txBody>
      </p:sp>
      <p:pic>
        <p:nvPicPr>
          <p:cNvPr id="290" name="Google Shape;290;p37"/>
          <p:cNvPicPr preferRelativeResize="0"/>
          <p:nvPr/>
        </p:nvPicPr>
        <p:blipFill rotWithShape="1">
          <a:blip r:embed="rId3">
            <a:alphaModFix/>
          </a:blip>
          <a:srcRect l="14682" t="18582" r="16156" b="19535"/>
          <a:stretch/>
        </p:blipFill>
        <p:spPr>
          <a:xfrm>
            <a:off x="210075" y="4142600"/>
            <a:ext cx="869064" cy="77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5075" y="4177825"/>
            <a:ext cx="813070" cy="74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0"/>
          <p:cNvSpPr txBox="1">
            <a:spLocks noGrp="1"/>
          </p:cNvSpPr>
          <p:nvPr>
            <p:ph type="title"/>
          </p:nvPr>
        </p:nvSpPr>
        <p:spPr>
          <a:xfrm>
            <a:off x="4435775" y="1339300"/>
            <a:ext cx="42420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dirty="0"/>
              <a:t>We are a </a:t>
            </a:r>
            <a:r>
              <a:rPr lang="es" sz="2800" dirty="0">
                <a:solidFill>
                  <a:srgbClr val="94C026"/>
                </a:solidFill>
              </a:rPr>
              <a:t>fundation</a:t>
            </a:r>
            <a:endParaRPr sz="2800" dirty="0">
              <a:solidFill>
                <a:srgbClr val="94C026"/>
              </a:solidFill>
            </a:endParaRPr>
          </a:p>
        </p:txBody>
      </p:sp>
      <p:sp>
        <p:nvSpPr>
          <p:cNvPr id="317" name="Google Shape;317;p40"/>
          <p:cNvSpPr txBox="1">
            <a:spLocks noGrp="1"/>
          </p:cNvSpPr>
          <p:nvPr>
            <p:ph type="body" idx="1"/>
          </p:nvPr>
        </p:nvSpPr>
        <p:spPr>
          <a:xfrm>
            <a:off x="4435775" y="2292325"/>
            <a:ext cx="4275300" cy="77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dirty="0"/>
              <a:t>Non profit public-private fundation</a:t>
            </a:r>
            <a:r>
              <a:rPr lang="es" sz="1100" dirty="0"/>
              <a:t>, </a:t>
            </a:r>
            <a:r>
              <a:rPr lang="es" dirty="0"/>
              <a:t>stablished </a:t>
            </a:r>
            <a:r>
              <a:rPr lang="es" sz="1100" dirty="0"/>
              <a:t>in 2010 under the umbrella of the law Nº 20.402 by which created the  </a:t>
            </a:r>
            <a:r>
              <a:rPr lang="es" sz="1100" b="1" dirty="0"/>
              <a:t>Minist</a:t>
            </a:r>
            <a:r>
              <a:rPr lang="es" b="1" dirty="0"/>
              <a:t>ry of energy</a:t>
            </a:r>
            <a:r>
              <a:rPr lang="es" sz="1100" dirty="0"/>
              <a:t>. </a:t>
            </a:r>
            <a:endParaRPr sz="1200" dirty="0"/>
          </a:p>
        </p:txBody>
      </p:sp>
      <p:pic>
        <p:nvPicPr>
          <p:cNvPr id="318" name="Google Shape;31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0225" y="1965075"/>
            <a:ext cx="665200" cy="17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2193" y="3397725"/>
            <a:ext cx="3798726" cy="680475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40"/>
          <p:cNvSpPr txBox="1"/>
          <p:nvPr/>
        </p:nvSpPr>
        <p:spPr>
          <a:xfrm>
            <a:off x="4385050" y="4073600"/>
            <a:ext cx="633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solidFill>
                  <a:srgbClr val="434343"/>
                </a:solidFill>
              </a:rPr>
              <a:t>2005</a:t>
            </a:r>
            <a:endParaRPr sz="1000" b="1">
              <a:solidFill>
                <a:srgbClr val="434343"/>
              </a:solidFill>
            </a:endParaRPr>
          </a:p>
        </p:txBody>
      </p:sp>
      <p:sp>
        <p:nvSpPr>
          <p:cNvPr id="321" name="Google Shape;321;p40"/>
          <p:cNvSpPr txBox="1"/>
          <p:nvPr/>
        </p:nvSpPr>
        <p:spPr>
          <a:xfrm>
            <a:off x="5813550" y="4073600"/>
            <a:ext cx="633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 dirty="0">
                <a:solidFill>
                  <a:srgbClr val="434343"/>
                </a:solidFill>
              </a:rPr>
              <a:t>2010</a:t>
            </a:r>
            <a:endParaRPr sz="1000" b="1" dirty="0">
              <a:solidFill>
                <a:srgbClr val="434343"/>
              </a:solidFill>
            </a:endParaRPr>
          </a:p>
        </p:txBody>
      </p:sp>
      <p:sp>
        <p:nvSpPr>
          <p:cNvPr id="322" name="Google Shape;322;p40"/>
          <p:cNvSpPr txBox="1"/>
          <p:nvPr/>
        </p:nvSpPr>
        <p:spPr>
          <a:xfrm>
            <a:off x="7422825" y="4073600"/>
            <a:ext cx="633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 dirty="0">
                <a:solidFill>
                  <a:srgbClr val="434343"/>
                </a:solidFill>
              </a:rPr>
              <a:t>2018</a:t>
            </a:r>
            <a:endParaRPr sz="1000" b="1" dirty="0">
              <a:solidFill>
                <a:srgbClr val="434343"/>
              </a:solidFill>
            </a:endParaRPr>
          </a:p>
        </p:txBody>
      </p:sp>
      <p:pic>
        <p:nvPicPr>
          <p:cNvPr id="323" name="Google Shape;323;p40"/>
          <p:cNvPicPr preferRelativeResize="0"/>
          <p:nvPr/>
        </p:nvPicPr>
        <p:blipFill rotWithShape="1">
          <a:blip r:embed="rId5">
            <a:alphaModFix/>
          </a:blip>
          <a:srcRect r="12838"/>
          <a:stretch/>
        </p:blipFill>
        <p:spPr>
          <a:xfrm>
            <a:off x="171850" y="485375"/>
            <a:ext cx="4102479" cy="4658125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40"/>
          <p:cNvSpPr txBox="1">
            <a:spLocks noGrp="1"/>
          </p:cNvSpPr>
          <p:nvPr>
            <p:ph type="subTitle" idx="2"/>
          </p:nvPr>
        </p:nvSpPr>
        <p:spPr>
          <a:xfrm>
            <a:off x="292725" y="75825"/>
            <a:ext cx="69684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dirty="0">
                <a:solidFill>
                  <a:srgbClr val="000000"/>
                </a:solidFill>
              </a:rPr>
              <a:t>Energy Evaluation Asia Pacific (EEAP) Webinar</a:t>
            </a:r>
            <a:endParaRPr dirty="0"/>
          </a:p>
        </p:txBody>
      </p:sp>
      <p:sp>
        <p:nvSpPr>
          <p:cNvPr id="2" name="Google Shape;316;p40">
            <a:extLst>
              <a:ext uri="{FF2B5EF4-FFF2-40B4-BE49-F238E27FC236}">
                <a16:creationId xmlns:a16="http://schemas.microsoft.com/office/drawing/2014/main" id="{1F3262E6-1C54-6D91-C510-B4582E5E7028}"/>
              </a:ext>
            </a:extLst>
          </p:cNvPr>
          <p:cNvSpPr txBox="1">
            <a:spLocks/>
          </p:cNvSpPr>
          <p:nvPr/>
        </p:nvSpPr>
        <p:spPr>
          <a:xfrm>
            <a:off x="7515325" y="4412300"/>
            <a:ext cx="161013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oboto Serif Light"/>
              <a:buNone/>
              <a:defRPr sz="2600" b="0" i="0" u="none" strike="noStrike" cap="none">
                <a:solidFill>
                  <a:schemeClr val="dk2"/>
                </a:solidFill>
                <a:latin typeface="Roboto Serif Light"/>
                <a:ea typeface="Roboto Serif Light"/>
                <a:cs typeface="Roboto Serif Light"/>
                <a:sym typeface="Roboto Serif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s-CL" sz="1200" dirty="0">
                <a:solidFill>
                  <a:srgbClr val="92D050"/>
                </a:solidFill>
              </a:rPr>
              <a:t>E</a:t>
            </a:r>
            <a:r>
              <a:rPr lang="es-CL" sz="1200" dirty="0">
                <a:solidFill>
                  <a:schemeClr val="bg2"/>
                </a:solidFill>
              </a:rPr>
              <a:t>nergy </a:t>
            </a:r>
            <a:r>
              <a:rPr lang="es-CL" sz="1200" dirty="0" err="1">
                <a:solidFill>
                  <a:srgbClr val="92D050"/>
                </a:solidFill>
              </a:rPr>
              <a:t>S</a:t>
            </a:r>
            <a:r>
              <a:rPr lang="es-CL" sz="1200" dirty="0" err="1">
                <a:solidFill>
                  <a:schemeClr val="bg2"/>
                </a:solidFill>
              </a:rPr>
              <a:t>ustainability</a:t>
            </a:r>
            <a:r>
              <a:rPr lang="es-CL" sz="1200" dirty="0">
                <a:solidFill>
                  <a:schemeClr val="bg2"/>
                </a:solidFill>
              </a:rPr>
              <a:t> </a:t>
            </a:r>
            <a:r>
              <a:rPr lang="es-CL" sz="1200" dirty="0">
                <a:solidFill>
                  <a:srgbClr val="92D050"/>
                </a:solidFill>
              </a:rPr>
              <a:t>A</a:t>
            </a:r>
            <a:r>
              <a:rPr lang="es-CL" sz="1200" dirty="0">
                <a:solidFill>
                  <a:schemeClr val="bg2"/>
                </a:solidFill>
              </a:rPr>
              <a:t>gency </a:t>
            </a:r>
            <a:r>
              <a:rPr lang="es-CL" sz="1200" dirty="0" err="1">
                <a:solidFill>
                  <a:schemeClr val="bg2"/>
                </a:solidFill>
              </a:rPr>
              <a:t>of</a:t>
            </a:r>
            <a:r>
              <a:rPr lang="es-CL" sz="1200" dirty="0">
                <a:solidFill>
                  <a:schemeClr val="bg2"/>
                </a:solidFill>
              </a:rPr>
              <a:t> Chile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4"/>
          <p:cNvSpPr txBox="1">
            <a:spLocks noGrp="1"/>
          </p:cNvSpPr>
          <p:nvPr>
            <p:ph type="title"/>
          </p:nvPr>
        </p:nvSpPr>
        <p:spPr>
          <a:xfrm>
            <a:off x="1260666" y="657500"/>
            <a:ext cx="6257504" cy="5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Areas and Offices of the Agency</a:t>
            </a:r>
            <a:endParaRPr dirty="0"/>
          </a:p>
        </p:txBody>
      </p:sp>
      <p:sp>
        <p:nvSpPr>
          <p:cNvPr id="376" name="Google Shape;376;p44"/>
          <p:cNvSpPr/>
          <p:nvPr/>
        </p:nvSpPr>
        <p:spPr>
          <a:xfrm>
            <a:off x="238017" y="1902260"/>
            <a:ext cx="328800" cy="328800"/>
          </a:xfrm>
          <a:prstGeom prst="ellipse">
            <a:avLst/>
          </a:prstGeom>
          <a:solidFill>
            <a:srgbClr val="94C0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 b="1">
                <a:solidFill>
                  <a:srgbClr val="FFFFFF"/>
                </a:solidFill>
              </a:rPr>
              <a:t>1</a:t>
            </a:r>
            <a:endParaRPr sz="800" b="1" dirty="0">
              <a:solidFill>
                <a:srgbClr val="FFFFFF"/>
              </a:solidFill>
            </a:endParaRPr>
          </a:p>
        </p:txBody>
      </p:sp>
      <p:sp>
        <p:nvSpPr>
          <p:cNvPr id="377" name="Google Shape;377;p44"/>
          <p:cNvSpPr txBox="1">
            <a:spLocks noGrp="1"/>
          </p:cNvSpPr>
          <p:nvPr>
            <p:ph type="body" idx="1"/>
          </p:nvPr>
        </p:nvSpPr>
        <p:spPr>
          <a:xfrm>
            <a:off x="683320" y="1902260"/>
            <a:ext cx="1794817" cy="4118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100" dirty="0"/>
              <a:t>Territorial Development</a:t>
            </a:r>
            <a:endParaRPr sz="1100" dirty="0"/>
          </a:p>
        </p:txBody>
      </p:sp>
      <p:sp>
        <p:nvSpPr>
          <p:cNvPr id="378" name="Google Shape;378;p44"/>
          <p:cNvSpPr/>
          <p:nvPr/>
        </p:nvSpPr>
        <p:spPr>
          <a:xfrm>
            <a:off x="2676654" y="1923910"/>
            <a:ext cx="328800" cy="328800"/>
          </a:xfrm>
          <a:prstGeom prst="ellipse">
            <a:avLst/>
          </a:prstGeom>
          <a:solidFill>
            <a:srgbClr val="94C0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 b="1">
                <a:solidFill>
                  <a:srgbClr val="FFFFFF"/>
                </a:solidFill>
              </a:rPr>
              <a:t>2</a:t>
            </a:r>
            <a:endParaRPr sz="800" b="1" dirty="0">
              <a:solidFill>
                <a:srgbClr val="FFFFFF"/>
              </a:solidFill>
            </a:endParaRPr>
          </a:p>
        </p:txBody>
      </p:sp>
      <p:sp>
        <p:nvSpPr>
          <p:cNvPr id="379" name="Google Shape;379;p44"/>
          <p:cNvSpPr txBox="1">
            <a:spLocks noGrp="1"/>
          </p:cNvSpPr>
          <p:nvPr>
            <p:ph type="body" idx="1"/>
          </p:nvPr>
        </p:nvSpPr>
        <p:spPr>
          <a:xfrm>
            <a:off x="3121957" y="1889160"/>
            <a:ext cx="2240626" cy="4249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100" dirty="0"/>
              <a:t>Programs Study and Evaluation</a:t>
            </a:r>
            <a:endParaRPr sz="1100" dirty="0"/>
          </a:p>
        </p:txBody>
      </p:sp>
      <p:sp>
        <p:nvSpPr>
          <p:cNvPr id="380" name="Google Shape;380;p44"/>
          <p:cNvSpPr/>
          <p:nvPr/>
        </p:nvSpPr>
        <p:spPr>
          <a:xfrm>
            <a:off x="5664612" y="1923910"/>
            <a:ext cx="328800" cy="328800"/>
          </a:xfrm>
          <a:prstGeom prst="ellipse">
            <a:avLst/>
          </a:prstGeom>
          <a:solidFill>
            <a:srgbClr val="94C0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 b="1">
                <a:solidFill>
                  <a:srgbClr val="FFFFFF"/>
                </a:solidFill>
              </a:rPr>
              <a:t>3</a:t>
            </a:r>
            <a:endParaRPr sz="800" b="1" dirty="0">
              <a:solidFill>
                <a:srgbClr val="FFFFFF"/>
              </a:solidFill>
            </a:endParaRPr>
          </a:p>
        </p:txBody>
      </p:sp>
      <p:sp>
        <p:nvSpPr>
          <p:cNvPr id="381" name="Google Shape;381;p44"/>
          <p:cNvSpPr txBox="1">
            <a:spLocks noGrp="1"/>
          </p:cNvSpPr>
          <p:nvPr>
            <p:ph type="body" idx="1"/>
          </p:nvPr>
        </p:nvSpPr>
        <p:spPr>
          <a:xfrm>
            <a:off x="6006403" y="1877435"/>
            <a:ext cx="1794817" cy="4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100" dirty="0"/>
              <a:t>Gender and Education</a:t>
            </a:r>
            <a:endParaRPr sz="1100" dirty="0"/>
          </a:p>
        </p:txBody>
      </p:sp>
      <p:sp>
        <p:nvSpPr>
          <p:cNvPr id="382" name="Google Shape;382;p44"/>
          <p:cNvSpPr/>
          <p:nvPr/>
        </p:nvSpPr>
        <p:spPr>
          <a:xfrm>
            <a:off x="292725" y="3093947"/>
            <a:ext cx="328800" cy="328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 b="1">
                <a:solidFill>
                  <a:srgbClr val="FFFFFF"/>
                </a:solidFill>
              </a:rPr>
              <a:t>4</a:t>
            </a:r>
            <a:endParaRPr sz="800" b="1" dirty="0">
              <a:solidFill>
                <a:srgbClr val="FFFFFF"/>
              </a:solidFill>
            </a:endParaRPr>
          </a:p>
        </p:txBody>
      </p:sp>
      <p:sp>
        <p:nvSpPr>
          <p:cNvPr id="383" name="Google Shape;383;p44"/>
          <p:cNvSpPr txBox="1">
            <a:spLocks noGrp="1"/>
          </p:cNvSpPr>
          <p:nvPr>
            <p:ph type="body" idx="1"/>
          </p:nvPr>
        </p:nvSpPr>
        <p:spPr>
          <a:xfrm>
            <a:off x="683320" y="3070502"/>
            <a:ext cx="1655343" cy="4249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100" dirty="0"/>
              <a:t>Renewable Energies</a:t>
            </a:r>
            <a:endParaRPr sz="1100" dirty="0"/>
          </a:p>
        </p:txBody>
      </p:sp>
      <p:sp>
        <p:nvSpPr>
          <p:cNvPr id="384" name="Google Shape;384;p44"/>
          <p:cNvSpPr txBox="1">
            <a:spLocks noGrp="1"/>
          </p:cNvSpPr>
          <p:nvPr>
            <p:ph type="subTitle" idx="2"/>
          </p:nvPr>
        </p:nvSpPr>
        <p:spPr>
          <a:xfrm>
            <a:off x="292725" y="75825"/>
            <a:ext cx="69684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Energy Evaluation Asia Pacific (EEAP) Webinar</a:t>
            </a:r>
          </a:p>
        </p:txBody>
      </p:sp>
      <p:sp>
        <p:nvSpPr>
          <p:cNvPr id="2" name="Google Shape;382;p44">
            <a:extLst>
              <a:ext uri="{FF2B5EF4-FFF2-40B4-BE49-F238E27FC236}">
                <a16:creationId xmlns:a16="http://schemas.microsoft.com/office/drawing/2014/main" id="{7829B02E-DC63-CDD5-B452-9B77D7CF0C43}"/>
              </a:ext>
            </a:extLst>
          </p:cNvPr>
          <p:cNvSpPr/>
          <p:nvPr/>
        </p:nvSpPr>
        <p:spPr>
          <a:xfrm>
            <a:off x="2731362" y="3117392"/>
            <a:ext cx="328800" cy="328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 b="1" dirty="0">
                <a:solidFill>
                  <a:srgbClr val="FFFFFF"/>
                </a:solidFill>
              </a:rPr>
              <a:t>5</a:t>
            </a:r>
            <a:endParaRPr sz="800" b="1" dirty="0">
              <a:solidFill>
                <a:srgbClr val="FFFFFF"/>
              </a:solidFill>
            </a:endParaRPr>
          </a:p>
        </p:txBody>
      </p:sp>
      <p:sp>
        <p:nvSpPr>
          <p:cNvPr id="3" name="Google Shape;383;p44">
            <a:extLst>
              <a:ext uri="{FF2B5EF4-FFF2-40B4-BE49-F238E27FC236}">
                <a16:creationId xmlns:a16="http://schemas.microsoft.com/office/drawing/2014/main" id="{A8FC112B-A103-88B8-1F6B-656AA7FCA622}"/>
              </a:ext>
            </a:extLst>
          </p:cNvPr>
          <p:cNvSpPr txBox="1">
            <a:spLocks/>
          </p:cNvSpPr>
          <p:nvPr/>
        </p:nvSpPr>
        <p:spPr>
          <a:xfrm>
            <a:off x="3121957" y="3021217"/>
            <a:ext cx="1575089" cy="42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  <a:buFont typeface="Arial"/>
              <a:buNone/>
            </a:pPr>
            <a:r>
              <a:rPr lang="en-US" dirty="0"/>
              <a:t>Sustainable Mobility and Green Hydrogen</a:t>
            </a:r>
          </a:p>
        </p:txBody>
      </p:sp>
      <p:sp>
        <p:nvSpPr>
          <p:cNvPr id="4" name="Google Shape;382;p44">
            <a:extLst>
              <a:ext uri="{FF2B5EF4-FFF2-40B4-BE49-F238E27FC236}">
                <a16:creationId xmlns:a16="http://schemas.microsoft.com/office/drawing/2014/main" id="{B8EFA68F-E2B0-7DD9-6F4A-51867D278884}"/>
              </a:ext>
            </a:extLst>
          </p:cNvPr>
          <p:cNvSpPr/>
          <p:nvPr/>
        </p:nvSpPr>
        <p:spPr>
          <a:xfrm>
            <a:off x="5719320" y="3117392"/>
            <a:ext cx="328800" cy="328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 b="1" dirty="0">
                <a:solidFill>
                  <a:srgbClr val="FFFFFF"/>
                </a:solidFill>
              </a:rPr>
              <a:t>6</a:t>
            </a:r>
            <a:endParaRPr sz="800" b="1" dirty="0">
              <a:solidFill>
                <a:srgbClr val="FFFFFF"/>
              </a:solidFill>
            </a:endParaRPr>
          </a:p>
        </p:txBody>
      </p:sp>
      <p:sp>
        <p:nvSpPr>
          <p:cNvPr id="5" name="Google Shape;383;p44">
            <a:extLst>
              <a:ext uri="{FF2B5EF4-FFF2-40B4-BE49-F238E27FC236}">
                <a16:creationId xmlns:a16="http://schemas.microsoft.com/office/drawing/2014/main" id="{9EB81E5A-46DC-59D1-40AB-FBAFE1267C85}"/>
              </a:ext>
            </a:extLst>
          </p:cNvPr>
          <p:cNvSpPr txBox="1">
            <a:spLocks/>
          </p:cNvSpPr>
          <p:nvPr/>
        </p:nvSpPr>
        <p:spPr>
          <a:xfrm>
            <a:off x="6109915" y="3021217"/>
            <a:ext cx="1575089" cy="42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  <a:buFont typeface="Arial"/>
              <a:buNone/>
            </a:pPr>
            <a:r>
              <a:rPr lang="en-US" dirty="0"/>
              <a:t>Buildings and Local Infrastructure</a:t>
            </a:r>
          </a:p>
        </p:txBody>
      </p:sp>
      <p:sp>
        <p:nvSpPr>
          <p:cNvPr id="6" name="Google Shape;382;p44">
            <a:extLst>
              <a:ext uri="{FF2B5EF4-FFF2-40B4-BE49-F238E27FC236}">
                <a16:creationId xmlns:a16="http://schemas.microsoft.com/office/drawing/2014/main" id="{1229633A-E1F6-AF92-14EA-D1B38F8E51A5}"/>
              </a:ext>
            </a:extLst>
          </p:cNvPr>
          <p:cNvSpPr/>
          <p:nvPr/>
        </p:nvSpPr>
        <p:spPr>
          <a:xfrm>
            <a:off x="292725" y="4348019"/>
            <a:ext cx="328800" cy="328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 b="1" dirty="0">
                <a:solidFill>
                  <a:srgbClr val="FFFFFF"/>
                </a:solidFill>
              </a:rPr>
              <a:t>7</a:t>
            </a:r>
            <a:endParaRPr sz="800" b="1" dirty="0">
              <a:solidFill>
                <a:srgbClr val="FFFFFF"/>
              </a:solidFill>
            </a:endParaRPr>
          </a:p>
        </p:txBody>
      </p:sp>
      <p:sp>
        <p:nvSpPr>
          <p:cNvPr id="7" name="Google Shape;383;p44">
            <a:extLst>
              <a:ext uri="{FF2B5EF4-FFF2-40B4-BE49-F238E27FC236}">
                <a16:creationId xmlns:a16="http://schemas.microsoft.com/office/drawing/2014/main" id="{0F7F78CA-EC1C-6BD7-D0E7-DCA6FACE5C2E}"/>
              </a:ext>
            </a:extLst>
          </p:cNvPr>
          <p:cNvSpPr txBox="1">
            <a:spLocks/>
          </p:cNvSpPr>
          <p:nvPr/>
        </p:nvSpPr>
        <p:spPr>
          <a:xfrm>
            <a:off x="683320" y="4251844"/>
            <a:ext cx="1575089" cy="42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  <a:buFont typeface="Arial"/>
              <a:buNone/>
            </a:pPr>
            <a:r>
              <a:rPr lang="en-US" dirty="0"/>
              <a:t>Residential</a:t>
            </a:r>
            <a:r>
              <a:rPr lang="es-MX" dirty="0"/>
              <a:t> Energy Efficiency</a:t>
            </a:r>
            <a:endParaRPr lang="en-US" dirty="0"/>
          </a:p>
        </p:txBody>
      </p:sp>
      <p:sp>
        <p:nvSpPr>
          <p:cNvPr id="8" name="Google Shape;382;p44">
            <a:extLst>
              <a:ext uri="{FF2B5EF4-FFF2-40B4-BE49-F238E27FC236}">
                <a16:creationId xmlns:a16="http://schemas.microsoft.com/office/drawing/2014/main" id="{62D0158D-72BE-51B7-2041-B2CB0BBB412B}"/>
              </a:ext>
            </a:extLst>
          </p:cNvPr>
          <p:cNvSpPr/>
          <p:nvPr/>
        </p:nvSpPr>
        <p:spPr>
          <a:xfrm>
            <a:off x="2731362" y="4348019"/>
            <a:ext cx="328800" cy="328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 b="1" dirty="0">
                <a:solidFill>
                  <a:srgbClr val="FFFFFF"/>
                </a:solidFill>
              </a:rPr>
              <a:t>8</a:t>
            </a:r>
            <a:endParaRPr sz="800" b="1" dirty="0">
              <a:solidFill>
                <a:srgbClr val="FFFFFF"/>
              </a:solidFill>
            </a:endParaRPr>
          </a:p>
        </p:txBody>
      </p:sp>
      <p:sp>
        <p:nvSpPr>
          <p:cNvPr id="9" name="Google Shape;383;p44">
            <a:extLst>
              <a:ext uri="{FF2B5EF4-FFF2-40B4-BE49-F238E27FC236}">
                <a16:creationId xmlns:a16="http://schemas.microsoft.com/office/drawing/2014/main" id="{0E6CDD10-2007-7DB0-FB90-6D5047606E67}"/>
              </a:ext>
            </a:extLst>
          </p:cNvPr>
          <p:cNvSpPr txBox="1">
            <a:spLocks/>
          </p:cNvSpPr>
          <p:nvPr/>
        </p:nvSpPr>
        <p:spPr>
          <a:xfrm>
            <a:off x="3121957" y="4192626"/>
            <a:ext cx="1575089" cy="42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  <a:buFont typeface="Arial"/>
              <a:buNone/>
            </a:pPr>
            <a:r>
              <a:rPr lang="es-MX" dirty="0" err="1"/>
              <a:t>Industry</a:t>
            </a:r>
            <a:r>
              <a:rPr lang="es-MX" dirty="0"/>
              <a:t> and </a:t>
            </a:r>
            <a:r>
              <a:rPr lang="es-MX" dirty="0" err="1"/>
              <a:t>Markets</a:t>
            </a:r>
            <a:r>
              <a:rPr lang="es-MX" dirty="0"/>
              <a:t> </a:t>
            </a:r>
            <a:r>
              <a:rPr lang="es-MX" dirty="0" err="1"/>
              <a:t>for</a:t>
            </a:r>
            <a:r>
              <a:rPr lang="es-MX" dirty="0"/>
              <a:t> Energy </a:t>
            </a:r>
            <a:r>
              <a:rPr lang="es-MX" dirty="0" err="1"/>
              <a:t>Efficiency</a:t>
            </a:r>
            <a:r>
              <a:rPr lang="es-MX" dirty="0"/>
              <a:t> and </a:t>
            </a:r>
            <a:r>
              <a:rPr lang="es-MX" dirty="0" err="1"/>
              <a:t>Climate</a:t>
            </a:r>
            <a:r>
              <a:rPr lang="es-MX" dirty="0"/>
              <a:t> Change</a:t>
            </a:r>
            <a:endParaRPr lang="en-US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9BA5B6F-8F81-BD5B-7317-A10C935B5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7827" y="1426691"/>
            <a:ext cx="1026173" cy="36891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CECA6137-F020-C7D3-A87A-81FB9131AE36}"/>
              </a:ext>
            </a:extLst>
          </p:cNvPr>
          <p:cNvSpPr txBox="1"/>
          <p:nvPr/>
        </p:nvSpPr>
        <p:spPr>
          <a:xfrm>
            <a:off x="0" y="1426691"/>
            <a:ext cx="17948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b="1" dirty="0" err="1">
                <a:solidFill>
                  <a:srgbClr val="92D050"/>
                </a:solidFill>
              </a:rPr>
              <a:t>Thematic</a:t>
            </a:r>
            <a:r>
              <a:rPr lang="es-CL" b="1" dirty="0">
                <a:solidFill>
                  <a:srgbClr val="92D050"/>
                </a:solidFill>
              </a:rPr>
              <a:t> </a:t>
            </a:r>
            <a:r>
              <a:rPr lang="es-CL" b="1" dirty="0" err="1">
                <a:solidFill>
                  <a:srgbClr val="92D050"/>
                </a:solidFill>
              </a:rPr>
              <a:t>Offices</a:t>
            </a:r>
            <a:endParaRPr lang="es-CL" b="1" dirty="0">
              <a:solidFill>
                <a:srgbClr val="92D050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34C9707-A1D0-CA6C-601C-09566962B399}"/>
              </a:ext>
            </a:extLst>
          </p:cNvPr>
          <p:cNvSpPr txBox="1"/>
          <p:nvPr/>
        </p:nvSpPr>
        <p:spPr>
          <a:xfrm>
            <a:off x="158197" y="2635815"/>
            <a:ext cx="17948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E" b="1" dirty="0">
                <a:solidFill>
                  <a:srgbClr val="0070C0"/>
                </a:solidFill>
              </a:rPr>
              <a:t>Areas</a:t>
            </a:r>
            <a:r>
              <a:rPr lang="es-CL" b="1" dirty="0">
                <a:solidFill>
                  <a:srgbClr val="0070C0"/>
                </a:solidFill>
              </a:rPr>
              <a:t> </a:t>
            </a:r>
            <a:r>
              <a:rPr lang="en-US" b="1" dirty="0">
                <a:solidFill>
                  <a:srgbClr val="0070C0"/>
                </a:solidFill>
              </a:rPr>
              <a:t>of</a:t>
            </a:r>
            <a:r>
              <a:rPr lang="es-CL" b="1" dirty="0">
                <a:solidFill>
                  <a:srgbClr val="0070C0"/>
                </a:solidFill>
              </a:rPr>
              <a:t> </a:t>
            </a:r>
            <a:r>
              <a:rPr lang="en-US" b="1" dirty="0">
                <a:solidFill>
                  <a:srgbClr val="0070C0"/>
                </a:solidFill>
              </a:rPr>
              <a:t>Execution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3">
            <a:extLst>
              <a:ext uri="{FF2B5EF4-FFF2-40B4-BE49-F238E27FC236}">
                <a16:creationId xmlns:a16="http://schemas.microsoft.com/office/drawing/2014/main" id="{E5A52F51-8C41-FED0-EF23-F18EA22ED812}"/>
              </a:ext>
            </a:extLst>
          </p:cNvPr>
          <p:cNvSpPr>
            <a:spLocks/>
          </p:cNvSpPr>
          <p:nvPr/>
        </p:nvSpPr>
        <p:spPr bwMode="auto">
          <a:xfrm>
            <a:off x="2019871" y="2622403"/>
            <a:ext cx="376236" cy="376235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solidFill>
            <a:schemeClr val="bg1"/>
          </a:solidFill>
          <a:ln w="127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txBody>
          <a:bodyPr lIns="0" tIns="0" rIns="0" bIns="0"/>
          <a:lstStyle/>
          <a:p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6" name="Google Shape;336;p41"/>
          <p:cNvPicPr preferRelativeResize="0"/>
          <p:nvPr/>
        </p:nvPicPr>
        <p:blipFill rotWithShape="1">
          <a:blip r:embed="rId3">
            <a:alphaModFix/>
          </a:blip>
          <a:srcRect r="49179"/>
          <a:stretch/>
        </p:blipFill>
        <p:spPr>
          <a:xfrm>
            <a:off x="341051" y="2244076"/>
            <a:ext cx="475412" cy="289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1"/>
          <p:cNvPicPr preferRelativeResize="0"/>
          <p:nvPr/>
        </p:nvPicPr>
        <p:blipFill rotWithShape="1">
          <a:blip r:embed="rId3">
            <a:alphaModFix/>
          </a:blip>
          <a:srcRect l="49179"/>
          <a:stretch/>
        </p:blipFill>
        <p:spPr>
          <a:xfrm rot="10800000">
            <a:off x="8522526" y="1"/>
            <a:ext cx="475412" cy="28994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AutoShape 3">
            <a:extLst>
              <a:ext uri="{FF2B5EF4-FFF2-40B4-BE49-F238E27FC236}">
                <a16:creationId xmlns:a16="http://schemas.microsoft.com/office/drawing/2014/main" id="{92E75973-D72C-CACF-2C52-C34663D4F4E8}"/>
              </a:ext>
            </a:extLst>
          </p:cNvPr>
          <p:cNvSpPr>
            <a:spLocks/>
          </p:cNvSpPr>
          <p:nvPr/>
        </p:nvSpPr>
        <p:spPr bwMode="auto">
          <a:xfrm>
            <a:off x="3043611" y="1162609"/>
            <a:ext cx="3314700" cy="3314696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txBody>
          <a:bodyPr lIns="0" tIns="0" rIns="0" bIns="0"/>
          <a:lstStyle/>
          <a:p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22532849-A385-6C7B-798F-F12FE36EE88E}"/>
              </a:ext>
            </a:extLst>
          </p:cNvPr>
          <p:cNvSpPr txBox="1"/>
          <p:nvPr/>
        </p:nvSpPr>
        <p:spPr>
          <a:xfrm>
            <a:off x="6221257" y="1047569"/>
            <a:ext cx="1324007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50" dirty="0"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Public, private, citizenship articulation  to trigger energy transition and climate resilience</a:t>
            </a:r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EFF061A0-24A6-26A5-7225-97B0DB160768}"/>
              </a:ext>
            </a:extLst>
          </p:cNvPr>
          <p:cNvSpPr>
            <a:spLocks/>
          </p:cNvSpPr>
          <p:nvPr/>
        </p:nvSpPr>
        <p:spPr bwMode="auto">
          <a:xfrm>
            <a:off x="5755214" y="1202225"/>
            <a:ext cx="376236" cy="376235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solidFill>
            <a:schemeClr val="bg1"/>
          </a:solidFill>
          <a:ln w="127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txBody>
          <a:bodyPr lIns="0" tIns="0" rIns="0" bIns="0"/>
          <a:lstStyle/>
          <a:p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E70455E5-8FB6-DFAD-E70B-6B308ADA4701}"/>
              </a:ext>
            </a:extLst>
          </p:cNvPr>
          <p:cNvSpPr txBox="1"/>
          <p:nvPr/>
        </p:nvSpPr>
        <p:spPr>
          <a:xfrm>
            <a:off x="6759420" y="1770453"/>
            <a:ext cx="1168958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50" dirty="0"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Education through human capital capacity building and citizenship energy culture</a:t>
            </a:r>
          </a:p>
        </p:txBody>
      </p:sp>
      <p:sp>
        <p:nvSpPr>
          <p:cNvPr id="11" name="AutoShape 3">
            <a:extLst>
              <a:ext uri="{FF2B5EF4-FFF2-40B4-BE49-F238E27FC236}">
                <a16:creationId xmlns:a16="http://schemas.microsoft.com/office/drawing/2014/main" id="{6868AEC1-26B1-11CA-A956-98D37DD5BE1C}"/>
              </a:ext>
            </a:extLst>
          </p:cNvPr>
          <p:cNvSpPr>
            <a:spLocks/>
          </p:cNvSpPr>
          <p:nvPr/>
        </p:nvSpPr>
        <p:spPr bwMode="auto">
          <a:xfrm>
            <a:off x="6307276" y="1896065"/>
            <a:ext cx="376236" cy="376235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solidFill>
            <a:schemeClr val="bg1"/>
          </a:solidFill>
          <a:ln w="127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txBody>
          <a:bodyPr lIns="0" tIns="0" rIns="0" bIns="0"/>
          <a:lstStyle/>
          <a:p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808E4900-0041-E027-899D-BD99BD8FBCEA}"/>
              </a:ext>
            </a:extLst>
          </p:cNvPr>
          <p:cNvSpPr txBox="1"/>
          <p:nvPr/>
        </p:nvSpPr>
        <p:spPr>
          <a:xfrm>
            <a:off x="6552586" y="3935619"/>
            <a:ext cx="1168958" cy="1292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50" dirty="0"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Gender equity</a:t>
            </a:r>
          </a:p>
        </p:txBody>
      </p:sp>
      <p:sp>
        <p:nvSpPr>
          <p:cNvPr id="13" name="AutoShape 3">
            <a:extLst>
              <a:ext uri="{FF2B5EF4-FFF2-40B4-BE49-F238E27FC236}">
                <a16:creationId xmlns:a16="http://schemas.microsoft.com/office/drawing/2014/main" id="{6063F04A-2229-C267-9A25-F56464D81864}"/>
              </a:ext>
            </a:extLst>
          </p:cNvPr>
          <p:cNvSpPr>
            <a:spLocks/>
          </p:cNvSpPr>
          <p:nvPr/>
        </p:nvSpPr>
        <p:spPr bwMode="auto">
          <a:xfrm>
            <a:off x="6060928" y="3794324"/>
            <a:ext cx="376236" cy="376235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solidFill>
            <a:schemeClr val="bg1"/>
          </a:solidFill>
          <a:ln w="127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txBody>
          <a:bodyPr lIns="0" tIns="0" rIns="0" bIns="0"/>
          <a:lstStyle/>
          <a:p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9A63CBBF-A618-4A2F-F078-F7296100F78A}"/>
              </a:ext>
            </a:extLst>
          </p:cNvPr>
          <p:cNvSpPr txBox="1"/>
          <p:nvPr/>
        </p:nvSpPr>
        <p:spPr>
          <a:xfrm>
            <a:off x="1225531" y="1717161"/>
            <a:ext cx="1168958" cy="1306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050" dirty="0"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Energy Savings</a:t>
            </a:r>
          </a:p>
        </p:txBody>
      </p:sp>
      <p:sp>
        <p:nvSpPr>
          <p:cNvPr id="16" name="AutoShape 3">
            <a:extLst>
              <a:ext uri="{FF2B5EF4-FFF2-40B4-BE49-F238E27FC236}">
                <a16:creationId xmlns:a16="http://schemas.microsoft.com/office/drawing/2014/main" id="{5A5CFCB7-A9A6-0B57-FEF9-5F00CB6D31F3}"/>
              </a:ext>
            </a:extLst>
          </p:cNvPr>
          <p:cNvSpPr>
            <a:spLocks/>
          </p:cNvSpPr>
          <p:nvPr/>
        </p:nvSpPr>
        <p:spPr bwMode="auto">
          <a:xfrm>
            <a:off x="2473100" y="1593678"/>
            <a:ext cx="376236" cy="376235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solidFill>
            <a:schemeClr val="bg1"/>
          </a:solidFill>
          <a:ln w="127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txBody>
          <a:bodyPr lIns="0" tIns="0" rIns="0" bIns="0"/>
          <a:lstStyle/>
          <a:p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BDFC9D41-CD0B-E418-84FC-CD6D11139C38}"/>
              </a:ext>
            </a:extLst>
          </p:cNvPr>
          <p:cNvSpPr txBox="1"/>
          <p:nvPr/>
        </p:nvSpPr>
        <p:spPr>
          <a:xfrm>
            <a:off x="1187476" y="3715461"/>
            <a:ext cx="1168958" cy="258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050" dirty="0"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Energy cost avoided</a:t>
            </a:r>
          </a:p>
        </p:txBody>
      </p:sp>
      <p:sp>
        <p:nvSpPr>
          <p:cNvPr id="18" name="AutoShape 3">
            <a:extLst>
              <a:ext uri="{FF2B5EF4-FFF2-40B4-BE49-F238E27FC236}">
                <a16:creationId xmlns:a16="http://schemas.microsoft.com/office/drawing/2014/main" id="{356FC0BF-95AE-6665-6A2D-D23BFE374364}"/>
              </a:ext>
            </a:extLst>
          </p:cNvPr>
          <p:cNvSpPr>
            <a:spLocks/>
          </p:cNvSpPr>
          <p:nvPr/>
        </p:nvSpPr>
        <p:spPr bwMode="auto">
          <a:xfrm>
            <a:off x="2473100" y="3656910"/>
            <a:ext cx="376236" cy="376235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solidFill>
            <a:schemeClr val="bg1"/>
          </a:solidFill>
          <a:ln w="127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txBody>
          <a:bodyPr lIns="0" tIns="0" rIns="0" bIns="0"/>
          <a:lstStyle/>
          <a:p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E685E259-E0A7-4A89-73F7-3081FD397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5649" y="2452113"/>
            <a:ext cx="1339250" cy="735344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A4EDA366-3602-6107-403D-31B8D761D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0960" y="2439984"/>
            <a:ext cx="1547504" cy="735344"/>
          </a:xfrm>
          <a:prstGeom prst="rect">
            <a:avLst/>
          </a:prstGeom>
        </p:spPr>
      </p:pic>
      <p:sp>
        <p:nvSpPr>
          <p:cNvPr id="29" name="Shape 3703">
            <a:extLst>
              <a:ext uri="{FF2B5EF4-FFF2-40B4-BE49-F238E27FC236}">
                <a16:creationId xmlns:a16="http://schemas.microsoft.com/office/drawing/2014/main" id="{5E54185D-8065-9F24-47F9-67389DBC1AD7}"/>
              </a:ext>
            </a:extLst>
          </p:cNvPr>
          <p:cNvSpPr/>
          <p:nvPr/>
        </p:nvSpPr>
        <p:spPr>
          <a:xfrm>
            <a:off x="2604394" y="1680416"/>
            <a:ext cx="114788" cy="210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507" y="18652"/>
                </a:moveTo>
                <a:lnTo>
                  <a:pt x="10795" y="12327"/>
                </a:lnTo>
                <a:lnTo>
                  <a:pt x="10781" y="12326"/>
                </a:lnTo>
                <a:cubicBezTo>
                  <a:pt x="10785" y="12308"/>
                  <a:pt x="10800" y="12292"/>
                  <a:pt x="10800" y="12273"/>
                </a:cubicBezTo>
                <a:cubicBezTo>
                  <a:pt x="10800" y="12001"/>
                  <a:pt x="10398" y="11782"/>
                  <a:pt x="9900" y="11782"/>
                </a:cubicBezTo>
                <a:lnTo>
                  <a:pt x="2149" y="11782"/>
                </a:lnTo>
                <a:lnTo>
                  <a:pt x="8749" y="982"/>
                </a:lnTo>
                <a:lnTo>
                  <a:pt x="15850" y="982"/>
                </a:lnTo>
                <a:lnTo>
                  <a:pt x="11436" y="8190"/>
                </a:lnTo>
                <a:lnTo>
                  <a:pt x="11447" y="8192"/>
                </a:lnTo>
                <a:cubicBezTo>
                  <a:pt x="11417" y="8241"/>
                  <a:pt x="11391" y="8292"/>
                  <a:pt x="11391" y="8345"/>
                </a:cubicBezTo>
                <a:cubicBezTo>
                  <a:pt x="11391" y="8617"/>
                  <a:pt x="11794" y="8836"/>
                  <a:pt x="12291" y="8836"/>
                </a:cubicBezTo>
                <a:lnTo>
                  <a:pt x="19195" y="8836"/>
                </a:lnTo>
                <a:cubicBezTo>
                  <a:pt x="19195" y="8836"/>
                  <a:pt x="9507" y="18652"/>
                  <a:pt x="9507" y="18652"/>
                </a:cubicBezTo>
                <a:close/>
                <a:moveTo>
                  <a:pt x="21600" y="8345"/>
                </a:moveTo>
                <a:cubicBezTo>
                  <a:pt x="21600" y="8074"/>
                  <a:pt x="21197" y="7855"/>
                  <a:pt x="20700" y="7855"/>
                </a:cubicBezTo>
                <a:lnTo>
                  <a:pt x="13541" y="7855"/>
                </a:lnTo>
                <a:lnTo>
                  <a:pt x="17954" y="646"/>
                </a:lnTo>
                <a:lnTo>
                  <a:pt x="17944" y="644"/>
                </a:lnTo>
                <a:cubicBezTo>
                  <a:pt x="17974" y="595"/>
                  <a:pt x="18000" y="546"/>
                  <a:pt x="18000" y="491"/>
                </a:cubicBezTo>
                <a:cubicBezTo>
                  <a:pt x="18000" y="221"/>
                  <a:pt x="17598" y="0"/>
                  <a:pt x="17100" y="0"/>
                </a:cubicBezTo>
                <a:lnTo>
                  <a:pt x="8101" y="0"/>
                </a:lnTo>
                <a:cubicBezTo>
                  <a:pt x="7703" y="0"/>
                  <a:pt x="7376" y="143"/>
                  <a:pt x="7257" y="338"/>
                </a:cubicBezTo>
                <a:lnTo>
                  <a:pt x="7246" y="336"/>
                </a:lnTo>
                <a:lnTo>
                  <a:pt x="47" y="12117"/>
                </a:lnTo>
                <a:lnTo>
                  <a:pt x="57" y="12120"/>
                </a:lnTo>
                <a:cubicBezTo>
                  <a:pt x="27" y="12168"/>
                  <a:pt x="0" y="12219"/>
                  <a:pt x="0" y="12273"/>
                </a:cubicBezTo>
                <a:cubicBezTo>
                  <a:pt x="0" y="12544"/>
                  <a:pt x="403" y="12764"/>
                  <a:pt x="900" y="12764"/>
                </a:cubicBezTo>
                <a:lnTo>
                  <a:pt x="8895" y="12764"/>
                </a:lnTo>
                <a:lnTo>
                  <a:pt x="7206" y="21055"/>
                </a:lnTo>
                <a:lnTo>
                  <a:pt x="7220" y="21056"/>
                </a:lnTo>
                <a:cubicBezTo>
                  <a:pt x="7216" y="21075"/>
                  <a:pt x="7200" y="21091"/>
                  <a:pt x="7200" y="21109"/>
                </a:cubicBezTo>
                <a:cubicBezTo>
                  <a:pt x="7200" y="21380"/>
                  <a:pt x="7603" y="21600"/>
                  <a:pt x="8101" y="21600"/>
                </a:cubicBezTo>
                <a:cubicBezTo>
                  <a:pt x="8464" y="21600"/>
                  <a:pt x="8761" y="21480"/>
                  <a:pt x="8900" y="21310"/>
                </a:cubicBezTo>
                <a:lnTo>
                  <a:pt x="8918" y="21315"/>
                </a:lnTo>
                <a:lnTo>
                  <a:pt x="21517" y="8552"/>
                </a:lnTo>
                <a:lnTo>
                  <a:pt x="21513" y="8551"/>
                </a:lnTo>
                <a:cubicBezTo>
                  <a:pt x="21567" y="8487"/>
                  <a:pt x="21600" y="8419"/>
                  <a:pt x="21600" y="83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endParaRPr sz="1350" dirty="0">
              <a:solidFill>
                <a:prstClr val="black"/>
              </a:solidFill>
            </a:endParaRPr>
          </a:p>
        </p:txBody>
      </p:sp>
      <p:pic>
        <p:nvPicPr>
          <p:cNvPr id="31" name="Gráfico 30" descr="Producción contorno">
            <a:extLst>
              <a:ext uri="{FF2B5EF4-FFF2-40B4-BE49-F238E27FC236}">
                <a16:creationId xmlns:a16="http://schemas.microsoft.com/office/drawing/2014/main" id="{2299FED9-4E3D-E83C-F1E9-C91C520A5F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70983" y="2648886"/>
            <a:ext cx="293331" cy="293331"/>
          </a:xfrm>
          <a:prstGeom prst="rect">
            <a:avLst/>
          </a:prstGeom>
        </p:spPr>
      </p:pic>
      <p:sp>
        <p:nvSpPr>
          <p:cNvPr id="34" name="TextBox 12">
            <a:extLst>
              <a:ext uri="{FF2B5EF4-FFF2-40B4-BE49-F238E27FC236}">
                <a16:creationId xmlns:a16="http://schemas.microsoft.com/office/drawing/2014/main" id="{DED6C3DE-BB2E-AE34-9B31-333A0D30E4DC}"/>
              </a:ext>
            </a:extLst>
          </p:cNvPr>
          <p:cNvSpPr txBox="1"/>
          <p:nvPr/>
        </p:nvSpPr>
        <p:spPr>
          <a:xfrm>
            <a:off x="746977" y="2666285"/>
            <a:ext cx="1168958" cy="258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050" dirty="0"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Green house gases avoided</a:t>
            </a:r>
          </a:p>
        </p:txBody>
      </p:sp>
      <p:sp>
        <p:nvSpPr>
          <p:cNvPr id="38" name="Shape 3833">
            <a:extLst>
              <a:ext uri="{FF2B5EF4-FFF2-40B4-BE49-F238E27FC236}">
                <a16:creationId xmlns:a16="http://schemas.microsoft.com/office/drawing/2014/main" id="{B1E2BA34-C03D-05E5-0CD5-7BF1FBAC15E2}"/>
              </a:ext>
            </a:extLst>
          </p:cNvPr>
          <p:cNvSpPr/>
          <p:nvPr/>
        </p:nvSpPr>
        <p:spPr>
          <a:xfrm>
            <a:off x="2528821" y="3775735"/>
            <a:ext cx="262037" cy="132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502" y="11839"/>
                </a:moveTo>
                <a:cubicBezTo>
                  <a:pt x="11425" y="11732"/>
                  <a:pt x="11338" y="11647"/>
                  <a:pt x="11242" y="11582"/>
                </a:cubicBezTo>
                <a:cubicBezTo>
                  <a:pt x="11144" y="11515"/>
                  <a:pt x="11102" y="11459"/>
                  <a:pt x="11001" y="11410"/>
                </a:cubicBezTo>
                <a:lnTo>
                  <a:pt x="11001" y="14261"/>
                </a:lnTo>
                <a:cubicBezTo>
                  <a:pt x="11238" y="14228"/>
                  <a:pt x="11377" y="14101"/>
                  <a:pt x="11528" y="13876"/>
                </a:cubicBezTo>
                <a:cubicBezTo>
                  <a:pt x="11680" y="13651"/>
                  <a:pt x="11756" y="13294"/>
                  <a:pt x="11756" y="12806"/>
                </a:cubicBezTo>
                <a:cubicBezTo>
                  <a:pt x="11756" y="12577"/>
                  <a:pt x="11733" y="12386"/>
                  <a:pt x="11686" y="12229"/>
                </a:cubicBezTo>
                <a:cubicBezTo>
                  <a:pt x="11640" y="12074"/>
                  <a:pt x="11579" y="11944"/>
                  <a:pt x="11502" y="11839"/>
                </a:cubicBezTo>
                <a:moveTo>
                  <a:pt x="17182" y="16200"/>
                </a:moveTo>
                <a:lnTo>
                  <a:pt x="16200" y="16200"/>
                </a:lnTo>
                <a:cubicBezTo>
                  <a:pt x="15929" y="16200"/>
                  <a:pt x="15709" y="16603"/>
                  <a:pt x="15709" y="17100"/>
                </a:cubicBezTo>
                <a:cubicBezTo>
                  <a:pt x="15709" y="17597"/>
                  <a:pt x="15929" y="18000"/>
                  <a:pt x="16200" y="18000"/>
                </a:cubicBezTo>
                <a:lnTo>
                  <a:pt x="17182" y="18000"/>
                </a:lnTo>
                <a:cubicBezTo>
                  <a:pt x="17453" y="18000"/>
                  <a:pt x="17673" y="17597"/>
                  <a:pt x="17673" y="17100"/>
                </a:cubicBezTo>
                <a:cubicBezTo>
                  <a:pt x="17673" y="16603"/>
                  <a:pt x="17453" y="16200"/>
                  <a:pt x="17182" y="16200"/>
                </a:cubicBezTo>
                <a:moveTo>
                  <a:pt x="9917" y="8510"/>
                </a:moveTo>
                <a:cubicBezTo>
                  <a:pt x="9917" y="8706"/>
                  <a:pt x="9938" y="8873"/>
                  <a:pt x="9982" y="9012"/>
                </a:cubicBezTo>
                <a:cubicBezTo>
                  <a:pt x="10026" y="9151"/>
                  <a:pt x="10082" y="9269"/>
                  <a:pt x="10150" y="9367"/>
                </a:cubicBezTo>
                <a:cubicBezTo>
                  <a:pt x="10219" y="9464"/>
                  <a:pt x="10298" y="9545"/>
                  <a:pt x="10388" y="9605"/>
                </a:cubicBezTo>
                <a:cubicBezTo>
                  <a:pt x="10478" y="9666"/>
                  <a:pt x="10513" y="9717"/>
                  <a:pt x="10605" y="9758"/>
                </a:cubicBezTo>
                <a:lnTo>
                  <a:pt x="10605" y="7311"/>
                </a:lnTo>
                <a:cubicBezTo>
                  <a:pt x="10368" y="7311"/>
                  <a:pt x="10241" y="7402"/>
                  <a:pt x="10111" y="7587"/>
                </a:cubicBezTo>
                <a:cubicBezTo>
                  <a:pt x="9981" y="7770"/>
                  <a:pt x="9917" y="8077"/>
                  <a:pt x="9917" y="8510"/>
                </a:cubicBezTo>
                <a:moveTo>
                  <a:pt x="20127" y="3600"/>
                </a:moveTo>
                <a:cubicBezTo>
                  <a:pt x="19856" y="3600"/>
                  <a:pt x="19636" y="3197"/>
                  <a:pt x="19636" y="2700"/>
                </a:cubicBezTo>
                <a:cubicBezTo>
                  <a:pt x="19636" y="2204"/>
                  <a:pt x="19856" y="1800"/>
                  <a:pt x="20127" y="1800"/>
                </a:cubicBezTo>
                <a:cubicBezTo>
                  <a:pt x="20399" y="1800"/>
                  <a:pt x="20618" y="2204"/>
                  <a:pt x="20618" y="2700"/>
                </a:cubicBezTo>
                <a:cubicBezTo>
                  <a:pt x="20618" y="3197"/>
                  <a:pt x="20399" y="3600"/>
                  <a:pt x="20127" y="3600"/>
                </a:cubicBezTo>
                <a:moveTo>
                  <a:pt x="20618" y="16365"/>
                </a:moveTo>
                <a:cubicBezTo>
                  <a:pt x="20464" y="16265"/>
                  <a:pt x="20300" y="16200"/>
                  <a:pt x="20127" y="16200"/>
                </a:cubicBezTo>
                <a:cubicBezTo>
                  <a:pt x="19314" y="16200"/>
                  <a:pt x="18655" y="17409"/>
                  <a:pt x="18655" y="18900"/>
                </a:cubicBezTo>
                <a:cubicBezTo>
                  <a:pt x="18655" y="19218"/>
                  <a:pt x="18690" y="19519"/>
                  <a:pt x="18745" y="19800"/>
                </a:cubicBezTo>
                <a:lnTo>
                  <a:pt x="2855" y="19800"/>
                </a:lnTo>
                <a:cubicBezTo>
                  <a:pt x="2910" y="19519"/>
                  <a:pt x="2945" y="19218"/>
                  <a:pt x="2945" y="18900"/>
                </a:cubicBezTo>
                <a:cubicBezTo>
                  <a:pt x="2945" y="17409"/>
                  <a:pt x="2286" y="16200"/>
                  <a:pt x="1473" y="16200"/>
                </a:cubicBezTo>
                <a:cubicBezTo>
                  <a:pt x="1300" y="16200"/>
                  <a:pt x="1136" y="16265"/>
                  <a:pt x="982" y="16365"/>
                </a:cubicBezTo>
                <a:lnTo>
                  <a:pt x="982" y="5235"/>
                </a:lnTo>
                <a:cubicBezTo>
                  <a:pt x="1136" y="5337"/>
                  <a:pt x="1300" y="5400"/>
                  <a:pt x="1473" y="5400"/>
                </a:cubicBezTo>
                <a:cubicBezTo>
                  <a:pt x="2286" y="5400"/>
                  <a:pt x="2945" y="4192"/>
                  <a:pt x="2945" y="2700"/>
                </a:cubicBezTo>
                <a:cubicBezTo>
                  <a:pt x="2945" y="2384"/>
                  <a:pt x="2910" y="2083"/>
                  <a:pt x="2855" y="1800"/>
                </a:cubicBezTo>
                <a:lnTo>
                  <a:pt x="18745" y="1800"/>
                </a:lnTo>
                <a:cubicBezTo>
                  <a:pt x="18690" y="2083"/>
                  <a:pt x="18655" y="2384"/>
                  <a:pt x="18655" y="2700"/>
                </a:cubicBezTo>
                <a:cubicBezTo>
                  <a:pt x="18655" y="4192"/>
                  <a:pt x="19314" y="5400"/>
                  <a:pt x="20127" y="5400"/>
                </a:cubicBezTo>
                <a:cubicBezTo>
                  <a:pt x="20300" y="5400"/>
                  <a:pt x="20464" y="5337"/>
                  <a:pt x="20618" y="5235"/>
                </a:cubicBezTo>
                <a:cubicBezTo>
                  <a:pt x="20618" y="5235"/>
                  <a:pt x="20618" y="16365"/>
                  <a:pt x="20618" y="16365"/>
                </a:cubicBezTo>
                <a:close/>
                <a:moveTo>
                  <a:pt x="20127" y="19800"/>
                </a:moveTo>
                <a:cubicBezTo>
                  <a:pt x="19856" y="19800"/>
                  <a:pt x="19636" y="19397"/>
                  <a:pt x="19636" y="18900"/>
                </a:cubicBezTo>
                <a:cubicBezTo>
                  <a:pt x="19636" y="18404"/>
                  <a:pt x="19856" y="18000"/>
                  <a:pt x="20127" y="18000"/>
                </a:cubicBezTo>
                <a:cubicBezTo>
                  <a:pt x="20399" y="18000"/>
                  <a:pt x="20618" y="18404"/>
                  <a:pt x="20618" y="18900"/>
                </a:cubicBezTo>
                <a:cubicBezTo>
                  <a:pt x="20618" y="19397"/>
                  <a:pt x="20399" y="19800"/>
                  <a:pt x="20127" y="19800"/>
                </a:cubicBezTo>
                <a:moveTo>
                  <a:pt x="1473" y="19800"/>
                </a:moveTo>
                <a:cubicBezTo>
                  <a:pt x="1201" y="19800"/>
                  <a:pt x="982" y="19397"/>
                  <a:pt x="982" y="18900"/>
                </a:cubicBezTo>
                <a:cubicBezTo>
                  <a:pt x="982" y="18404"/>
                  <a:pt x="1201" y="18000"/>
                  <a:pt x="1473" y="18000"/>
                </a:cubicBezTo>
                <a:cubicBezTo>
                  <a:pt x="1744" y="18000"/>
                  <a:pt x="1964" y="18404"/>
                  <a:pt x="1964" y="18900"/>
                </a:cubicBezTo>
                <a:cubicBezTo>
                  <a:pt x="1964" y="19397"/>
                  <a:pt x="1744" y="19800"/>
                  <a:pt x="1473" y="19800"/>
                </a:cubicBezTo>
                <a:moveTo>
                  <a:pt x="1473" y="1800"/>
                </a:moveTo>
                <a:cubicBezTo>
                  <a:pt x="1744" y="1800"/>
                  <a:pt x="1964" y="2204"/>
                  <a:pt x="1964" y="2700"/>
                </a:cubicBezTo>
                <a:cubicBezTo>
                  <a:pt x="1964" y="3197"/>
                  <a:pt x="1744" y="3600"/>
                  <a:pt x="1473" y="3600"/>
                </a:cubicBezTo>
                <a:cubicBezTo>
                  <a:pt x="1201" y="3600"/>
                  <a:pt x="982" y="3197"/>
                  <a:pt x="982" y="2700"/>
                </a:cubicBezTo>
                <a:cubicBezTo>
                  <a:pt x="982" y="2204"/>
                  <a:pt x="1201" y="1800"/>
                  <a:pt x="1473" y="1800"/>
                </a:cubicBezTo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807"/>
                  <a:pt x="0" y="1800"/>
                </a:cubicBezTo>
                <a:lnTo>
                  <a:pt x="0" y="19800"/>
                </a:lnTo>
                <a:cubicBezTo>
                  <a:pt x="0" y="20795"/>
                  <a:pt x="440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0795"/>
                  <a:pt x="21600" y="19800"/>
                </a:cubicBezTo>
                <a:lnTo>
                  <a:pt x="21600" y="1800"/>
                </a:lnTo>
                <a:cubicBezTo>
                  <a:pt x="21600" y="807"/>
                  <a:pt x="21160" y="0"/>
                  <a:pt x="20618" y="0"/>
                </a:cubicBezTo>
                <a:moveTo>
                  <a:pt x="12385" y="13802"/>
                </a:moveTo>
                <a:cubicBezTo>
                  <a:pt x="12304" y="14142"/>
                  <a:pt x="12193" y="14423"/>
                  <a:pt x="12052" y="14646"/>
                </a:cubicBezTo>
                <a:cubicBezTo>
                  <a:pt x="11912" y="14871"/>
                  <a:pt x="11747" y="15042"/>
                  <a:pt x="11558" y="15161"/>
                </a:cubicBezTo>
                <a:cubicBezTo>
                  <a:pt x="11369" y="15279"/>
                  <a:pt x="11221" y="15346"/>
                  <a:pt x="11001" y="15363"/>
                </a:cubicBezTo>
                <a:lnTo>
                  <a:pt x="11001" y="16198"/>
                </a:lnTo>
                <a:lnTo>
                  <a:pt x="10605" y="16198"/>
                </a:lnTo>
                <a:lnTo>
                  <a:pt x="10605" y="15363"/>
                </a:lnTo>
                <a:cubicBezTo>
                  <a:pt x="10368" y="15354"/>
                  <a:pt x="10206" y="15284"/>
                  <a:pt x="10009" y="15154"/>
                </a:cubicBezTo>
                <a:cubicBezTo>
                  <a:pt x="9811" y="15024"/>
                  <a:pt x="9642" y="14838"/>
                  <a:pt x="9501" y="14597"/>
                </a:cubicBezTo>
                <a:cubicBezTo>
                  <a:pt x="9361" y="14358"/>
                  <a:pt x="9252" y="14061"/>
                  <a:pt x="9175" y="13711"/>
                </a:cubicBezTo>
                <a:cubicBezTo>
                  <a:pt x="9098" y="13359"/>
                  <a:pt x="9062" y="12957"/>
                  <a:pt x="9066" y="12500"/>
                </a:cubicBezTo>
                <a:lnTo>
                  <a:pt x="9818" y="12500"/>
                </a:lnTo>
                <a:cubicBezTo>
                  <a:pt x="9813" y="13038"/>
                  <a:pt x="9877" y="13461"/>
                  <a:pt x="10009" y="13771"/>
                </a:cubicBezTo>
                <a:cubicBezTo>
                  <a:pt x="10140" y="14082"/>
                  <a:pt x="10302" y="14245"/>
                  <a:pt x="10605" y="14261"/>
                </a:cubicBezTo>
                <a:lnTo>
                  <a:pt x="10605" y="11299"/>
                </a:lnTo>
                <a:cubicBezTo>
                  <a:pt x="10425" y="11210"/>
                  <a:pt x="10302" y="11102"/>
                  <a:pt x="10124" y="10976"/>
                </a:cubicBezTo>
                <a:cubicBezTo>
                  <a:pt x="9946" y="10849"/>
                  <a:pt x="9786" y="10686"/>
                  <a:pt x="9643" y="10485"/>
                </a:cubicBezTo>
                <a:cubicBezTo>
                  <a:pt x="9500" y="10287"/>
                  <a:pt x="9385" y="10035"/>
                  <a:pt x="9297" y="9733"/>
                </a:cubicBezTo>
                <a:cubicBezTo>
                  <a:pt x="9209" y="9432"/>
                  <a:pt x="9165" y="9056"/>
                  <a:pt x="9165" y="8608"/>
                </a:cubicBezTo>
                <a:cubicBezTo>
                  <a:pt x="9165" y="8216"/>
                  <a:pt x="9206" y="7871"/>
                  <a:pt x="9287" y="7574"/>
                </a:cubicBezTo>
                <a:cubicBezTo>
                  <a:pt x="9369" y="7276"/>
                  <a:pt x="9478" y="7028"/>
                  <a:pt x="9617" y="6827"/>
                </a:cubicBezTo>
                <a:cubicBezTo>
                  <a:pt x="9755" y="6627"/>
                  <a:pt x="9914" y="6474"/>
                  <a:pt x="10094" y="6369"/>
                </a:cubicBezTo>
                <a:cubicBezTo>
                  <a:pt x="10275" y="6263"/>
                  <a:pt x="10408" y="6210"/>
                  <a:pt x="10605" y="6210"/>
                </a:cubicBezTo>
                <a:lnTo>
                  <a:pt x="10605" y="5407"/>
                </a:lnTo>
                <a:lnTo>
                  <a:pt x="11001" y="5407"/>
                </a:lnTo>
                <a:lnTo>
                  <a:pt x="11001" y="6210"/>
                </a:lnTo>
                <a:cubicBezTo>
                  <a:pt x="11199" y="6210"/>
                  <a:pt x="11329" y="6258"/>
                  <a:pt x="11505" y="6356"/>
                </a:cubicBezTo>
                <a:cubicBezTo>
                  <a:pt x="11681" y="6455"/>
                  <a:pt x="11834" y="6601"/>
                  <a:pt x="11963" y="6797"/>
                </a:cubicBezTo>
                <a:cubicBezTo>
                  <a:pt x="12093" y="6993"/>
                  <a:pt x="12196" y="7242"/>
                  <a:pt x="12273" y="7543"/>
                </a:cubicBezTo>
                <a:cubicBezTo>
                  <a:pt x="12350" y="7845"/>
                  <a:pt x="12389" y="8197"/>
                  <a:pt x="12389" y="8596"/>
                </a:cubicBezTo>
                <a:lnTo>
                  <a:pt x="11637" y="8596"/>
                </a:lnTo>
                <a:cubicBezTo>
                  <a:pt x="11628" y="8179"/>
                  <a:pt x="11570" y="7861"/>
                  <a:pt x="11463" y="7641"/>
                </a:cubicBezTo>
                <a:cubicBezTo>
                  <a:pt x="11355" y="7421"/>
                  <a:pt x="11238" y="7311"/>
                  <a:pt x="11001" y="7311"/>
                </a:cubicBezTo>
                <a:lnTo>
                  <a:pt x="11001" y="9893"/>
                </a:lnTo>
                <a:cubicBezTo>
                  <a:pt x="11199" y="9991"/>
                  <a:pt x="11336" y="10106"/>
                  <a:pt x="11525" y="10236"/>
                </a:cubicBezTo>
                <a:cubicBezTo>
                  <a:pt x="11714" y="10366"/>
                  <a:pt x="11881" y="10533"/>
                  <a:pt x="12026" y="10737"/>
                </a:cubicBezTo>
                <a:cubicBezTo>
                  <a:pt x="12171" y="10941"/>
                  <a:pt x="12287" y="11194"/>
                  <a:pt x="12375" y="11496"/>
                </a:cubicBezTo>
                <a:cubicBezTo>
                  <a:pt x="12463" y="11798"/>
                  <a:pt x="12507" y="12169"/>
                  <a:pt x="12507" y="12609"/>
                </a:cubicBezTo>
                <a:cubicBezTo>
                  <a:pt x="12507" y="13066"/>
                  <a:pt x="12466" y="13463"/>
                  <a:pt x="12385" y="13802"/>
                </a:cubicBezTo>
                <a:moveTo>
                  <a:pt x="10800" y="3600"/>
                </a:moveTo>
                <a:cubicBezTo>
                  <a:pt x="8631" y="3600"/>
                  <a:pt x="6873" y="6824"/>
                  <a:pt x="6873" y="10800"/>
                </a:cubicBezTo>
                <a:cubicBezTo>
                  <a:pt x="6873" y="14776"/>
                  <a:pt x="8631" y="18000"/>
                  <a:pt x="10800" y="18000"/>
                </a:cubicBezTo>
                <a:cubicBezTo>
                  <a:pt x="12969" y="18000"/>
                  <a:pt x="14727" y="14776"/>
                  <a:pt x="14727" y="10800"/>
                </a:cubicBezTo>
                <a:cubicBezTo>
                  <a:pt x="14727" y="6824"/>
                  <a:pt x="12969" y="3600"/>
                  <a:pt x="10800" y="3600"/>
                </a:cubicBezTo>
                <a:moveTo>
                  <a:pt x="5400" y="3600"/>
                </a:moveTo>
                <a:lnTo>
                  <a:pt x="4418" y="3600"/>
                </a:lnTo>
                <a:cubicBezTo>
                  <a:pt x="4147" y="3600"/>
                  <a:pt x="3927" y="4003"/>
                  <a:pt x="3927" y="4500"/>
                </a:cubicBezTo>
                <a:cubicBezTo>
                  <a:pt x="3927" y="4997"/>
                  <a:pt x="4147" y="5400"/>
                  <a:pt x="4418" y="5400"/>
                </a:cubicBezTo>
                <a:lnTo>
                  <a:pt x="5400" y="5400"/>
                </a:lnTo>
                <a:cubicBezTo>
                  <a:pt x="5671" y="5400"/>
                  <a:pt x="5891" y="4997"/>
                  <a:pt x="5891" y="4500"/>
                </a:cubicBezTo>
                <a:cubicBezTo>
                  <a:pt x="5891" y="4003"/>
                  <a:pt x="5671" y="3600"/>
                  <a:pt x="5400" y="36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endParaRPr sz="1350" dirty="0">
              <a:solidFill>
                <a:prstClr val="black"/>
              </a:solidFill>
            </a:endParaRP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8C8E1B3A-FB82-E1CA-441C-EF54DC6A46F8}"/>
              </a:ext>
            </a:extLst>
          </p:cNvPr>
          <p:cNvSpPr txBox="1"/>
          <p:nvPr/>
        </p:nvSpPr>
        <p:spPr>
          <a:xfrm>
            <a:off x="6952459" y="2755152"/>
            <a:ext cx="1324006" cy="1292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50" dirty="0"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Territorial Pertinence</a:t>
            </a: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1BA7E673-E2C0-61EA-C3C5-408CFC585D00}"/>
              </a:ext>
            </a:extLst>
          </p:cNvPr>
          <p:cNvSpPr>
            <a:spLocks/>
          </p:cNvSpPr>
          <p:nvPr/>
        </p:nvSpPr>
        <p:spPr bwMode="auto">
          <a:xfrm>
            <a:off x="6465003" y="2614396"/>
            <a:ext cx="376236" cy="376235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solidFill>
            <a:schemeClr val="bg1"/>
          </a:solidFill>
          <a:ln w="127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txBody>
          <a:bodyPr lIns="0" tIns="0" rIns="0" bIns="0"/>
          <a:lstStyle/>
          <a:p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E1AF638C-90DA-88C8-7B3E-CD1901EE05FB}"/>
              </a:ext>
            </a:extLst>
          </p:cNvPr>
          <p:cNvSpPr txBox="1"/>
          <p:nvPr/>
        </p:nvSpPr>
        <p:spPr>
          <a:xfrm>
            <a:off x="6929188" y="3371612"/>
            <a:ext cx="1324006" cy="1292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50" dirty="0"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Energy Poverty</a:t>
            </a:r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A5A5542B-5EE0-37B2-3740-64F719D9B563}"/>
              </a:ext>
            </a:extLst>
          </p:cNvPr>
          <p:cNvSpPr>
            <a:spLocks/>
          </p:cNvSpPr>
          <p:nvPr/>
        </p:nvSpPr>
        <p:spPr bwMode="auto">
          <a:xfrm>
            <a:off x="6440101" y="3228364"/>
            <a:ext cx="376236" cy="376235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solidFill>
            <a:schemeClr val="bg1"/>
          </a:solidFill>
          <a:ln w="127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txBody>
          <a:bodyPr lIns="0" tIns="0" rIns="0" bIns="0"/>
          <a:lstStyle/>
          <a:p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Gráfico 29" descr="Birrete contorno">
            <a:extLst>
              <a:ext uri="{FF2B5EF4-FFF2-40B4-BE49-F238E27FC236}">
                <a16:creationId xmlns:a16="http://schemas.microsoft.com/office/drawing/2014/main" id="{ED346EB7-1064-FF2E-AE37-3FA63F0C11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37296" y="1919203"/>
            <a:ext cx="327473" cy="327473"/>
          </a:xfrm>
          <a:prstGeom prst="rect">
            <a:avLst/>
          </a:prstGeom>
        </p:spPr>
      </p:pic>
      <p:pic>
        <p:nvPicPr>
          <p:cNvPr id="33" name="Gráfico 32" descr="Ciclismo en compañía contorno">
            <a:extLst>
              <a:ext uri="{FF2B5EF4-FFF2-40B4-BE49-F238E27FC236}">
                <a16:creationId xmlns:a16="http://schemas.microsoft.com/office/drawing/2014/main" id="{83886A56-A38A-9F32-6D03-706095C7F1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63656" y="1185152"/>
            <a:ext cx="359351" cy="359351"/>
          </a:xfrm>
          <a:prstGeom prst="rect">
            <a:avLst/>
          </a:prstGeom>
        </p:spPr>
      </p:pic>
      <p:pic>
        <p:nvPicPr>
          <p:cNvPr id="40" name="Gráfico 39" descr="Dirigir dos pines por un camino contorno">
            <a:extLst>
              <a:ext uri="{FF2B5EF4-FFF2-40B4-BE49-F238E27FC236}">
                <a16:creationId xmlns:a16="http://schemas.microsoft.com/office/drawing/2014/main" id="{553BC95D-6AF6-A2CB-0A27-464984EE70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498386" y="2653470"/>
            <a:ext cx="284479" cy="284479"/>
          </a:xfrm>
          <a:prstGeom prst="rect">
            <a:avLst/>
          </a:prstGeom>
        </p:spPr>
      </p:pic>
      <p:pic>
        <p:nvPicPr>
          <p:cNvPr id="42" name="Gráfico 41" descr="Batería descargada contorno">
            <a:extLst>
              <a:ext uri="{FF2B5EF4-FFF2-40B4-BE49-F238E27FC236}">
                <a16:creationId xmlns:a16="http://schemas.microsoft.com/office/drawing/2014/main" id="{4286F5D1-F49C-D209-4E6F-E4B88DFDFA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483885" y="3253379"/>
            <a:ext cx="298980" cy="298980"/>
          </a:xfrm>
          <a:prstGeom prst="rect">
            <a:avLst/>
          </a:prstGeom>
        </p:spPr>
      </p:pic>
      <p:pic>
        <p:nvPicPr>
          <p:cNvPr id="44" name="Gráfico 43" descr="Hombre y mujer contorno">
            <a:extLst>
              <a:ext uri="{FF2B5EF4-FFF2-40B4-BE49-F238E27FC236}">
                <a16:creationId xmlns:a16="http://schemas.microsoft.com/office/drawing/2014/main" id="{95311B2D-FD26-14FA-19E8-696BD5434AA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098597" y="3819280"/>
            <a:ext cx="295062" cy="295062"/>
          </a:xfrm>
          <a:prstGeom prst="rect">
            <a:avLst/>
          </a:prstGeom>
        </p:spPr>
      </p:pic>
      <p:sp>
        <p:nvSpPr>
          <p:cNvPr id="32" name="Google Shape;375;p44">
            <a:extLst>
              <a:ext uri="{FF2B5EF4-FFF2-40B4-BE49-F238E27FC236}">
                <a16:creationId xmlns:a16="http://schemas.microsoft.com/office/drawing/2014/main" id="{1D231F18-B77B-656F-D005-9D1A4C9ED2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8459" y="56390"/>
            <a:ext cx="7928006" cy="5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bg2"/>
                </a:solidFill>
              </a:rPr>
              <a:t>Programs Indicators dimention at the Agency</a:t>
            </a:r>
            <a:endParaRPr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193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41"/>
          <p:cNvPicPr preferRelativeResize="0"/>
          <p:nvPr/>
        </p:nvPicPr>
        <p:blipFill rotWithShape="1">
          <a:blip r:embed="rId3">
            <a:alphaModFix/>
          </a:blip>
          <a:srcRect r="49179"/>
          <a:stretch/>
        </p:blipFill>
        <p:spPr>
          <a:xfrm>
            <a:off x="341051" y="2244076"/>
            <a:ext cx="475412" cy="289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1"/>
          <p:cNvPicPr preferRelativeResize="0"/>
          <p:nvPr/>
        </p:nvPicPr>
        <p:blipFill rotWithShape="1">
          <a:blip r:embed="rId3">
            <a:alphaModFix/>
          </a:blip>
          <a:srcRect l="49179"/>
          <a:stretch/>
        </p:blipFill>
        <p:spPr>
          <a:xfrm rot="10800000">
            <a:off x="8522526" y="1"/>
            <a:ext cx="475412" cy="28994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riángulo isósceles 5">
            <a:extLst>
              <a:ext uri="{FF2B5EF4-FFF2-40B4-BE49-F238E27FC236}">
                <a16:creationId xmlns:a16="http://schemas.microsoft.com/office/drawing/2014/main" id="{F1234436-A780-CE30-49C3-45F848B2E54B}"/>
              </a:ext>
            </a:extLst>
          </p:cNvPr>
          <p:cNvSpPr/>
          <p:nvPr/>
        </p:nvSpPr>
        <p:spPr>
          <a:xfrm>
            <a:off x="1163883" y="652070"/>
            <a:ext cx="2345961" cy="3732551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2A9F8E3-616E-AEF0-AC10-DF3BCE226EAE}"/>
              </a:ext>
            </a:extLst>
          </p:cNvPr>
          <p:cNvSpPr/>
          <p:nvPr/>
        </p:nvSpPr>
        <p:spPr>
          <a:xfrm>
            <a:off x="998992" y="3447737"/>
            <a:ext cx="2833141" cy="697043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Output</a:t>
            </a:r>
            <a:endParaRPr lang="es-CL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4DE69CF-A767-9A09-7845-350471DED0FC}"/>
              </a:ext>
            </a:extLst>
          </p:cNvPr>
          <p:cNvSpPr/>
          <p:nvPr/>
        </p:nvSpPr>
        <p:spPr>
          <a:xfrm>
            <a:off x="998992" y="2325973"/>
            <a:ext cx="2833141" cy="697043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Intermediate</a:t>
            </a:r>
            <a:r>
              <a:rPr lang="es-MX" dirty="0"/>
              <a:t> </a:t>
            </a:r>
            <a:r>
              <a:rPr lang="en-US" dirty="0"/>
              <a:t>Results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F4C82997-625F-F3D3-74CD-B7C80786BC26}"/>
              </a:ext>
            </a:extLst>
          </p:cNvPr>
          <p:cNvSpPr/>
          <p:nvPr/>
        </p:nvSpPr>
        <p:spPr>
          <a:xfrm>
            <a:off x="998991" y="1247229"/>
            <a:ext cx="2833141" cy="69704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Final </a:t>
            </a:r>
            <a:r>
              <a:rPr lang="en-US" dirty="0"/>
              <a:t>Results</a:t>
            </a:r>
            <a:r>
              <a:rPr lang="es-MX" dirty="0"/>
              <a:t> </a:t>
            </a:r>
            <a:r>
              <a:rPr lang="es-MX" dirty="0" err="1"/>
              <a:t>or</a:t>
            </a:r>
            <a:r>
              <a:rPr lang="es-MX" dirty="0"/>
              <a:t> </a:t>
            </a:r>
            <a:r>
              <a:rPr lang="es-MX" dirty="0" err="1"/>
              <a:t>Impact</a:t>
            </a:r>
            <a:r>
              <a:rPr lang="es-MX" dirty="0"/>
              <a:t> (</a:t>
            </a:r>
            <a:r>
              <a:rPr lang="es-MX" dirty="0" err="1"/>
              <a:t>Outcome</a:t>
            </a:r>
            <a:r>
              <a:rPr lang="es-MX" dirty="0"/>
              <a:t>)</a:t>
            </a:r>
            <a:endParaRPr lang="es-CL" dirty="0"/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9120BB4C-552A-2A61-5C07-349FC1A0CE66}"/>
              </a:ext>
            </a:extLst>
          </p:cNvPr>
          <p:cNvSpPr/>
          <p:nvPr/>
        </p:nvSpPr>
        <p:spPr>
          <a:xfrm>
            <a:off x="4566651" y="1341620"/>
            <a:ext cx="989350" cy="54714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1704DCFE-ABDC-5CC9-5DA4-E0EDCE034AD7}"/>
              </a:ext>
            </a:extLst>
          </p:cNvPr>
          <p:cNvSpPr/>
          <p:nvPr/>
        </p:nvSpPr>
        <p:spPr>
          <a:xfrm>
            <a:off x="4566651" y="2352284"/>
            <a:ext cx="989350" cy="54714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E9D2E206-F2B9-9BBE-43CE-91BED5F0EBD8}"/>
              </a:ext>
            </a:extLst>
          </p:cNvPr>
          <p:cNvSpPr/>
          <p:nvPr/>
        </p:nvSpPr>
        <p:spPr>
          <a:xfrm>
            <a:off x="4537172" y="3522687"/>
            <a:ext cx="989350" cy="54714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D3A028C-2554-D39E-165E-479E9171C595}"/>
              </a:ext>
            </a:extLst>
          </p:cNvPr>
          <p:cNvSpPr txBox="1"/>
          <p:nvPr/>
        </p:nvSpPr>
        <p:spPr>
          <a:xfrm>
            <a:off x="5689385" y="3582927"/>
            <a:ext cx="28331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/>
              <a:t>How</a:t>
            </a:r>
            <a:r>
              <a:rPr lang="es-MX" dirty="0"/>
              <a:t> </a:t>
            </a:r>
            <a:r>
              <a:rPr lang="es-MX" dirty="0" err="1"/>
              <a:t>many</a:t>
            </a:r>
            <a:r>
              <a:rPr lang="es-MX" dirty="0"/>
              <a:t> </a:t>
            </a:r>
            <a:r>
              <a:rPr lang="es-MX" dirty="0" err="1"/>
              <a:t>units</a:t>
            </a:r>
            <a:r>
              <a:rPr lang="es-MX" dirty="0"/>
              <a:t> </a:t>
            </a:r>
            <a:r>
              <a:rPr lang="es-MX" dirty="0" err="1"/>
              <a:t>of</a:t>
            </a:r>
            <a:r>
              <a:rPr lang="es-MX" dirty="0"/>
              <a:t> </a:t>
            </a:r>
            <a:r>
              <a:rPr lang="es-MX" dirty="0" err="1"/>
              <a:t>products</a:t>
            </a:r>
            <a:r>
              <a:rPr lang="es-MX" dirty="0"/>
              <a:t> </a:t>
            </a:r>
            <a:r>
              <a:rPr lang="es-MX" dirty="0" err="1"/>
              <a:t>or</a:t>
            </a:r>
            <a:r>
              <a:rPr lang="es-MX" dirty="0"/>
              <a:t> </a:t>
            </a:r>
            <a:r>
              <a:rPr lang="es-MX" dirty="0" err="1"/>
              <a:t>services</a:t>
            </a:r>
            <a:r>
              <a:rPr lang="es-MX" dirty="0"/>
              <a:t> are </a:t>
            </a:r>
            <a:r>
              <a:rPr lang="es-MX" dirty="0" err="1"/>
              <a:t>being</a:t>
            </a:r>
            <a:r>
              <a:rPr lang="es-MX" dirty="0"/>
              <a:t> </a:t>
            </a:r>
            <a:r>
              <a:rPr lang="es-MX" dirty="0" err="1"/>
              <a:t>delivered</a:t>
            </a:r>
            <a:r>
              <a:rPr lang="es-MX" dirty="0"/>
              <a:t> </a:t>
            </a:r>
            <a:r>
              <a:rPr lang="es-MX" dirty="0" err="1"/>
              <a:t>to</a:t>
            </a:r>
            <a:r>
              <a:rPr lang="es-MX" dirty="0"/>
              <a:t> beneficiaries?</a:t>
            </a:r>
          </a:p>
          <a:p>
            <a:r>
              <a:rPr lang="es-MX" sz="1200" i="1" dirty="0"/>
              <a:t>Ex: </a:t>
            </a:r>
            <a:r>
              <a:rPr lang="es-MX" sz="1200" i="1" dirty="0" err="1"/>
              <a:t>N°</a:t>
            </a:r>
            <a:r>
              <a:rPr lang="es-MX" sz="1200" i="1" dirty="0"/>
              <a:t> </a:t>
            </a:r>
            <a:r>
              <a:rPr lang="es-MX" sz="1200" i="1" dirty="0" err="1"/>
              <a:t>of</a:t>
            </a:r>
            <a:r>
              <a:rPr lang="es-MX" sz="1200" i="1" dirty="0"/>
              <a:t> </a:t>
            </a:r>
            <a:r>
              <a:rPr lang="es-MX" sz="1200" i="1" dirty="0" err="1"/>
              <a:t>schools</a:t>
            </a:r>
            <a:r>
              <a:rPr lang="es-MX" sz="1200" i="1" dirty="0"/>
              <a:t> beneficiaries </a:t>
            </a:r>
            <a:r>
              <a:rPr lang="es-MX" sz="1200" i="1" dirty="0" err="1"/>
              <a:t>of</a:t>
            </a:r>
            <a:r>
              <a:rPr lang="es-MX" sz="1200" i="1" dirty="0"/>
              <a:t> </a:t>
            </a:r>
            <a:r>
              <a:rPr lang="es-MX" sz="1200" i="1" dirty="0" err="1"/>
              <a:t>the</a:t>
            </a:r>
            <a:r>
              <a:rPr lang="es-MX" sz="1200" i="1" dirty="0"/>
              <a:t> </a:t>
            </a:r>
            <a:r>
              <a:rPr lang="es-MX" sz="1200" i="1" dirty="0" err="1"/>
              <a:t>envelope</a:t>
            </a:r>
            <a:r>
              <a:rPr lang="es-MX" sz="1200" i="1" dirty="0"/>
              <a:t> </a:t>
            </a:r>
            <a:r>
              <a:rPr lang="es-MX" sz="1200" i="1" dirty="0" err="1"/>
              <a:t>insulation</a:t>
            </a:r>
            <a:r>
              <a:rPr lang="es-MX" sz="1200" i="1" dirty="0"/>
              <a:t> </a:t>
            </a:r>
            <a:r>
              <a:rPr lang="es-MX" sz="1200" i="1" dirty="0" err="1"/>
              <a:t>program</a:t>
            </a:r>
            <a:endParaRPr lang="es-CL" sz="1200" i="1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2577EEA-9265-CCD5-D3C3-99D248E58FF8}"/>
              </a:ext>
            </a:extLst>
          </p:cNvPr>
          <p:cNvSpPr txBox="1"/>
          <p:nvPr/>
        </p:nvSpPr>
        <p:spPr>
          <a:xfrm>
            <a:off x="5689344" y="2432605"/>
            <a:ext cx="28904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/>
              <a:t>How</a:t>
            </a:r>
            <a:r>
              <a:rPr lang="es-MX" dirty="0"/>
              <a:t> </a:t>
            </a:r>
            <a:r>
              <a:rPr lang="es-MX" dirty="0" err="1"/>
              <a:t>is</a:t>
            </a:r>
            <a:r>
              <a:rPr lang="es-MX" dirty="0"/>
              <a:t> </a:t>
            </a:r>
            <a:r>
              <a:rPr lang="es-MX" dirty="0" err="1"/>
              <a:t>changing</a:t>
            </a:r>
            <a:r>
              <a:rPr lang="es-MX" dirty="0"/>
              <a:t>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state</a:t>
            </a:r>
            <a:r>
              <a:rPr lang="es-MX" dirty="0"/>
              <a:t> </a:t>
            </a:r>
            <a:r>
              <a:rPr lang="es-MX" dirty="0" err="1"/>
              <a:t>or</a:t>
            </a:r>
            <a:r>
              <a:rPr lang="es-MX" dirty="0"/>
              <a:t> </a:t>
            </a:r>
            <a:r>
              <a:rPr lang="es-MX" dirty="0" err="1"/>
              <a:t>behaviour</a:t>
            </a:r>
            <a:r>
              <a:rPr lang="es-MX" dirty="0"/>
              <a:t> </a:t>
            </a:r>
            <a:r>
              <a:rPr lang="es-MX" dirty="0" err="1"/>
              <a:t>of</a:t>
            </a:r>
            <a:r>
              <a:rPr lang="es-MX" dirty="0"/>
              <a:t> </a:t>
            </a:r>
            <a:r>
              <a:rPr lang="es-MX" dirty="0" err="1"/>
              <a:t>the</a:t>
            </a:r>
            <a:r>
              <a:rPr lang="es-MX" dirty="0"/>
              <a:t> beneficiaries?</a:t>
            </a:r>
          </a:p>
          <a:p>
            <a:r>
              <a:rPr lang="es-MX" sz="1200" i="1" dirty="0"/>
              <a:t>Ex: </a:t>
            </a:r>
            <a:r>
              <a:rPr lang="es-MX" sz="1200" i="1" dirty="0" err="1"/>
              <a:t>Percentage</a:t>
            </a:r>
            <a:r>
              <a:rPr lang="es-MX" sz="1200" i="1" dirty="0"/>
              <a:t> </a:t>
            </a:r>
            <a:r>
              <a:rPr lang="es-MX" sz="1200" i="1" dirty="0" err="1"/>
              <a:t>of</a:t>
            </a:r>
            <a:r>
              <a:rPr lang="es-MX" sz="1200" i="1" dirty="0"/>
              <a:t> </a:t>
            </a:r>
            <a:r>
              <a:rPr lang="es-MX" sz="1200" i="1" dirty="0" err="1"/>
              <a:t>schools</a:t>
            </a:r>
            <a:r>
              <a:rPr lang="es-MX" sz="1200" i="1" dirty="0"/>
              <a:t> </a:t>
            </a:r>
            <a:r>
              <a:rPr lang="es-MX" sz="1200" i="1" dirty="0" err="1"/>
              <a:t>which</a:t>
            </a:r>
            <a:r>
              <a:rPr lang="es-MX" sz="1200" i="1" dirty="0"/>
              <a:t> has </a:t>
            </a:r>
            <a:r>
              <a:rPr lang="es-MX" sz="1200" i="1" dirty="0" err="1"/>
              <a:t>received</a:t>
            </a:r>
            <a:r>
              <a:rPr lang="es-MX" sz="1200" i="1" dirty="0"/>
              <a:t> </a:t>
            </a:r>
            <a:r>
              <a:rPr lang="es-MX" sz="1200" i="1" dirty="0" err="1"/>
              <a:t>envelope</a:t>
            </a:r>
            <a:r>
              <a:rPr lang="es-MX" sz="1200" i="1" dirty="0"/>
              <a:t> </a:t>
            </a:r>
            <a:r>
              <a:rPr lang="es-MX" sz="1200" i="1" dirty="0" err="1"/>
              <a:t>insulation</a:t>
            </a:r>
            <a:endParaRPr lang="es-CL" sz="1200" i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5BE6654-3261-0416-FA8B-A5A21C522B02}"/>
              </a:ext>
            </a:extLst>
          </p:cNvPr>
          <p:cNvSpPr txBox="1"/>
          <p:nvPr/>
        </p:nvSpPr>
        <p:spPr>
          <a:xfrm>
            <a:off x="5695987" y="967118"/>
            <a:ext cx="28331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/>
              <a:t>How</a:t>
            </a:r>
            <a:r>
              <a:rPr lang="es-MX" dirty="0"/>
              <a:t> are </a:t>
            </a:r>
            <a:r>
              <a:rPr lang="es-MX" dirty="0" err="1"/>
              <a:t>changing</a:t>
            </a:r>
            <a:r>
              <a:rPr lang="es-MX" dirty="0"/>
              <a:t>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conditions</a:t>
            </a:r>
            <a:r>
              <a:rPr lang="es-MX" dirty="0"/>
              <a:t> </a:t>
            </a:r>
            <a:r>
              <a:rPr lang="es-MX" dirty="0" err="1"/>
              <a:t>that</a:t>
            </a:r>
            <a:r>
              <a:rPr lang="es-MX" dirty="0"/>
              <a:t> are </a:t>
            </a:r>
            <a:r>
              <a:rPr lang="es-MX" dirty="0" err="1"/>
              <a:t>being</a:t>
            </a:r>
            <a:r>
              <a:rPr lang="es-MX" dirty="0"/>
              <a:t> </a:t>
            </a:r>
            <a:r>
              <a:rPr lang="es-MX" dirty="0" err="1"/>
              <a:t>improving</a:t>
            </a:r>
            <a:r>
              <a:rPr lang="es-MX" dirty="0"/>
              <a:t>, are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problems</a:t>
            </a:r>
            <a:r>
              <a:rPr lang="es-MX" dirty="0"/>
              <a:t> </a:t>
            </a:r>
            <a:r>
              <a:rPr lang="es-MX" dirty="0" err="1"/>
              <a:t>being</a:t>
            </a:r>
            <a:r>
              <a:rPr lang="es-MX" dirty="0"/>
              <a:t> </a:t>
            </a:r>
            <a:r>
              <a:rPr lang="es-MX" dirty="0" err="1"/>
              <a:t>solved</a:t>
            </a:r>
            <a:r>
              <a:rPr lang="es-MX" dirty="0"/>
              <a:t>? </a:t>
            </a:r>
          </a:p>
          <a:p>
            <a:r>
              <a:rPr lang="es-MX" sz="1200" i="1" dirty="0"/>
              <a:t>Ex. </a:t>
            </a:r>
            <a:r>
              <a:rPr lang="es-MX" sz="1200" i="1" dirty="0" err="1"/>
              <a:t>Increase</a:t>
            </a:r>
            <a:r>
              <a:rPr lang="es-MX" sz="1200" i="1" dirty="0"/>
              <a:t> in </a:t>
            </a:r>
            <a:r>
              <a:rPr lang="es-MX" sz="1200" i="1" dirty="0" err="1"/>
              <a:t>school</a:t>
            </a:r>
            <a:r>
              <a:rPr lang="es-MX" sz="1200" i="1" dirty="0"/>
              <a:t> </a:t>
            </a:r>
            <a:r>
              <a:rPr lang="es-MX" sz="1200" i="1" dirty="0" err="1"/>
              <a:t>attendance</a:t>
            </a:r>
            <a:r>
              <a:rPr lang="es-MX" sz="1200" i="1" dirty="0"/>
              <a:t> after </a:t>
            </a:r>
            <a:r>
              <a:rPr lang="es-MX" sz="1200" i="1" dirty="0" err="1"/>
              <a:t>received</a:t>
            </a:r>
            <a:r>
              <a:rPr lang="es-MX" sz="1200" i="1" dirty="0"/>
              <a:t> </a:t>
            </a:r>
            <a:r>
              <a:rPr lang="es-MX" sz="1200" i="1" dirty="0" err="1"/>
              <a:t>envelope</a:t>
            </a:r>
            <a:r>
              <a:rPr lang="es-MX" sz="1200" i="1" dirty="0"/>
              <a:t> </a:t>
            </a:r>
            <a:r>
              <a:rPr lang="es-MX" sz="1200" i="1" dirty="0" err="1"/>
              <a:t>insulation</a:t>
            </a:r>
            <a:endParaRPr lang="es-CL" sz="1200" i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897DFD8-733B-37F9-F9C3-AFD9A247FA77}"/>
              </a:ext>
            </a:extLst>
          </p:cNvPr>
          <p:cNvSpPr txBox="1"/>
          <p:nvPr/>
        </p:nvSpPr>
        <p:spPr>
          <a:xfrm>
            <a:off x="859053" y="4900161"/>
            <a:ext cx="77883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800" dirty="0" err="1"/>
              <a:t>Source</a:t>
            </a:r>
            <a:r>
              <a:rPr lang="es-CL" sz="800" dirty="0"/>
              <a:t>: </a:t>
            </a:r>
            <a:r>
              <a:rPr lang="es-CL" sz="800" dirty="0" err="1"/>
              <a:t>Adaptation</a:t>
            </a:r>
            <a:r>
              <a:rPr lang="es-CL" sz="800" dirty="0"/>
              <a:t> </a:t>
            </a:r>
            <a:r>
              <a:rPr lang="es-CL" sz="800" dirty="0" err="1"/>
              <a:t>from</a:t>
            </a:r>
            <a:r>
              <a:rPr lang="es-CL" sz="800" dirty="0"/>
              <a:t> </a:t>
            </a:r>
            <a:r>
              <a:rPr lang="es-CL" sz="800" dirty="0" err="1"/>
              <a:t>the</a:t>
            </a:r>
            <a:r>
              <a:rPr lang="es-CL" sz="800" dirty="0"/>
              <a:t> “Manual </a:t>
            </a:r>
            <a:r>
              <a:rPr lang="es-CL" sz="800" dirty="0" err="1"/>
              <a:t>for</a:t>
            </a:r>
            <a:r>
              <a:rPr lang="es-CL" sz="800" dirty="0"/>
              <a:t> </a:t>
            </a:r>
            <a:r>
              <a:rPr lang="es-CL" sz="800" dirty="0" err="1"/>
              <a:t>strategic</a:t>
            </a:r>
            <a:r>
              <a:rPr lang="es-CL" sz="800" dirty="0"/>
              <a:t> </a:t>
            </a:r>
            <a:r>
              <a:rPr lang="es-CL" sz="800" dirty="0" err="1"/>
              <a:t>planning</a:t>
            </a:r>
            <a:r>
              <a:rPr lang="es-CL" sz="800" dirty="0"/>
              <a:t> and performance </a:t>
            </a:r>
            <a:r>
              <a:rPr lang="es-CL" sz="800" dirty="0" err="1"/>
              <a:t>indicators</a:t>
            </a:r>
            <a:r>
              <a:rPr lang="es-CL" sz="800" dirty="0"/>
              <a:t> in </a:t>
            </a:r>
            <a:r>
              <a:rPr lang="es-CL" sz="800" dirty="0" err="1"/>
              <a:t>the</a:t>
            </a:r>
            <a:r>
              <a:rPr lang="es-CL" sz="800" dirty="0"/>
              <a:t> </a:t>
            </a:r>
            <a:r>
              <a:rPr lang="es-CL" sz="800" dirty="0" err="1"/>
              <a:t>public</a:t>
            </a:r>
            <a:r>
              <a:rPr lang="es-CL" sz="800" dirty="0"/>
              <a:t> sector, CEPAL”</a:t>
            </a:r>
          </a:p>
        </p:txBody>
      </p:sp>
      <p:sp>
        <p:nvSpPr>
          <p:cNvPr id="5" name="Google Shape;375;p44">
            <a:extLst>
              <a:ext uri="{FF2B5EF4-FFF2-40B4-BE49-F238E27FC236}">
                <a16:creationId xmlns:a16="http://schemas.microsoft.com/office/drawing/2014/main" id="{5A2C9C20-CCF7-4082-AAC1-60F5630A99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5381" y="-2820"/>
            <a:ext cx="8467818" cy="5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>
                <a:solidFill>
                  <a:schemeClr val="bg2"/>
                </a:solidFill>
              </a:rPr>
              <a:t>Type of indicators depending on the stage of process</a:t>
            </a:r>
            <a:endParaRPr sz="2400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6"/>
          <p:cNvSpPr txBox="1">
            <a:spLocks noGrp="1"/>
          </p:cNvSpPr>
          <p:nvPr>
            <p:ph type="subTitle" idx="2"/>
          </p:nvPr>
        </p:nvSpPr>
        <p:spPr>
          <a:xfrm>
            <a:off x="292725" y="75825"/>
            <a:ext cx="6968400" cy="3867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Energy Evaluation Asia Pacific (EEAP) Webinar</a:t>
            </a:r>
          </a:p>
        </p:txBody>
      </p:sp>
      <p:sp>
        <p:nvSpPr>
          <p:cNvPr id="6" name="Diagrama de flujo: proceso alternativo 5">
            <a:extLst>
              <a:ext uri="{FF2B5EF4-FFF2-40B4-BE49-F238E27FC236}">
                <a16:creationId xmlns:a16="http://schemas.microsoft.com/office/drawing/2014/main" id="{B9E233AA-A4E3-33FB-3AB4-48CB93F5BD23}"/>
              </a:ext>
            </a:extLst>
          </p:cNvPr>
          <p:cNvSpPr/>
          <p:nvPr/>
        </p:nvSpPr>
        <p:spPr>
          <a:xfrm>
            <a:off x="4031868" y="2609549"/>
            <a:ext cx="1820675" cy="383324"/>
          </a:xfrm>
          <a:prstGeom prst="flowChartAlternateProcess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700" dirty="0" err="1"/>
              <a:t>Level</a:t>
            </a:r>
            <a:r>
              <a:rPr lang="es-ES" sz="700" dirty="0"/>
              <a:t> </a:t>
            </a:r>
            <a:r>
              <a:rPr lang="es-ES" sz="700" dirty="0" err="1"/>
              <a:t>of</a:t>
            </a:r>
            <a:r>
              <a:rPr lang="es-ES" sz="700" dirty="0"/>
              <a:t> </a:t>
            </a:r>
            <a:r>
              <a:rPr lang="es-ES" sz="700" dirty="0" err="1"/>
              <a:t>articulation</a:t>
            </a:r>
            <a:r>
              <a:rPr lang="es-ES" sz="700" dirty="0"/>
              <a:t> </a:t>
            </a:r>
            <a:r>
              <a:rPr lang="es-ES" sz="700" dirty="0" err="1"/>
              <a:t>with</a:t>
            </a:r>
            <a:r>
              <a:rPr lang="es-ES" sz="700" dirty="0"/>
              <a:t> </a:t>
            </a:r>
            <a:r>
              <a:rPr lang="es-ES" sz="700" dirty="0" err="1"/>
              <a:t>private</a:t>
            </a:r>
            <a:r>
              <a:rPr lang="es-ES" sz="700" dirty="0"/>
              <a:t>, </a:t>
            </a:r>
            <a:r>
              <a:rPr lang="es-ES" sz="700" dirty="0" err="1"/>
              <a:t>public</a:t>
            </a:r>
            <a:r>
              <a:rPr lang="es-ES" sz="700" dirty="0"/>
              <a:t> and </a:t>
            </a:r>
            <a:r>
              <a:rPr lang="es-ES" sz="700" dirty="0" err="1"/>
              <a:t>citizenship</a:t>
            </a:r>
            <a:r>
              <a:rPr lang="es-ES" sz="700" dirty="0"/>
              <a:t> sector. </a:t>
            </a:r>
            <a:endParaRPr lang="es-CL" sz="700" dirty="0"/>
          </a:p>
        </p:txBody>
      </p:sp>
      <p:sp>
        <p:nvSpPr>
          <p:cNvPr id="7" name="Diagrama de flujo: proceso alternativo 6">
            <a:extLst>
              <a:ext uri="{FF2B5EF4-FFF2-40B4-BE49-F238E27FC236}">
                <a16:creationId xmlns:a16="http://schemas.microsoft.com/office/drawing/2014/main" id="{31F7A6CB-14F1-398D-AD98-5FDE2DF23B2C}"/>
              </a:ext>
            </a:extLst>
          </p:cNvPr>
          <p:cNvSpPr/>
          <p:nvPr/>
        </p:nvSpPr>
        <p:spPr>
          <a:xfrm>
            <a:off x="1937780" y="4372187"/>
            <a:ext cx="1820675" cy="482975"/>
          </a:xfrm>
          <a:prstGeom prst="flowChartAlternateProcess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700" dirty="0"/>
              <a:t> </a:t>
            </a:r>
            <a:r>
              <a:rPr lang="es-ES" sz="800" dirty="0" err="1"/>
              <a:t>Number</a:t>
            </a:r>
            <a:r>
              <a:rPr lang="es-ES" sz="800" dirty="0"/>
              <a:t> </a:t>
            </a:r>
            <a:r>
              <a:rPr lang="es-ES" sz="800" dirty="0" err="1"/>
              <a:t>of</a:t>
            </a:r>
            <a:r>
              <a:rPr lang="es-ES" sz="800" dirty="0"/>
              <a:t> </a:t>
            </a:r>
            <a:r>
              <a:rPr lang="es-ES" sz="800" dirty="0" err="1"/>
              <a:t>private</a:t>
            </a:r>
            <a:r>
              <a:rPr lang="es-ES" sz="800" dirty="0"/>
              <a:t> </a:t>
            </a:r>
            <a:r>
              <a:rPr lang="es-ES" sz="800" dirty="0" err="1"/>
              <a:t>institutions</a:t>
            </a:r>
            <a:r>
              <a:rPr lang="es-ES" sz="800" dirty="0"/>
              <a:t> in </a:t>
            </a:r>
            <a:r>
              <a:rPr lang="es-ES" sz="800" dirty="0" err="1"/>
              <a:t>articulation</a:t>
            </a:r>
            <a:r>
              <a:rPr lang="es-ES" sz="800" dirty="0"/>
              <a:t> </a:t>
            </a:r>
            <a:r>
              <a:rPr lang="es-ES" sz="800" dirty="0" err="1"/>
              <a:t>with</a:t>
            </a:r>
            <a:r>
              <a:rPr lang="es-ES" sz="800" dirty="0"/>
              <a:t> </a:t>
            </a:r>
            <a:r>
              <a:rPr lang="es-ES" sz="800" dirty="0" err="1"/>
              <a:t>agency</a:t>
            </a:r>
            <a:r>
              <a:rPr lang="es-ES" sz="800" dirty="0"/>
              <a:t> </a:t>
            </a:r>
            <a:r>
              <a:rPr lang="es-ES" sz="800" dirty="0" err="1"/>
              <a:t>programs</a:t>
            </a:r>
            <a:endParaRPr lang="es-CL" sz="700" dirty="0"/>
          </a:p>
        </p:txBody>
      </p:sp>
      <p:sp>
        <p:nvSpPr>
          <p:cNvPr id="8" name="Diagrama de flujo: proceso alternativo 7">
            <a:extLst>
              <a:ext uri="{FF2B5EF4-FFF2-40B4-BE49-F238E27FC236}">
                <a16:creationId xmlns:a16="http://schemas.microsoft.com/office/drawing/2014/main" id="{3157C143-6D1E-B397-FAA9-AA3089B3CFBA}"/>
              </a:ext>
            </a:extLst>
          </p:cNvPr>
          <p:cNvSpPr/>
          <p:nvPr/>
        </p:nvSpPr>
        <p:spPr>
          <a:xfrm>
            <a:off x="4038260" y="4359537"/>
            <a:ext cx="1820675" cy="482975"/>
          </a:xfrm>
          <a:prstGeom prst="flowChartAlternateProcess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700" dirty="0"/>
              <a:t> </a:t>
            </a:r>
            <a:r>
              <a:rPr lang="es-ES" sz="800" dirty="0" err="1"/>
              <a:t>Number</a:t>
            </a:r>
            <a:r>
              <a:rPr lang="es-ES" sz="800" dirty="0"/>
              <a:t> </a:t>
            </a:r>
            <a:r>
              <a:rPr lang="es-ES" sz="800" dirty="0" err="1"/>
              <a:t>of</a:t>
            </a:r>
            <a:r>
              <a:rPr lang="es-ES" sz="800" dirty="0"/>
              <a:t> </a:t>
            </a:r>
            <a:r>
              <a:rPr lang="es-ES" sz="800" dirty="0" err="1"/>
              <a:t>public</a:t>
            </a:r>
            <a:r>
              <a:rPr lang="es-ES" sz="800" dirty="0"/>
              <a:t> </a:t>
            </a:r>
            <a:r>
              <a:rPr lang="es-ES" sz="800" dirty="0" err="1"/>
              <a:t>institutions</a:t>
            </a:r>
            <a:r>
              <a:rPr lang="es-ES" sz="800" dirty="0"/>
              <a:t> in </a:t>
            </a:r>
            <a:r>
              <a:rPr lang="es-ES" sz="800" dirty="0" err="1"/>
              <a:t>articulation</a:t>
            </a:r>
            <a:r>
              <a:rPr lang="es-ES" sz="800" dirty="0"/>
              <a:t> </a:t>
            </a:r>
            <a:r>
              <a:rPr lang="es-ES" sz="800" dirty="0" err="1"/>
              <a:t>with</a:t>
            </a:r>
            <a:r>
              <a:rPr lang="es-ES" sz="800" dirty="0"/>
              <a:t> </a:t>
            </a:r>
            <a:r>
              <a:rPr lang="es-ES" sz="800" dirty="0" err="1"/>
              <a:t>agency</a:t>
            </a:r>
            <a:r>
              <a:rPr lang="es-ES" sz="800" dirty="0"/>
              <a:t> </a:t>
            </a:r>
            <a:r>
              <a:rPr lang="es-ES" sz="800" dirty="0" err="1"/>
              <a:t>programs</a:t>
            </a:r>
            <a:endParaRPr lang="es-CL" sz="700" dirty="0"/>
          </a:p>
        </p:txBody>
      </p:sp>
      <p:sp>
        <p:nvSpPr>
          <p:cNvPr id="9" name="Diagrama de flujo: proceso alternativo 8">
            <a:extLst>
              <a:ext uri="{FF2B5EF4-FFF2-40B4-BE49-F238E27FC236}">
                <a16:creationId xmlns:a16="http://schemas.microsoft.com/office/drawing/2014/main" id="{168C4964-1E61-A84B-C3FD-6DF3791C36F0}"/>
              </a:ext>
            </a:extLst>
          </p:cNvPr>
          <p:cNvSpPr/>
          <p:nvPr/>
        </p:nvSpPr>
        <p:spPr>
          <a:xfrm>
            <a:off x="6286324" y="4372188"/>
            <a:ext cx="1820675" cy="482975"/>
          </a:xfrm>
          <a:prstGeom prst="flowChartAlternateProcess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700" dirty="0" err="1"/>
              <a:t>Number</a:t>
            </a:r>
            <a:r>
              <a:rPr lang="es-ES" sz="700" dirty="0"/>
              <a:t> </a:t>
            </a:r>
            <a:r>
              <a:rPr lang="es-ES" sz="700" dirty="0" err="1"/>
              <a:t>of</a:t>
            </a:r>
            <a:r>
              <a:rPr lang="es-ES" sz="700" dirty="0"/>
              <a:t> </a:t>
            </a:r>
            <a:r>
              <a:rPr lang="es-ES" sz="700" dirty="0" err="1"/>
              <a:t>citizenship</a:t>
            </a:r>
            <a:r>
              <a:rPr lang="es-ES" sz="700" dirty="0"/>
              <a:t> </a:t>
            </a:r>
            <a:r>
              <a:rPr lang="es-ES" sz="700" dirty="0" err="1"/>
              <a:t>organizations</a:t>
            </a:r>
            <a:r>
              <a:rPr lang="es-ES" sz="700" dirty="0"/>
              <a:t> in </a:t>
            </a:r>
            <a:r>
              <a:rPr lang="es-ES" sz="700" dirty="0" err="1"/>
              <a:t>articulation</a:t>
            </a:r>
            <a:r>
              <a:rPr lang="es-ES" sz="700" dirty="0"/>
              <a:t> </a:t>
            </a:r>
            <a:r>
              <a:rPr lang="es-ES" sz="700" dirty="0" err="1"/>
              <a:t>with</a:t>
            </a:r>
            <a:r>
              <a:rPr lang="es-ES" sz="700" dirty="0"/>
              <a:t> </a:t>
            </a:r>
            <a:r>
              <a:rPr lang="es-ES" sz="700" dirty="0" err="1"/>
              <a:t>agency</a:t>
            </a:r>
            <a:r>
              <a:rPr lang="es-ES" sz="700" dirty="0"/>
              <a:t> </a:t>
            </a:r>
            <a:r>
              <a:rPr lang="es-ES" sz="700" dirty="0" err="1"/>
              <a:t>programs</a:t>
            </a:r>
            <a:endParaRPr lang="es-CL" sz="700" dirty="0"/>
          </a:p>
        </p:txBody>
      </p:sp>
      <p:sp>
        <p:nvSpPr>
          <p:cNvPr id="10" name="Diagrama de flujo: proceso alternativo 9">
            <a:extLst>
              <a:ext uri="{FF2B5EF4-FFF2-40B4-BE49-F238E27FC236}">
                <a16:creationId xmlns:a16="http://schemas.microsoft.com/office/drawing/2014/main" id="{8846D212-94E4-76EC-D808-E08DE9DF2A4B}"/>
              </a:ext>
            </a:extLst>
          </p:cNvPr>
          <p:cNvSpPr/>
          <p:nvPr/>
        </p:nvSpPr>
        <p:spPr>
          <a:xfrm>
            <a:off x="1937781" y="3485295"/>
            <a:ext cx="1820675" cy="482975"/>
          </a:xfrm>
          <a:prstGeom prst="flowChartAlternateProcess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00" dirty="0" err="1"/>
              <a:t>Percentaje</a:t>
            </a:r>
            <a:r>
              <a:rPr lang="es-ES" sz="800" dirty="0"/>
              <a:t> </a:t>
            </a:r>
            <a:r>
              <a:rPr lang="es-ES" sz="800" dirty="0" err="1"/>
              <a:t>of</a:t>
            </a:r>
            <a:r>
              <a:rPr lang="es-ES" sz="800" dirty="0"/>
              <a:t> </a:t>
            </a:r>
            <a:r>
              <a:rPr lang="es-ES" sz="800" dirty="0" err="1"/>
              <a:t>agency</a:t>
            </a:r>
            <a:r>
              <a:rPr lang="es-ES" sz="800" dirty="0"/>
              <a:t> </a:t>
            </a:r>
            <a:r>
              <a:rPr lang="es-ES" sz="800" dirty="0" err="1"/>
              <a:t>programs</a:t>
            </a:r>
            <a:r>
              <a:rPr lang="es-ES" sz="800" dirty="0"/>
              <a:t> in </a:t>
            </a:r>
            <a:r>
              <a:rPr lang="es-ES" sz="800" dirty="0" err="1"/>
              <a:t>articulation</a:t>
            </a:r>
            <a:r>
              <a:rPr lang="es-ES" sz="800" dirty="0"/>
              <a:t> </a:t>
            </a:r>
            <a:r>
              <a:rPr lang="es-ES" sz="800" dirty="0" err="1"/>
              <a:t>with</a:t>
            </a:r>
            <a:r>
              <a:rPr lang="es-ES" sz="800" dirty="0"/>
              <a:t> </a:t>
            </a:r>
            <a:r>
              <a:rPr lang="es-ES" sz="800" dirty="0" err="1"/>
              <a:t>private</a:t>
            </a:r>
            <a:r>
              <a:rPr lang="es-ES" sz="800" dirty="0"/>
              <a:t> </a:t>
            </a:r>
            <a:r>
              <a:rPr lang="es-ES" sz="800" dirty="0" err="1"/>
              <a:t>institutions</a:t>
            </a:r>
            <a:endParaRPr lang="es-CL" sz="800" dirty="0"/>
          </a:p>
        </p:txBody>
      </p:sp>
      <p:sp>
        <p:nvSpPr>
          <p:cNvPr id="11" name="Diagrama de flujo: proceso alternativo 10">
            <a:extLst>
              <a:ext uri="{FF2B5EF4-FFF2-40B4-BE49-F238E27FC236}">
                <a16:creationId xmlns:a16="http://schemas.microsoft.com/office/drawing/2014/main" id="{5D80959A-FA23-D5F5-50F3-0803530921F9}"/>
              </a:ext>
            </a:extLst>
          </p:cNvPr>
          <p:cNvSpPr/>
          <p:nvPr/>
        </p:nvSpPr>
        <p:spPr>
          <a:xfrm>
            <a:off x="4038262" y="3485295"/>
            <a:ext cx="1820675" cy="482975"/>
          </a:xfrm>
          <a:prstGeom prst="flowChartAlternateProcess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00" dirty="0" err="1"/>
              <a:t>Percentaje</a:t>
            </a:r>
            <a:r>
              <a:rPr lang="es-ES" sz="800" dirty="0"/>
              <a:t> </a:t>
            </a:r>
            <a:r>
              <a:rPr lang="es-ES" sz="800" dirty="0" err="1"/>
              <a:t>of</a:t>
            </a:r>
            <a:r>
              <a:rPr lang="es-ES" sz="800" dirty="0"/>
              <a:t> </a:t>
            </a:r>
            <a:r>
              <a:rPr lang="es-ES" sz="800" dirty="0" err="1"/>
              <a:t>agency</a:t>
            </a:r>
            <a:r>
              <a:rPr lang="es-ES" sz="800" dirty="0"/>
              <a:t> </a:t>
            </a:r>
            <a:r>
              <a:rPr lang="es-ES" sz="800" dirty="0" err="1"/>
              <a:t>programs</a:t>
            </a:r>
            <a:r>
              <a:rPr lang="es-ES" sz="800" dirty="0"/>
              <a:t> in </a:t>
            </a:r>
            <a:r>
              <a:rPr lang="es-ES" sz="800" dirty="0" err="1"/>
              <a:t>articulation</a:t>
            </a:r>
            <a:r>
              <a:rPr lang="es-ES" sz="800" dirty="0"/>
              <a:t> </a:t>
            </a:r>
            <a:r>
              <a:rPr lang="es-ES" sz="800" dirty="0" err="1"/>
              <a:t>with</a:t>
            </a:r>
            <a:r>
              <a:rPr lang="es-ES" sz="800" dirty="0"/>
              <a:t> </a:t>
            </a:r>
            <a:r>
              <a:rPr lang="es-ES" sz="800" dirty="0" err="1"/>
              <a:t>public</a:t>
            </a:r>
            <a:r>
              <a:rPr lang="es-ES" sz="800" dirty="0"/>
              <a:t> </a:t>
            </a:r>
            <a:r>
              <a:rPr lang="es-ES" sz="800" dirty="0" err="1"/>
              <a:t>institution</a:t>
            </a:r>
            <a:r>
              <a:rPr lang="es-ES" sz="800" dirty="0"/>
              <a:t>.</a:t>
            </a:r>
            <a:endParaRPr lang="es-CL" sz="800" dirty="0"/>
          </a:p>
        </p:txBody>
      </p:sp>
      <p:sp>
        <p:nvSpPr>
          <p:cNvPr id="12" name="Diagrama de flujo: proceso alternativo 11">
            <a:extLst>
              <a:ext uri="{FF2B5EF4-FFF2-40B4-BE49-F238E27FC236}">
                <a16:creationId xmlns:a16="http://schemas.microsoft.com/office/drawing/2014/main" id="{0E7F030F-D60B-6C3F-CC0F-2D608CD389C9}"/>
              </a:ext>
            </a:extLst>
          </p:cNvPr>
          <p:cNvSpPr/>
          <p:nvPr/>
        </p:nvSpPr>
        <p:spPr>
          <a:xfrm>
            <a:off x="6286618" y="3485295"/>
            <a:ext cx="1820675" cy="482975"/>
          </a:xfrm>
          <a:prstGeom prst="flowChartAlternateProcess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700" dirty="0" err="1"/>
              <a:t>Percentaje</a:t>
            </a:r>
            <a:r>
              <a:rPr lang="es-ES" sz="700" dirty="0"/>
              <a:t> </a:t>
            </a:r>
            <a:r>
              <a:rPr lang="es-ES" sz="700" dirty="0" err="1"/>
              <a:t>of</a:t>
            </a:r>
            <a:r>
              <a:rPr lang="es-ES" sz="700" dirty="0"/>
              <a:t> </a:t>
            </a:r>
            <a:r>
              <a:rPr lang="es-ES" sz="700" dirty="0" err="1"/>
              <a:t>agency</a:t>
            </a:r>
            <a:r>
              <a:rPr lang="es-ES" sz="700" dirty="0"/>
              <a:t> </a:t>
            </a:r>
            <a:r>
              <a:rPr lang="es-ES" sz="700" dirty="0" err="1"/>
              <a:t>programs</a:t>
            </a:r>
            <a:r>
              <a:rPr lang="es-ES" sz="700" dirty="0"/>
              <a:t> in </a:t>
            </a:r>
            <a:r>
              <a:rPr lang="es-ES" sz="700" dirty="0" err="1"/>
              <a:t>articulation</a:t>
            </a:r>
            <a:r>
              <a:rPr lang="es-ES" sz="700" dirty="0"/>
              <a:t> </a:t>
            </a:r>
            <a:r>
              <a:rPr lang="es-ES" sz="700" dirty="0" err="1"/>
              <a:t>with</a:t>
            </a:r>
            <a:r>
              <a:rPr lang="es-ES" sz="700" dirty="0"/>
              <a:t> </a:t>
            </a:r>
            <a:r>
              <a:rPr lang="es-ES" sz="700" dirty="0" err="1"/>
              <a:t>citizenship</a:t>
            </a:r>
            <a:r>
              <a:rPr lang="es-ES" sz="700" dirty="0"/>
              <a:t> </a:t>
            </a:r>
            <a:r>
              <a:rPr lang="es-ES" sz="700" dirty="0" err="1"/>
              <a:t>organization</a:t>
            </a:r>
            <a:r>
              <a:rPr lang="es-ES" sz="700" dirty="0"/>
              <a:t> </a:t>
            </a:r>
            <a:r>
              <a:rPr lang="es-ES" sz="700" dirty="0" err="1"/>
              <a:t>formally</a:t>
            </a:r>
            <a:r>
              <a:rPr lang="es-ES" sz="700" dirty="0"/>
              <a:t> </a:t>
            </a:r>
            <a:r>
              <a:rPr lang="es-ES" sz="700" dirty="0" err="1"/>
              <a:t>recognized</a:t>
            </a:r>
            <a:r>
              <a:rPr lang="es-ES" sz="700" dirty="0"/>
              <a:t> </a:t>
            </a:r>
            <a:r>
              <a:rPr lang="es-ES" sz="700" dirty="0" err="1"/>
              <a:t>by</a:t>
            </a:r>
            <a:r>
              <a:rPr lang="es-ES" sz="700" dirty="0"/>
              <a:t> </a:t>
            </a:r>
            <a:r>
              <a:rPr lang="es-ES" sz="700" dirty="0" err="1"/>
              <a:t>the</a:t>
            </a:r>
            <a:r>
              <a:rPr lang="es-ES" sz="700" dirty="0"/>
              <a:t> </a:t>
            </a:r>
            <a:r>
              <a:rPr lang="es-ES" sz="700" dirty="0" err="1"/>
              <a:t>government</a:t>
            </a:r>
            <a:endParaRPr lang="es-CL" sz="700" dirty="0"/>
          </a:p>
        </p:txBody>
      </p:sp>
      <p:cxnSp>
        <p:nvCxnSpPr>
          <p:cNvPr id="13" name="Conector: angular 12">
            <a:extLst>
              <a:ext uri="{FF2B5EF4-FFF2-40B4-BE49-F238E27FC236}">
                <a16:creationId xmlns:a16="http://schemas.microsoft.com/office/drawing/2014/main" id="{F3C312AE-ABE9-004E-D418-28A1F455EC21}"/>
              </a:ext>
            </a:extLst>
          </p:cNvPr>
          <p:cNvCxnSpPr>
            <a:stCxn id="7" idx="0"/>
            <a:endCxn id="10" idx="2"/>
          </p:cNvCxnSpPr>
          <p:nvPr/>
        </p:nvCxnSpPr>
        <p:spPr>
          <a:xfrm rot="5400000" flipH="1" flipV="1">
            <a:off x="2646160" y="4170229"/>
            <a:ext cx="403917" cy="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: angular 13">
            <a:extLst>
              <a:ext uri="{FF2B5EF4-FFF2-40B4-BE49-F238E27FC236}">
                <a16:creationId xmlns:a16="http://schemas.microsoft.com/office/drawing/2014/main" id="{4A5C0591-D2A6-5E7D-9789-E5E82D6EA99F}"/>
              </a:ext>
            </a:extLst>
          </p:cNvPr>
          <p:cNvCxnSpPr>
            <a:stCxn id="8" idx="0"/>
            <a:endCxn id="11" idx="2"/>
          </p:cNvCxnSpPr>
          <p:nvPr/>
        </p:nvCxnSpPr>
        <p:spPr>
          <a:xfrm rot="5400000" flipH="1" flipV="1">
            <a:off x="4752966" y="4163903"/>
            <a:ext cx="391267" cy="2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: angular 14">
            <a:extLst>
              <a:ext uri="{FF2B5EF4-FFF2-40B4-BE49-F238E27FC236}">
                <a16:creationId xmlns:a16="http://schemas.microsoft.com/office/drawing/2014/main" id="{8213B660-F2E6-0E0A-3CB1-6DCE06099265}"/>
              </a:ext>
            </a:extLst>
          </p:cNvPr>
          <p:cNvCxnSpPr>
            <a:stCxn id="9" idx="0"/>
            <a:endCxn id="12" idx="2"/>
          </p:cNvCxnSpPr>
          <p:nvPr/>
        </p:nvCxnSpPr>
        <p:spPr>
          <a:xfrm rot="5400000" flipH="1" flipV="1">
            <a:off x="6994850" y="4170082"/>
            <a:ext cx="403918" cy="294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: angular 15">
            <a:extLst>
              <a:ext uri="{FF2B5EF4-FFF2-40B4-BE49-F238E27FC236}">
                <a16:creationId xmlns:a16="http://schemas.microsoft.com/office/drawing/2014/main" id="{C9D8DDCB-4C95-E72E-4D19-F68679189FC7}"/>
              </a:ext>
            </a:extLst>
          </p:cNvPr>
          <p:cNvCxnSpPr>
            <a:cxnSpLocks/>
            <a:stCxn id="12" idx="0"/>
          </p:cNvCxnSpPr>
          <p:nvPr/>
        </p:nvCxnSpPr>
        <p:spPr>
          <a:xfrm rot="16200000" flipV="1">
            <a:off x="5823371" y="2111710"/>
            <a:ext cx="492420" cy="225475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: angular 16">
            <a:extLst>
              <a:ext uri="{FF2B5EF4-FFF2-40B4-BE49-F238E27FC236}">
                <a16:creationId xmlns:a16="http://schemas.microsoft.com/office/drawing/2014/main" id="{62943AD1-B0EC-8FA4-848C-B1C22DA95A2B}"/>
              </a:ext>
            </a:extLst>
          </p:cNvPr>
          <p:cNvCxnSpPr>
            <a:cxnSpLocks/>
            <a:stCxn id="11" idx="0"/>
          </p:cNvCxnSpPr>
          <p:nvPr/>
        </p:nvCxnSpPr>
        <p:spPr>
          <a:xfrm rot="16200000" flipV="1">
            <a:off x="4699193" y="3235888"/>
            <a:ext cx="492420" cy="6394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: angular 17">
            <a:extLst>
              <a:ext uri="{FF2B5EF4-FFF2-40B4-BE49-F238E27FC236}">
                <a16:creationId xmlns:a16="http://schemas.microsoft.com/office/drawing/2014/main" id="{5370F9FE-0A9E-9A90-FA11-F3E34E7DD16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655346" y="2192042"/>
            <a:ext cx="492420" cy="209408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AD26C440-9BD8-46B9-3723-098F232B8EC7}"/>
              </a:ext>
            </a:extLst>
          </p:cNvPr>
          <p:cNvSpPr/>
          <p:nvPr/>
        </p:nvSpPr>
        <p:spPr>
          <a:xfrm>
            <a:off x="1664368" y="1604495"/>
            <a:ext cx="7350087" cy="3463180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513EF5C-C434-F4E1-0BC9-E370C70B8E7A}"/>
              </a:ext>
            </a:extLst>
          </p:cNvPr>
          <p:cNvSpPr txBox="1"/>
          <p:nvPr/>
        </p:nvSpPr>
        <p:spPr>
          <a:xfrm>
            <a:off x="1793190" y="1802462"/>
            <a:ext cx="2109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/>
              <a:t>Articulation</a:t>
            </a:r>
            <a:endParaRPr lang="es-CL" dirty="0"/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161D6405-FC3E-6661-1FA0-67F48FF6E01D}"/>
              </a:ext>
            </a:extLst>
          </p:cNvPr>
          <p:cNvGrpSpPr/>
          <p:nvPr/>
        </p:nvGrpSpPr>
        <p:grpSpPr>
          <a:xfrm>
            <a:off x="152032" y="1774427"/>
            <a:ext cx="1364462" cy="3242123"/>
            <a:chOff x="998991" y="652070"/>
            <a:chExt cx="2833142" cy="3732551"/>
          </a:xfrm>
        </p:grpSpPr>
        <p:sp>
          <p:nvSpPr>
            <p:cNvPr id="30" name="Triángulo isósceles 29">
              <a:extLst>
                <a:ext uri="{FF2B5EF4-FFF2-40B4-BE49-F238E27FC236}">
                  <a16:creationId xmlns:a16="http://schemas.microsoft.com/office/drawing/2014/main" id="{F6332C93-A76C-8BE5-B713-521C45803918}"/>
                </a:ext>
              </a:extLst>
            </p:cNvPr>
            <p:cNvSpPr/>
            <p:nvPr/>
          </p:nvSpPr>
          <p:spPr>
            <a:xfrm>
              <a:off x="1163883" y="652070"/>
              <a:ext cx="2345961" cy="3732551"/>
            </a:xfrm>
            <a:prstGeom prst="triangl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A7438C35-22F8-E8C4-B515-5D6E24FB47BA}"/>
                </a:ext>
              </a:extLst>
            </p:cNvPr>
            <p:cNvSpPr/>
            <p:nvPr/>
          </p:nvSpPr>
          <p:spPr>
            <a:xfrm>
              <a:off x="998992" y="3447737"/>
              <a:ext cx="2833141" cy="697043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dirty="0"/>
                <a:t>Output</a:t>
              </a:r>
              <a:endParaRPr lang="es-CL" sz="1100" dirty="0"/>
            </a:p>
          </p:txBody>
        </p:sp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28AE0438-C882-5D69-607B-4633A9C3E774}"/>
                </a:ext>
              </a:extLst>
            </p:cNvPr>
            <p:cNvSpPr/>
            <p:nvPr/>
          </p:nvSpPr>
          <p:spPr>
            <a:xfrm>
              <a:off x="998992" y="2325973"/>
              <a:ext cx="2833141" cy="697043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050" dirty="0" err="1"/>
                <a:t>Intermediate</a:t>
              </a:r>
              <a:r>
                <a:rPr lang="es-MX" sz="1050" dirty="0"/>
                <a:t> </a:t>
              </a:r>
              <a:r>
                <a:rPr lang="es-MX" sz="1050" dirty="0" err="1"/>
                <a:t>Results</a:t>
              </a:r>
              <a:endParaRPr lang="es-CL" sz="1050" dirty="0"/>
            </a:p>
          </p:txBody>
        </p:sp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id="{EC600C08-ACDB-643B-7B52-D5CCC69BC9D2}"/>
                </a:ext>
              </a:extLst>
            </p:cNvPr>
            <p:cNvSpPr/>
            <p:nvPr/>
          </p:nvSpPr>
          <p:spPr>
            <a:xfrm>
              <a:off x="998991" y="1247229"/>
              <a:ext cx="2833141" cy="697043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050" dirty="0"/>
                <a:t>Final </a:t>
              </a:r>
              <a:r>
                <a:rPr lang="es-MX" sz="1050" dirty="0" err="1"/>
                <a:t>Results</a:t>
              </a:r>
              <a:r>
                <a:rPr lang="es-MX" sz="1050" dirty="0"/>
                <a:t> </a:t>
              </a:r>
              <a:r>
                <a:rPr lang="es-MX" sz="1050" dirty="0" err="1"/>
                <a:t>or</a:t>
              </a:r>
              <a:r>
                <a:rPr lang="es-MX" sz="1050" dirty="0"/>
                <a:t> </a:t>
              </a:r>
              <a:r>
                <a:rPr lang="es-MX" sz="1050" dirty="0" err="1"/>
                <a:t>Impact</a:t>
              </a:r>
              <a:r>
                <a:rPr lang="es-MX" sz="1050" dirty="0"/>
                <a:t> (</a:t>
              </a:r>
              <a:r>
                <a:rPr lang="es-MX" sz="1050" dirty="0" err="1"/>
                <a:t>Outcome</a:t>
              </a:r>
              <a:r>
                <a:rPr lang="es-MX" sz="1050" dirty="0"/>
                <a:t>)</a:t>
              </a:r>
              <a:endParaRPr lang="es-CL" sz="1050" dirty="0"/>
            </a:p>
          </p:txBody>
        </p:sp>
      </p:grpSp>
      <p:sp>
        <p:nvSpPr>
          <p:cNvPr id="2" name="Google Shape;375;p44">
            <a:extLst>
              <a:ext uri="{FF2B5EF4-FFF2-40B4-BE49-F238E27FC236}">
                <a16:creationId xmlns:a16="http://schemas.microsoft.com/office/drawing/2014/main" id="{2CE27B6F-53BE-6507-5480-20F66D403F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5077" y="543580"/>
            <a:ext cx="6689969" cy="5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>
                <a:solidFill>
                  <a:schemeClr val="bg2"/>
                </a:solidFill>
              </a:rPr>
              <a:t>‘Articulation with other actors’ indicators</a:t>
            </a:r>
            <a:endParaRPr sz="2400" dirty="0">
              <a:solidFill>
                <a:schemeClr val="bg2"/>
              </a:solidFill>
            </a:endParaRPr>
          </a:p>
        </p:txBody>
      </p:sp>
      <p:sp>
        <p:nvSpPr>
          <p:cNvPr id="3" name="Diagrama de flujo: proceso alternativo 2">
            <a:extLst>
              <a:ext uri="{FF2B5EF4-FFF2-40B4-BE49-F238E27FC236}">
                <a16:creationId xmlns:a16="http://schemas.microsoft.com/office/drawing/2014/main" id="{DAE9D42C-CFBA-82AC-F712-53855956E579}"/>
              </a:ext>
            </a:extLst>
          </p:cNvPr>
          <p:cNvSpPr/>
          <p:nvPr/>
        </p:nvSpPr>
        <p:spPr>
          <a:xfrm>
            <a:off x="4031867" y="1857107"/>
            <a:ext cx="1820675" cy="383324"/>
          </a:xfrm>
          <a:prstGeom prst="flowChartAlternateProcess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700" dirty="0" err="1"/>
              <a:t>Number</a:t>
            </a:r>
            <a:r>
              <a:rPr lang="es-ES" sz="700" dirty="0"/>
              <a:t> </a:t>
            </a:r>
            <a:r>
              <a:rPr lang="es-ES" sz="700" dirty="0" err="1"/>
              <a:t>of</a:t>
            </a:r>
            <a:r>
              <a:rPr lang="es-ES" sz="700" dirty="0"/>
              <a:t> </a:t>
            </a:r>
            <a:r>
              <a:rPr lang="es-ES" sz="700" dirty="0" err="1"/>
              <a:t>publications</a:t>
            </a:r>
            <a:r>
              <a:rPr lang="es-ES" sz="700" dirty="0"/>
              <a:t> </a:t>
            </a:r>
            <a:r>
              <a:rPr lang="es-ES" sz="700" dirty="0" err="1"/>
              <a:t>generated</a:t>
            </a:r>
            <a:r>
              <a:rPr lang="es-ES" sz="700" dirty="0"/>
              <a:t> </a:t>
            </a:r>
            <a:r>
              <a:rPr lang="es-ES" sz="700" dirty="0" err="1"/>
              <a:t>trought</a:t>
            </a:r>
            <a:r>
              <a:rPr lang="es-ES" sz="700" dirty="0"/>
              <a:t> </a:t>
            </a:r>
            <a:r>
              <a:rPr lang="es-ES" sz="700" dirty="0" err="1"/>
              <a:t>articulations</a:t>
            </a:r>
            <a:r>
              <a:rPr lang="es-ES" sz="700" dirty="0"/>
              <a:t> </a:t>
            </a:r>
            <a:r>
              <a:rPr lang="es-ES" sz="700" dirty="0" err="1"/>
              <a:t>that</a:t>
            </a:r>
            <a:r>
              <a:rPr lang="es-ES" sz="700" dirty="0"/>
              <a:t> can be use as inputs </a:t>
            </a:r>
            <a:r>
              <a:rPr lang="es-ES" sz="700" dirty="0" err="1"/>
              <a:t>to</a:t>
            </a:r>
            <a:r>
              <a:rPr lang="es-ES" sz="700" dirty="0"/>
              <a:t> </a:t>
            </a:r>
            <a:r>
              <a:rPr lang="es-ES" sz="700" dirty="0" err="1"/>
              <a:t>generate</a:t>
            </a:r>
            <a:r>
              <a:rPr lang="es-ES" sz="700" dirty="0"/>
              <a:t> </a:t>
            </a:r>
            <a:r>
              <a:rPr lang="es-ES" sz="700" dirty="0" err="1"/>
              <a:t>public</a:t>
            </a:r>
            <a:r>
              <a:rPr lang="es-ES" sz="700" dirty="0"/>
              <a:t> </a:t>
            </a:r>
            <a:r>
              <a:rPr lang="es-ES" sz="700" dirty="0" err="1"/>
              <a:t>policies</a:t>
            </a:r>
            <a:r>
              <a:rPr lang="es-ES" sz="700" dirty="0"/>
              <a:t>. </a:t>
            </a:r>
            <a:endParaRPr lang="es-CL" sz="700" dirty="0"/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CAB59F09-CB8F-BB56-7E94-F14835ECF859}"/>
              </a:ext>
            </a:extLst>
          </p:cNvPr>
          <p:cNvCxnSpPr>
            <a:stCxn id="6" idx="0"/>
            <a:endCxn id="3" idx="2"/>
          </p:cNvCxnSpPr>
          <p:nvPr/>
        </p:nvCxnSpPr>
        <p:spPr>
          <a:xfrm flipH="1" flipV="1">
            <a:off x="4942205" y="2240431"/>
            <a:ext cx="1" cy="3691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" name="Google Shape;747;p53" descr="shutterstock_227447065.jpg"/>
          <p:cNvPicPr preferRelativeResize="0"/>
          <p:nvPr/>
        </p:nvPicPr>
        <p:blipFill rotWithShape="1">
          <a:blip r:embed="rId3">
            <a:alphaModFix/>
          </a:blip>
          <a:srcRect t="11982" b="11982"/>
          <a:stretch/>
        </p:blipFill>
        <p:spPr>
          <a:xfrm>
            <a:off x="846031" y="1794195"/>
            <a:ext cx="2501199" cy="1267837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Google Shape;748;p53"/>
          <p:cNvSpPr txBox="1"/>
          <p:nvPr/>
        </p:nvSpPr>
        <p:spPr>
          <a:xfrm>
            <a:off x="878447" y="2121227"/>
            <a:ext cx="586500" cy="9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01 </a:t>
            </a:r>
            <a:endParaRPr sz="30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749" name="Google Shape;749;p53"/>
          <p:cNvGrpSpPr/>
          <p:nvPr/>
        </p:nvGrpSpPr>
        <p:grpSpPr>
          <a:xfrm>
            <a:off x="846031" y="2977611"/>
            <a:ext cx="2501700" cy="1353953"/>
            <a:chOff x="830400" y="3274596"/>
            <a:chExt cx="2501700" cy="1353953"/>
          </a:xfrm>
        </p:grpSpPr>
        <p:sp>
          <p:nvSpPr>
            <p:cNvPr id="750" name="Google Shape;750;p53"/>
            <p:cNvSpPr/>
            <p:nvPr/>
          </p:nvSpPr>
          <p:spPr>
            <a:xfrm>
              <a:off x="830400" y="3360750"/>
              <a:ext cx="2501700" cy="1267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53"/>
            <p:cNvSpPr/>
            <p:nvPr/>
          </p:nvSpPr>
          <p:spPr>
            <a:xfrm>
              <a:off x="1059092" y="3274596"/>
              <a:ext cx="219600" cy="936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2" name="Google Shape;752;p53"/>
          <p:cNvSpPr txBox="1">
            <a:spLocks noGrp="1"/>
          </p:cNvSpPr>
          <p:nvPr>
            <p:ph type="title"/>
          </p:nvPr>
        </p:nvSpPr>
        <p:spPr>
          <a:xfrm>
            <a:off x="878446" y="3158493"/>
            <a:ext cx="2447865" cy="43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000" dirty="0" err="1"/>
              <a:t>Information</a:t>
            </a:r>
            <a:r>
              <a:rPr lang="es-CL" sz="1000" dirty="0"/>
              <a:t> </a:t>
            </a:r>
            <a:r>
              <a:rPr lang="es-CL" sz="1000" dirty="0" err="1"/>
              <a:t>raised</a:t>
            </a:r>
            <a:r>
              <a:rPr lang="es-CL" sz="1000" dirty="0"/>
              <a:t> </a:t>
            </a:r>
            <a:r>
              <a:rPr lang="es-CL" sz="1000" dirty="0" err="1"/>
              <a:t>by</a:t>
            </a:r>
            <a:r>
              <a:rPr lang="es-CL" sz="1000" dirty="0"/>
              <a:t> </a:t>
            </a:r>
            <a:r>
              <a:rPr lang="es-CL" sz="1000" dirty="0" err="1"/>
              <a:t>the</a:t>
            </a:r>
            <a:r>
              <a:rPr lang="es-CL" sz="1000" dirty="0"/>
              <a:t> </a:t>
            </a:r>
            <a:r>
              <a:rPr lang="es-CL" sz="1000" dirty="0" err="1"/>
              <a:t>program</a:t>
            </a:r>
            <a:endParaRPr sz="1000" dirty="0"/>
          </a:p>
        </p:txBody>
      </p:sp>
      <p:sp>
        <p:nvSpPr>
          <p:cNvPr id="753" name="Google Shape;753;p53"/>
          <p:cNvSpPr txBox="1">
            <a:spLocks noGrp="1"/>
          </p:cNvSpPr>
          <p:nvPr>
            <p:ph type="body" idx="4294967295"/>
          </p:nvPr>
        </p:nvSpPr>
        <p:spPr>
          <a:xfrm>
            <a:off x="924060" y="3533840"/>
            <a:ext cx="2238300" cy="3613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" sz="800" dirty="0"/>
              <a:t>First source of information about any stakeholder of the program</a:t>
            </a:r>
          </a:p>
        </p:txBody>
      </p:sp>
      <p:pic>
        <p:nvPicPr>
          <p:cNvPr id="754" name="Google Shape;754;p53"/>
          <p:cNvPicPr preferRelativeResize="0"/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1933" b="11933"/>
          <a:stretch/>
        </p:blipFill>
        <p:spPr>
          <a:xfrm>
            <a:off x="3348498" y="3062028"/>
            <a:ext cx="2501197" cy="1267831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53"/>
          <p:cNvSpPr txBox="1"/>
          <p:nvPr/>
        </p:nvSpPr>
        <p:spPr>
          <a:xfrm>
            <a:off x="3404874" y="3266092"/>
            <a:ext cx="586500" cy="9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02 </a:t>
            </a:r>
            <a:endParaRPr sz="30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756" name="Google Shape;756;p53"/>
          <p:cNvGrpSpPr/>
          <p:nvPr/>
        </p:nvGrpSpPr>
        <p:grpSpPr>
          <a:xfrm rot="10800000" flipH="1">
            <a:off x="3348498" y="1794186"/>
            <a:ext cx="2501700" cy="1353953"/>
            <a:chOff x="830400" y="3274596"/>
            <a:chExt cx="2501700" cy="1353953"/>
          </a:xfrm>
        </p:grpSpPr>
        <p:sp>
          <p:nvSpPr>
            <p:cNvPr id="757" name="Google Shape;757;p53"/>
            <p:cNvSpPr/>
            <p:nvPr/>
          </p:nvSpPr>
          <p:spPr>
            <a:xfrm>
              <a:off x="830400" y="3360750"/>
              <a:ext cx="2501700" cy="1267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53"/>
            <p:cNvSpPr/>
            <p:nvPr/>
          </p:nvSpPr>
          <p:spPr>
            <a:xfrm>
              <a:off x="1059092" y="3274596"/>
              <a:ext cx="219600" cy="936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9" name="Google Shape;759;p53"/>
          <p:cNvSpPr txBox="1">
            <a:spLocks noGrp="1"/>
          </p:cNvSpPr>
          <p:nvPr>
            <p:ph type="title"/>
          </p:nvPr>
        </p:nvSpPr>
        <p:spPr>
          <a:xfrm>
            <a:off x="3337142" y="1879257"/>
            <a:ext cx="2571736" cy="30691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dirty="0"/>
              <a:t>Information from relevant databases</a:t>
            </a:r>
            <a:endParaRPr sz="1000" dirty="0"/>
          </a:p>
        </p:txBody>
      </p:sp>
      <p:sp>
        <p:nvSpPr>
          <p:cNvPr id="760" name="Google Shape;760;p53"/>
          <p:cNvSpPr txBox="1">
            <a:spLocks noGrp="1"/>
          </p:cNvSpPr>
          <p:nvPr>
            <p:ph type="body" idx="4294967295"/>
          </p:nvPr>
        </p:nvSpPr>
        <p:spPr>
          <a:xfrm>
            <a:off x="3468650" y="2143191"/>
            <a:ext cx="2238300" cy="3069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800" dirty="0"/>
              <a:t>Governamental open databases.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800" dirty="0"/>
          </a:p>
        </p:txBody>
      </p:sp>
      <p:pic>
        <p:nvPicPr>
          <p:cNvPr id="761" name="Google Shape;761;p53"/>
          <p:cNvPicPr preferRelativeResize="0"/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1735" b="11735"/>
          <a:stretch/>
        </p:blipFill>
        <p:spPr>
          <a:xfrm>
            <a:off x="5848222" y="1794190"/>
            <a:ext cx="2501198" cy="1267840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53"/>
          <p:cNvSpPr txBox="1"/>
          <p:nvPr/>
        </p:nvSpPr>
        <p:spPr>
          <a:xfrm>
            <a:off x="5871881" y="2121215"/>
            <a:ext cx="586500" cy="9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03 </a:t>
            </a:r>
            <a:endParaRPr sz="30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763" name="Google Shape;763;p53"/>
          <p:cNvGrpSpPr/>
          <p:nvPr/>
        </p:nvGrpSpPr>
        <p:grpSpPr>
          <a:xfrm>
            <a:off x="5848222" y="2977611"/>
            <a:ext cx="2501700" cy="1353953"/>
            <a:chOff x="830400" y="3274596"/>
            <a:chExt cx="2501700" cy="1353953"/>
          </a:xfrm>
        </p:grpSpPr>
        <p:sp>
          <p:nvSpPr>
            <p:cNvPr id="764" name="Google Shape;764;p53"/>
            <p:cNvSpPr/>
            <p:nvPr/>
          </p:nvSpPr>
          <p:spPr>
            <a:xfrm>
              <a:off x="830400" y="3360750"/>
              <a:ext cx="2501700" cy="1267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53"/>
            <p:cNvSpPr/>
            <p:nvPr/>
          </p:nvSpPr>
          <p:spPr>
            <a:xfrm>
              <a:off x="1059092" y="3274596"/>
              <a:ext cx="219600" cy="936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6" name="Google Shape;766;p53"/>
          <p:cNvSpPr txBox="1">
            <a:spLocks noGrp="1"/>
          </p:cNvSpPr>
          <p:nvPr>
            <p:ph type="title"/>
          </p:nvPr>
        </p:nvSpPr>
        <p:spPr>
          <a:xfrm>
            <a:off x="5924006" y="3101339"/>
            <a:ext cx="2372810" cy="33708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000" dirty="0" err="1"/>
              <a:t>Information</a:t>
            </a:r>
            <a:r>
              <a:rPr lang="es-CL" sz="1000" dirty="0"/>
              <a:t> </a:t>
            </a:r>
            <a:r>
              <a:rPr lang="es-CL" sz="1000" dirty="0" err="1"/>
              <a:t>from</a:t>
            </a:r>
            <a:r>
              <a:rPr lang="es-CL" sz="1000" dirty="0"/>
              <a:t> </a:t>
            </a:r>
            <a:r>
              <a:rPr lang="es-CL" sz="1000" dirty="0" err="1"/>
              <a:t>tailored</a:t>
            </a:r>
            <a:r>
              <a:rPr lang="es-CL" sz="1000" dirty="0"/>
              <a:t> </a:t>
            </a:r>
            <a:r>
              <a:rPr lang="es-CL" sz="1000" dirty="0" err="1"/>
              <a:t>means</a:t>
            </a:r>
            <a:endParaRPr sz="1000" dirty="0"/>
          </a:p>
        </p:txBody>
      </p:sp>
      <p:sp>
        <p:nvSpPr>
          <p:cNvPr id="767" name="Google Shape;767;p53"/>
          <p:cNvSpPr txBox="1">
            <a:spLocks noGrp="1"/>
          </p:cNvSpPr>
          <p:nvPr>
            <p:ph type="body" idx="4294967295"/>
          </p:nvPr>
        </p:nvSpPr>
        <p:spPr>
          <a:xfrm>
            <a:off x="5924006" y="3377418"/>
            <a:ext cx="2238300" cy="3370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800" dirty="0"/>
              <a:t>Surveys applications.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800" dirty="0"/>
          </a:p>
        </p:txBody>
      </p:sp>
      <p:sp>
        <p:nvSpPr>
          <p:cNvPr id="768" name="Google Shape;768;p53"/>
          <p:cNvSpPr txBox="1">
            <a:spLocks noGrp="1"/>
          </p:cNvSpPr>
          <p:nvPr>
            <p:ph type="subTitle" idx="1"/>
          </p:nvPr>
        </p:nvSpPr>
        <p:spPr>
          <a:xfrm>
            <a:off x="292725" y="75825"/>
            <a:ext cx="69684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Energy Evaluation Asia Pacific (EEAP) Webinar</a:t>
            </a:r>
          </a:p>
        </p:txBody>
      </p:sp>
      <p:sp>
        <p:nvSpPr>
          <p:cNvPr id="5" name="Google Shape;753;p53">
            <a:extLst>
              <a:ext uri="{FF2B5EF4-FFF2-40B4-BE49-F238E27FC236}">
                <a16:creationId xmlns:a16="http://schemas.microsoft.com/office/drawing/2014/main" id="{68B787FA-F354-D1DD-D475-6736360EA92B}"/>
              </a:ext>
            </a:extLst>
          </p:cNvPr>
          <p:cNvSpPr txBox="1">
            <a:spLocks/>
          </p:cNvSpPr>
          <p:nvPr/>
        </p:nvSpPr>
        <p:spPr>
          <a:xfrm>
            <a:off x="924060" y="3872073"/>
            <a:ext cx="2238300" cy="361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600"/>
              </a:spcAft>
              <a:buFont typeface="Arial"/>
              <a:buNone/>
            </a:pPr>
            <a:r>
              <a:rPr lang="es" sz="800" dirty="0"/>
              <a:t>First source of technical information about the benefits delivered</a:t>
            </a:r>
          </a:p>
        </p:txBody>
      </p:sp>
      <p:sp>
        <p:nvSpPr>
          <p:cNvPr id="6" name="Google Shape;760;p53">
            <a:extLst>
              <a:ext uri="{FF2B5EF4-FFF2-40B4-BE49-F238E27FC236}">
                <a16:creationId xmlns:a16="http://schemas.microsoft.com/office/drawing/2014/main" id="{61867219-DE5C-1F7B-F334-AA04DA946B97}"/>
              </a:ext>
            </a:extLst>
          </p:cNvPr>
          <p:cNvSpPr txBox="1">
            <a:spLocks/>
          </p:cNvSpPr>
          <p:nvPr/>
        </p:nvSpPr>
        <p:spPr>
          <a:xfrm>
            <a:off x="3468650" y="2388455"/>
            <a:ext cx="2238300" cy="306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  <a:buFont typeface="Arial"/>
              <a:buNone/>
            </a:pPr>
            <a:r>
              <a:rPr lang="es-CL" sz="800" dirty="0" err="1"/>
              <a:t>Information</a:t>
            </a:r>
            <a:r>
              <a:rPr lang="es-CL" sz="800" dirty="0"/>
              <a:t> </a:t>
            </a:r>
            <a:r>
              <a:rPr lang="es-CL" sz="800" dirty="0" err="1"/>
              <a:t>from</a:t>
            </a:r>
            <a:r>
              <a:rPr lang="es-CL" sz="800" dirty="0"/>
              <a:t> </a:t>
            </a:r>
            <a:r>
              <a:rPr lang="es-CL" sz="800" dirty="0" err="1"/>
              <a:t>research</a:t>
            </a:r>
            <a:r>
              <a:rPr lang="es-CL" sz="800" dirty="0"/>
              <a:t> </a:t>
            </a:r>
            <a:r>
              <a:rPr lang="es-CL" sz="800" dirty="0" err="1"/>
              <a:t>institutions</a:t>
            </a:r>
            <a:r>
              <a:rPr lang="es-CL" sz="800" dirty="0"/>
              <a:t>.</a:t>
            </a:r>
          </a:p>
          <a:p>
            <a:pPr marL="0" indent="0">
              <a:spcAft>
                <a:spcPts val="1600"/>
              </a:spcAft>
              <a:buFont typeface="Arial"/>
              <a:buNone/>
            </a:pPr>
            <a:endParaRPr lang="es-CL" sz="800" dirty="0"/>
          </a:p>
        </p:txBody>
      </p:sp>
      <p:sp>
        <p:nvSpPr>
          <p:cNvPr id="7" name="Google Shape;760;p53">
            <a:extLst>
              <a:ext uri="{FF2B5EF4-FFF2-40B4-BE49-F238E27FC236}">
                <a16:creationId xmlns:a16="http://schemas.microsoft.com/office/drawing/2014/main" id="{FEF76661-2098-1C6A-0CB0-2836D27D6111}"/>
              </a:ext>
            </a:extLst>
          </p:cNvPr>
          <p:cNvSpPr txBox="1">
            <a:spLocks/>
          </p:cNvSpPr>
          <p:nvPr/>
        </p:nvSpPr>
        <p:spPr>
          <a:xfrm>
            <a:off x="3468650" y="2616994"/>
            <a:ext cx="2238300" cy="306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  <a:buFont typeface="Arial"/>
              <a:buNone/>
            </a:pPr>
            <a:r>
              <a:rPr lang="es-CL" sz="800" dirty="0"/>
              <a:t>Non </a:t>
            </a:r>
            <a:r>
              <a:rPr lang="es-CL" sz="800" dirty="0" err="1"/>
              <a:t>public</a:t>
            </a:r>
            <a:r>
              <a:rPr lang="es-CL" sz="800" dirty="0"/>
              <a:t> </a:t>
            </a:r>
            <a:r>
              <a:rPr lang="es-CL" sz="800" dirty="0" err="1"/>
              <a:t>information</a:t>
            </a:r>
            <a:r>
              <a:rPr lang="es-CL" sz="800" dirty="0"/>
              <a:t> </a:t>
            </a:r>
            <a:r>
              <a:rPr lang="es-CL" sz="800" dirty="0" err="1"/>
              <a:t>by</a:t>
            </a:r>
            <a:r>
              <a:rPr lang="es-CL" sz="800" dirty="0"/>
              <a:t> </a:t>
            </a:r>
            <a:r>
              <a:rPr lang="es-CL" sz="800" dirty="0" err="1"/>
              <a:t>agreement</a:t>
            </a:r>
            <a:r>
              <a:rPr lang="es-CL" sz="800" dirty="0"/>
              <a:t> </a:t>
            </a:r>
            <a:r>
              <a:rPr lang="es-CL" sz="800" dirty="0" err="1"/>
              <a:t>of</a:t>
            </a:r>
            <a:r>
              <a:rPr lang="es-CL" sz="800" dirty="0"/>
              <a:t> </a:t>
            </a:r>
            <a:r>
              <a:rPr lang="es-CL" sz="800" dirty="0" err="1"/>
              <a:t>proper</a:t>
            </a:r>
            <a:r>
              <a:rPr lang="es-CL" sz="800" dirty="0"/>
              <a:t> </a:t>
            </a:r>
            <a:r>
              <a:rPr lang="es-CL" sz="800" dirty="0" err="1"/>
              <a:t>treatment</a:t>
            </a:r>
            <a:r>
              <a:rPr lang="es-CL" sz="800" dirty="0"/>
              <a:t>.</a:t>
            </a:r>
          </a:p>
          <a:p>
            <a:pPr marL="0" indent="0">
              <a:spcAft>
                <a:spcPts val="1600"/>
              </a:spcAft>
              <a:buFont typeface="Arial"/>
              <a:buNone/>
            </a:pPr>
            <a:endParaRPr lang="es-CL" sz="800" dirty="0"/>
          </a:p>
        </p:txBody>
      </p:sp>
      <p:sp>
        <p:nvSpPr>
          <p:cNvPr id="8" name="Google Shape;767;p53">
            <a:extLst>
              <a:ext uri="{FF2B5EF4-FFF2-40B4-BE49-F238E27FC236}">
                <a16:creationId xmlns:a16="http://schemas.microsoft.com/office/drawing/2014/main" id="{C21D59A9-5411-3C37-0AE9-6ECDFEB912A7}"/>
              </a:ext>
            </a:extLst>
          </p:cNvPr>
          <p:cNvSpPr txBox="1">
            <a:spLocks/>
          </p:cNvSpPr>
          <p:nvPr/>
        </p:nvSpPr>
        <p:spPr>
          <a:xfrm>
            <a:off x="5924006" y="3653336"/>
            <a:ext cx="2238300" cy="33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  <a:buFont typeface="Arial"/>
              <a:buNone/>
            </a:pPr>
            <a:r>
              <a:rPr lang="es-CL" sz="800" dirty="0" err="1"/>
              <a:t>Dedicated</a:t>
            </a:r>
            <a:r>
              <a:rPr lang="es-CL" sz="800" dirty="0"/>
              <a:t> </a:t>
            </a:r>
            <a:r>
              <a:rPr lang="es-CL" sz="800" dirty="0" err="1"/>
              <a:t>measurement</a:t>
            </a:r>
            <a:r>
              <a:rPr lang="es-CL" sz="800" dirty="0"/>
              <a:t> </a:t>
            </a:r>
            <a:r>
              <a:rPr lang="es-CL" sz="800" dirty="0" err="1"/>
              <a:t>equipments</a:t>
            </a:r>
            <a:endParaRPr lang="es-CL" sz="800" dirty="0"/>
          </a:p>
          <a:p>
            <a:pPr marL="0" indent="0">
              <a:spcAft>
                <a:spcPts val="1600"/>
              </a:spcAft>
              <a:buFont typeface="Arial"/>
              <a:buNone/>
            </a:pPr>
            <a:endParaRPr lang="es-CL" sz="800" dirty="0"/>
          </a:p>
        </p:txBody>
      </p:sp>
      <p:sp>
        <p:nvSpPr>
          <p:cNvPr id="9" name="Google Shape;767;p53">
            <a:extLst>
              <a:ext uri="{FF2B5EF4-FFF2-40B4-BE49-F238E27FC236}">
                <a16:creationId xmlns:a16="http://schemas.microsoft.com/office/drawing/2014/main" id="{A9BF6CD5-D70B-6329-9024-D60B999EB2EF}"/>
              </a:ext>
            </a:extLst>
          </p:cNvPr>
          <p:cNvSpPr txBox="1">
            <a:spLocks/>
          </p:cNvSpPr>
          <p:nvPr/>
        </p:nvSpPr>
        <p:spPr>
          <a:xfrm>
            <a:off x="5924006" y="3927607"/>
            <a:ext cx="2238300" cy="33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  <a:buFont typeface="Arial"/>
              <a:buNone/>
            </a:pPr>
            <a:r>
              <a:rPr lang="es-CL" sz="800" dirty="0" err="1"/>
              <a:t>Agreement</a:t>
            </a:r>
            <a:r>
              <a:rPr lang="es-CL" sz="800" dirty="0"/>
              <a:t> </a:t>
            </a:r>
            <a:r>
              <a:rPr lang="es-CL" sz="800" dirty="0" err="1"/>
              <a:t>of</a:t>
            </a:r>
            <a:r>
              <a:rPr lang="es-CL" sz="800" dirty="0"/>
              <a:t> </a:t>
            </a:r>
            <a:r>
              <a:rPr lang="es-CL" sz="800" dirty="0" err="1"/>
              <a:t>information</a:t>
            </a:r>
            <a:r>
              <a:rPr lang="es-CL" sz="800" dirty="0"/>
              <a:t> </a:t>
            </a:r>
            <a:r>
              <a:rPr lang="es-CL" sz="800" dirty="0" err="1"/>
              <a:t>taking</a:t>
            </a:r>
            <a:r>
              <a:rPr lang="es-CL" sz="800" dirty="0"/>
              <a:t> </a:t>
            </a:r>
            <a:r>
              <a:rPr lang="es-CL" sz="800" dirty="0" err="1"/>
              <a:t>from</a:t>
            </a:r>
            <a:r>
              <a:rPr lang="es-CL" sz="800" dirty="0"/>
              <a:t> a </a:t>
            </a:r>
            <a:r>
              <a:rPr lang="es-CL" sz="800" dirty="0" err="1"/>
              <a:t>stakeholder</a:t>
            </a:r>
            <a:r>
              <a:rPr lang="es-CL" sz="800" dirty="0"/>
              <a:t> </a:t>
            </a:r>
            <a:r>
              <a:rPr lang="es-CL" sz="800" dirty="0" err="1"/>
              <a:t>of</a:t>
            </a:r>
            <a:r>
              <a:rPr lang="es-CL" sz="800" dirty="0"/>
              <a:t> </a:t>
            </a:r>
            <a:r>
              <a:rPr lang="es-CL" sz="800" dirty="0" err="1"/>
              <a:t>the</a:t>
            </a:r>
            <a:r>
              <a:rPr lang="es-CL" sz="800" dirty="0"/>
              <a:t> </a:t>
            </a:r>
            <a:r>
              <a:rPr lang="es-CL" sz="800" dirty="0" err="1"/>
              <a:t>program</a:t>
            </a:r>
            <a:endParaRPr lang="es-CL" sz="800" dirty="0"/>
          </a:p>
          <a:p>
            <a:pPr marL="0" indent="0">
              <a:spcAft>
                <a:spcPts val="1600"/>
              </a:spcAft>
              <a:buFont typeface="Arial"/>
              <a:buNone/>
            </a:pPr>
            <a:endParaRPr lang="es-CL" sz="800" dirty="0"/>
          </a:p>
        </p:txBody>
      </p:sp>
      <p:sp>
        <p:nvSpPr>
          <p:cNvPr id="10" name="Google Shape;375;p44">
            <a:extLst>
              <a:ext uri="{FF2B5EF4-FFF2-40B4-BE49-F238E27FC236}">
                <a16:creationId xmlns:a16="http://schemas.microsoft.com/office/drawing/2014/main" id="{D8B206A3-BE8E-86DC-21D8-C5D102B85344}"/>
              </a:ext>
            </a:extLst>
          </p:cNvPr>
          <p:cNvSpPr txBox="1">
            <a:spLocks/>
          </p:cNvSpPr>
          <p:nvPr/>
        </p:nvSpPr>
        <p:spPr>
          <a:xfrm>
            <a:off x="1772503" y="627314"/>
            <a:ext cx="5337908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oboto Serif Light"/>
              <a:buNone/>
              <a:defRPr sz="2600" b="0" i="0" u="none" strike="noStrike" cap="none">
                <a:solidFill>
                  <a:schemeClr val="dk2"/>
                </a:solidFill>
                <a:latin typeface="Roboto Serif Light"/>
                <a:ea typeface="Roboto Serif Light"/>
                <a:cs typeface="Roboto Serif Light"/>
                <a:sym typeface="Roboto Serif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400" dirty="0">
                <a:solidFill>
                  <a:schemeClr val="bg2"/>
                </a:solidFill>
              </a:rPr>
              <a:t>Input information for indicators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55"/>
          <p:cNvSpPr txBox="1">
            <a:spLocks noGrp="1"/>
          </p:cNvSpPr>
          <p:nvPr>
            <p:ph type="ctrTitle"/>
          </p:nvPr>
        </p:nvSpPr>
        <p:spPr>
          <a:xfrm>
            <a:off x="3237650" y="2063850"/>
            <a:ext cx="5516700" cy="50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Thank you</a:t>
            </a:r>
            <a:endParaRPr dirty="0"/>
          </a:p>
        </p:txBody>
      </p:sp>
      <p:sp>
        <p:nvSpPr>
          <p:cNvPr id="794" name="Google Shape;794;p55"/>
          <p:cNvSpPr txBox="1">
            <a:spLocks noGrp="1"/>
          </p:cNvSpPr>
          <p:nvPr>
            <p:ph type="subTitle" idx="1"/>
          </p:nvPr>
        </p:nvSpPr>
        <p:spPr>
          <a:xfrm>
            <a:off x="3237650" y="2571749"/>
            <a:ext cx="5516700" cy="5078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/>
              <a:t>Raúl Riveros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/>
              <a:t>rriveros@agenciase.org</a:t>
            </a:r>
            <a:endParaRPr sz="1200" dirty="0"/>
          </a:p>
        </p:txBody>
      </p:sp>
      <p:sp>
        <p:nvSpPr>
          <p:cNvPr id="795" name="Google Shape;795;p55"/>
          <p:cNvSpPr txBox="1">
            <a:spLocks noGrp="1"/>
          </p:cNvSpPr>
          <p:nvPr>
            <p:ph type="subTitle" idx="2"/>
          </p:nvPr>
        </p:nvSpPr>
        <p:spPr>
          <a:xfrm>
            <a:off x="292725" y="75825"/>
            <a:ext cx="69684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dirty="0">
                <a:solidFill>
                  <a:srgbClr val="000000"/>
                </a:solidFill>
              </a:rPr>
              <a:t>Energy Evaluation Asia Pacific (EEAP) Webinar</a:t>
            </a:r>
            <a:endParaRPr lang="en-US" sz="700" dirty="0"/>
          </a:p>
        </p:txBody>
      </p:sp>
      <p:sp>
        <p:nvSpPr>
          <p:cNvPr id="796" name="Google Shape;796;p55"/>
          <p:cNvSpPr txBox="1">
            <a:spLocks noGrp="1"/>
          </p:cNvSpPr>
          <p:nvPr>
            <p:ph type="subTitle" idx="3"/>
          </p:nvPr>
        </p:nvSpPr>
        <p:spPr>
          <a:xfrm>
            <a:off x="7515325" y="75825"/>
            <a:ext cx="14343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12/10/2023</a:t>
            </a:r>
            <a:endParaRPr dirty="0"/>
          </a:p>
        </p:txBody>
      </p:sp>
      <p:pic>
        <p:nvPicPr>
          <p:cNvPr id="797" name="Google Shape;797;p55"/>
          <p:cNvPicPr preferRelativeResize="0"/>
          <p:nvPr/>
        </p:nvPicPr>
        <p:blipFill rotWithShape="1">
          <a:blip r:embed="rId3">
            <a:alphaModFix/>
          </a:blip>
          <a:srcRect l="14682" t="18582" r="16156" b="19535"/>
          <a:stretch/>
        </p:blipFill>
        <p:spPr>
          <a:xfrm>
            <a:off x="210075" y="4142600"/>
            <a:ext cx="869064" cy="77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5075" y="4177825"/>
            <a:ext cx="813070" cy="74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1317</TotalTime>
  <Words>638</Words>
  <Application>Microsoft Office PowerPoint</Application>
  <PresentationFormat>Presentación en pantalla (16:9)</PresentationFormat>
  <Paragraphs>96</Paragraphs>
  <Slides>8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8</vt:i4>
      </vt:variant>
    </vt:vector>
  </HeadingPairs>
  <TitlesOfParts>
    <vt:vector size="15" baseType="lpstr">
      <vt:lpstr>Roboto Serif Light</vt:lpstr>
      <vt:lpstr>Lato</vt:lpstr>
      <vt:lpstr>Arial</vt:lpstr>
      <vt:lpstr>Calibri</vt:lpstr>
      <vt:lpstr>Raleway</vt:lpstr>
      <vt:lpstr>Streamline</vt:lpstr>
      <vt:lpstr>Streamline</vt:lpstr>
      <vt:lpstr>Evaluation of Programs</vt:lpstr>
      <vt:lpstr>We are a fundation</vt:lpstr>
      <vt:lpstr>Areas and Offices of the Agency</vt:lpstr>
      <vt:lpstr>Programs Indicators dimention at the Agency</vt:lpstr>
      <vt:lpstr>Type of indicators depending on the stage of process</vt:lpstr>
      <vt:lpstr>‘Articulation with other actors’ indicators</vt:lpstr>
      <vt:lpstr>Information raised by the program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zotac</dc:creator>
  <cp:lastModifiedBy>Raúl Riveros</cp:lastModifiedBy>
  <cp:revision>67</cp:revision>
  <dcterms:modified xsi:type="dcterms:W3CDTF">2023-10-11T16:43:48Z</dcterms:modified>
</cp:coreProperties>
</file>