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79" r:id="rId1"/>
  </p:sldMasterIdLst>
  <p:notesMasterIdLst>
    <p:notesMasterId r:id="rId14"/>
  </p:notesMasterIdLst>
  <p:sldIdLst>
    <p:sldId id="678" r:id="rId2"/>
    <p:sldId id="981" r:id="rId3"/>
    <p:sldId id="982" r:id="rId4"/>
    <p:sldId id="987" r:id="rId5"/>
    <p:sldId id="983" r:id="rId6"/>
    <p:sldId id="985" r:id="rId7"/>
    <p:sldId id="988" r:id="rId8"/>
    <p:sldId id="989" r:id="rId9"/>
    <p:sldId id="991" r:id="rId10"/>
    <p:sldId id="984" r:id="rId11"/>
    <p:sldId id="986" r:id="rId12"/>
    <p:sldId id="9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hari Dukkipati" initials="SD" lastIdx="26" clrIdx="0"/>
  <p:cmAuthor id="1" name="ashok" initials="a" lastIdx="11" clrIdx="1"/>
  <p:cmAuthor id="2" name="SDP" initials="S" lastIdx="18" clrIdx="2"/>
  <p:cmAuthor id="3" name="Srihari" initials="S" lastIdx="18" clrIdx="3">
    <p:extLst>
      <p:ext uri="{19B8F6BF-5375-455C-9EA6-DF929625EA0E}">
        <p15:presenceInfo xmlns:p15="http://schemas.microsoft.com/office/powerpoint/2012/main" userId="Srihari" providerId="None"/>
      </p:ext>
    </p:extLst>
  </p:cmAuthor>
  <p:cmAuthor id="4" name="Jay Joshi" initials="JJ" lastIdx="1" clrIdx="4">
    <p:extLst>
      <p:ext uri="{19B8F6BF-5375-455C-9EA6-DF929625EA0E}">
        <p15:presenceInfo xmlns:p15="http://schemas.microsoft.com/office/powerpoint/2012/main" userId="e49d595727293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5B9BD5"/>
    <a:srgbClr val="D4727E"/>
    <a:srgbClr val="FEFDFD"/>
    <a:srgbClr val="FAF3F3"/>
    <a:srgbClr val="CC5866"/>
    <a:srgbClr val="585858"/>
    <a:srgbClr val="8CCA3A"/>
    <a:srgbClr val="89A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1363" autoAdjust="0"/>
  </p:normalViewPr>
  <p:slideViewPr>
    <p:cSldViewPr>
      <p:cViewPr varScale="1">
        <p:scale>
          <a:sx n="60" d="100"/>
          <a:sy n="60" d="100"/>
        </p:scale>
        <p:origin x="108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ayas\IEF\Dissemination\Tirupati%20Workshop\Tables%20and%20figures%20for%20re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rayas\IEF\Dissemination\Tirupati%20Workshop\Tables%20and%20figures%20for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Bulb Failure Rate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'[Tables and figures for report.xlsx]Figure 12'!$A$5:$A$7</c:f>
              <c:strCache>
                <c:ptCount val="3"/>
                <c:pt idx="0">
                  <c:v>Pune</c:v>
                </c:pt>
                <c:pt idx="1">
                  <c:v>Lucknow</c:v>
                </c:pt>
                <c:pt idx="2">
                  <c:v>Puducherry</c:v>
                </c:pt>
              </c:strCache>
            </c:strRef>
          </c:cat>
          <c:val>
            <c:numRef>
              <c:f>'[Tables and figures for report.xlsx]Figure 12'!$B$5:$B$7</c:f>
              <c:numCache>
                <c:formatCode>0%</c:formatCode>
                <c:ptCount val="3"/>
                <c:pt idx="0">
                  <c:v>0.02</c:v>
                </c:pt>
                <c:pt idx="1">
                  <c:v>0.06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A-4D44-A4BF-78963D22C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623232"/>
        <c:axId val="94626944"/>
      </c:barChart>
      <c:catAx>
        <c:axId val="946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4626944"/>
        <c:crosses val="autoZero"/>
        <c:auto val="1"/>
        <c:lblAlgn val="ctr"/>
        <c:lblOffset val="100"/>
        <c:noMultiLvlLbl val="0"/>
      </c:catAx>
      <c:valAx>
        <c:axId val="946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462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 b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Exchange rate of failed bulbs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'[Tables and figures for report.xlsx]Figure 12'!$A$25:$A$27</c:f>
              <c:strCache>
                <c:ptCount val="3"/>
                <c:pt idx="0">
                  <c:v>Pune</c:v>
                </c:pt>
                <c:pt idx="1">
                  <c:v>Lucknow</c:v>
                </c:pt>
                <c:pt idx="2">
                  <c:v>Puducherry</c:v>
                </c:pt>
              </c:strCache>
            </c:strRef>
          </c:cat>
          <c:val>
            <c:numRef>
              <c:f>'[Tables and figures for report.xlsx]Figure 12'!$B$25:$B$27</c:f>
              <c:numCache>
                <c:formatCode>0%</c:formatCode>
                <c:ptCount val="3"/>
                <c:pt idx="0">
                  <c:v>0.3</c:v>
                </c:pt>
                <c:pt idx="1">
                  <c:v>0.24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9-4CFF-995C-E53BC40D9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645248"/>
        <c:axId val="94672768"/>
      </c:barChart>
      <c:catAx>
        <c:axId val="9464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4672768"/>
        <c:crosses val="autoZero"/>
        <c:auto val="1"/>
        <c:lblAlgn val="ctr"/>
        <c:lblOffset val="100"/>
        <c:noMultiLvlLbl val="0"/>
      </c:catAx>
      <c:valAx>
        <c:axId val="9467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464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 b="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0D041-3B13-4C8A-AEF1-58EF935594DB}" type="datetimeFigureOut">
              <a:rPr lang="en-IN" smtClean="0"/>
              <a:t>30-08-2023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FE6A9-3908-4D43-BBE0-77482C7687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27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FE6A9-3908-4D43-BBE0-77482C7687C1}" type="slidenum">
              <a:rPr lang="en-IN" smtClean="0"/>
              <a:t>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38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AC459-49FE-404B-B3C1-ED5B4AC4FA5A}" type="slidenum">
              <a:rPr lang="en-US" smtClean="0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4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1901"/>
            <a:ext cx="9144000" cy="1492249"/>
          </a:xfrm>
          <a:solidFill>
            <a:srgbClr val="A0C2E0"/>
          </a:solidFill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5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Bahnschrift SemiLight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4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5873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1790"/>
            <a:ext cx="10515600" cy="5137608"/>
          </a:xfrm>
        </p:spPr>
        <p:txBody>
          <a:bodyPr>
            <a:normAutofit/>
          </a:bodyPr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9264" y="6356350"/>
            <a:ext cx="25821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AF3F3"/>
                </a:solidFill>
                <a:latin typeface="Myriad Pro Light" panose="020B04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  <a:latin typeface="Bahnschrift SemiLight" panose="020B0502040204020203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9179"/>
            <a:ext cx="10515600" cy="496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38200" y="6381328"/>
            <a:ext cx="11344776" cy="300459"/>
          </a:xfrm>
          <a:prstGeom prst="rect">
            <a:avLst/>
          </a:prstGeom>
          <a:solidFill>
            <a:srgbClr val="A0C2E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AF3F3"/>
                </a:solidFill>
                <a:latin typeface="Myriad Pro" panose="020B0503030403020204" pitchFamily="34" charset="0"/>
              </a:defRPr>
            </a:lvl1pPr>
          </a:lstStyle>
          <a:p>
            <a:fld id="{D6440F50-DBE0-4FFB-ABDE-421B4277BE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2" y="6289541"/>
            <a:ext cx="698958" cy="498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199" y="6381328"/>
            <a:ext cx="161065" cy="301600"/>
          </a:xfrm>
          <a:prstGeom prst="rect">
            <a:avLst/>
          </a:prstGeom>
          <a:solidFill>
            <a:srgbClr val="D98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A95FBA-C770-471B-864F-6335F98190BB}"/>
              </a:ext>
            </a:extLst>
          </p:cNvPr>
          <p:cNvSpPr/>
          <p:nvPr userDrawn="1"/>
        </p:nvSpPr>
        <p:spPr>
          <a:xfrm>
            <a:off x="838199" y="6381328"/>
            <a:ext cx="161065" cy="301600"/>
          </a:xfrm>
          <a:prstGeom prst="rect">
            <a:avLst/>
          </a:prstGeom>
          <a:solidFill>
            <a:srgbClr val="CC5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77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itya@prayaspun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ditya@prayaspune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energy.prayaspune.org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ergy.prayaspune.org/our-work/research-report/understanding-the-impacts-of-india-s-led-bulb-programme-ujal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+mn-lt"/>
              </a:rPr>
              <a:t>Evaluation of Energy Efficiency Programs in India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63E8B3-D443-4CE2-A702-02975930D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91258"/>
          </a:xfrm>
        </p:spPr>
        <p:txBody>
          <a:bodyPr>
            <a:normAutofit/>
          </a:bodyPr>
          <a:lstStyle/>
          <a:p>
            <a:pPr algn="ctr"/>
            <a:r>
              <a:rPr lang="en-IN" dirty="0"/>
              <a:t>Aditya Chunekar (</a:t>
            </a:r>
            <a:r>
              <a:rPr lang="en-IN" dirty="0">
                <a:hlinkClick r:id="rId3"/>
              </a:rPr>
              <a:t>aditya@prayaspune.org</a:t>
            </a:r>
            <a:r>
              <a:rPr lang="en-IN" dirty="0"/>
              <a:t>)</a:t>
            </a:r>
          </a:p>
          <a:p>
            <a:pPr algn="ctr"/>
            <a:r>
              <a:rPr lang="en-IN" dirty="0"/>
              <a:t>30</a:t>
            </a:r>
            <a:r>
              <a:rPr lang="en-IN" baseline="30000" dirty="0"/>
              <a:t>th</a:t>
            </a:r>
            <a:r>
              <a:rPr lang="en-IN" dirty="0"/>
              <a:t> August, 2023</a:t>
            </a:r>
          </a:p>
          <a:p>
            <a:pPr algn="ctr"/>
            <a:endParaRPr lang="en-IN" dirty="0"/>
          </a:p>
          <a:p>
            <a:pPr algn="ctr"/>
            <a:r>
              <a:rPr lang="en-IN" dirty="0"/>
              <a:t>EEAP Webinar on Evaluation of Energy Programs in India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980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6059-35F5-E3DB-B632-D5FD7EFA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Evaluation of Utility DSM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FFEF-2E1C-0D55-DAF8-B7A129E6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Most State Electricity Regulatory Commissions (SERC) have issued Demand Side Management (DSM) regulations</a:t>
            </a:r>
          </a:p>
          <a:p>
            <a:r>
              <a:rPr lang="en-IN" dirty="0"/>
              <a:t>Many pilots but no large-scale adoption</a:t>
            </a:r>
          </a:p>
          <a:p>
            <a:r>
              <a:rPr lang="en-IN" dirty="0"/>
              <a:t>Very few SERC approved running Utility DSM programs</a:t>
            </a:r>
          </a:p>
          <a:p>
            <a:r>
              <a:rPr lang="en-IN" dirty="0"/>
              <a:t>Model regulations by Forum of Regulators (</a:t>
            </a:r>
            <a:r>
              <a:rPr lang="en-IN" dirty="0" err="1"/>
              <a:t>FoR</a:t>
            </a:r>
            <a:r>
              <a:rPr lang="en-IN" dirty="0"/>
              <a:t>) required SERCs to issue guidelines for Evaluation, Measurement, and Verification (EM&amp;V) </a:t>
            </a:r>
          </a:p>
          <a:p>
            <a:r>
              <a:rPr lang="en-IN" dirty="0"/>
              <a:t>Distribution Companies are also required to conduct EM&amp;V</a:t>
            </a:r>
          </a:p>
          <a:p>
            <a:r>
              <a:rPr lang="en-IN" dirty="0"/>
              <a:t>Limited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4ACE0-3193-9734-2599-DAFE02A0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6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E208-29AD-EA26-29B4-F05AF072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32BF-4875-C29A-3951-D400DCF8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More program data in public domain</a:t>
            </a:r>
          </a:p>
          <a:p>
            <a:r>
              <a:rPr lang="en-IN" dirty="0"/>
              <a:t>Residential Energy Consumption Survey</a:t>
            </a:r>
          </a:p>
          <a:p>
            <a:r>
              <a:rPr lang="en-IN" dirty="0"/>
              <a:t>Evaluation to be part of policy/program design</a:t>
            </a:r>
          </a:p>
          <a:p>
            <a:r>
              <a:rPr lang="en-IN" dirty="0"/>
              <a:t>SERCs to issue regulations on evaluation for Utility DSM programs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8AEB-BEDE-208D-3FAD-535E1368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7B3C-B93E-CF0C-BFF4-2FAF66E9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2276872"/>
            <a:ext cx="662473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Thank you!</a:t>
            </a:r>
            <a:br>
              <a:rPr lang="en-IN" dirty="0"/>
            </a:br>
            <a:br>
              <a:rPr lang="en-IN" dirty="0"/>
            </a:br>
            <a:r>
              <a:rPr lang="en-IN" sz="2200" dirty="0">
                <a:hlinkClick r:id="rId2"/>
              </a:rPr>
              <a:t>aditya@prayaspune.org</a:t>
            </a:r>
            <a:r>
              <a:rPr lang="en-IN" sz="2200" dirty="0"/>
              <a:t>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0B850-6613-39D4-AFEC-D184D819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1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52967" y="436151"/>
            <a:ext cx="10515599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Prayas (Energy Group)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D2B4-F4E5-4965-B827-A2815A6E2BF5}" type="slidenum">
              <a:rPr lang="en-IN" smtClean="0"/>
              <a:pPr/>
              <a:t>1</a:t>
            </a:fld>
            <a:endParaRPr lang="en-IN"/>
          </a:p>
        </p:txBody>
      </p:sp>
      <p:grpSp>
        <p:nvGrpSpPr>
          <p:cNvPr id="4" name="Group 3"/>
          <p:cNvGrpSpPr/>
          <p:nvPr/>
        </p:nvGrpSpPr>
        <p:grpSpPr>
          <a:xfrm>
            <a:off x="7905780" y="764704"/>
            <a:ext cx="4223631" cy="4299508"/>
            <a:chOff x="4638792" y="1291351"/>
            <a:chExt cx="4223631" cy="4299508"/>
          </a:xfrm>
        </p:grpSpPr>
        <p:sp>
          <p:nvSpPr>
            <p:cNvPr id="5" name="Freeform 4"/>
            <p:cNvSpPr/>
            <p:nvPr/>
          </p:nvSpPr>
          <p:spPr>
            <a:xfrm>
              <a:off x="5930300" y="2678372"/>
              <a:ext cx="1762964" cy="1525035"/>
            </a:xfrm>
            <a:custGeom>
              <a:avLst/>
              <a:gdLst>
                <a:gd name="connsiteX0" fmla="*/ 0 w 1762964"/>
                <a:gd name="connsiteY0" fmla="*/ 762518 h 1525035"/>
                <a:gd name="connsiteX1" fmla="*/ 435702 w 1762964"/>
                <a:gd name="connsiteY1" fmla="*/ 0 h 1525035"/>
                <a:gd name="connsiteX2" fmla="*/ 1327262 w 1762964"/>
                <a:gd name="connsiteY2" fmla="*/ 0 h 1525035"/>
                <a:gd name="connsiteX3" fmla="*/ 1762964 w 1762964"/>
                <a:gd name="connsiteY3" fmla="*/ 762518 h 1525035"/>
                <a:gd name="connsiteX4" fmla="*/ 1327262 w 1762964"/>
                <a:gd name="connsiteY4" fmla="*/ 1525035 h 1525035"/>
                <a:gd name="connsiteX5" fmla="*/ 435702 w 1762964"/>
                <a:gd name="connsiteY5" fmla="*/ 1525035 h 1525035"/>
                <a:gd name="connsiteX6" fmla="*/ 0 w 1762964"/>
                <a:gd name="connsiteY6" fmla="*/ 762518 h 152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964" h="1525035">
                  <a:moveTo>
                    <a:pt x="0" y="762518"/>
                  </a:moveTo>
                  <a:lnTo>
                    <a:pt x="435702" y="0"/>
                  </a:lnTo>
                  <a:lnTo>
                    <a:pt x="1327262" y="0"/>
                  </a:lnTo>
                  <a:lnTo>
                    <a:pt x="1762964" y="762518"/>
                  </a:lnTo>
                  <a:lnTo>
                    <a:pt x="1327262" y="1525035"/>
                  </a:lnTo>
                  <a:lnTo>
                    <a:pt x="435702" y="1525035"/>
                  </a:lnTo>
                  <a:lnTo>
                    <a:pt x="0" y="76251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928" tIns="270500" rIns="309928" bIns="270500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</a:rPr>
                <a:t>Energy (Policy, Planning &amp; Governance) 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092695" y="1291351"/>
              <a:ext cx="1444737" cy="1249867"/>
            </a:xfrm>
            <a:custGeom>
              <a:avLst/>
              <a:gdLst>
                <a:gd name="connsiteX0" fmla="*/ 0 w 1444737"/>
                <a:gd name="connsiteY0" fmla="*/ 624934 h 1249867"/>
                <a:gd name="connsiteX1" fmla="*/ 357087 w 1444737"/>
                <a:gd name="connsiteY1" fmla="*/ 0 h 1249867"/>
                <a:gd name="connsiteX2" fmla="*/ 1087650 w 1444737"/>
                <a:gd name="connsiteY2" fmla="*/ 0 h 1249867"/>
                <a:gd name="connsiteX3" fmla="*/ 1444737 w 1444737"/>
                <a:gd name="connsiteY3" fmla="*/ 624934 h 1249867"/>
                <a:gd name="connsiteX4" fmla="*/ 1087650 w 1444737"/>
                <a:gd name="connsiteY4" fmla="*/ 1249867 h 1249867"/>
                <a:gd name="connsiteX5" fmla="*/ 357087 w 1444737"/>
                <a:gd name="connsiteY5" fmla="*/ 1249867 h 1249867"/>
                <a:gd name="connsiteX6" fmla="*/ 0 w 1444737"/>
                <a:gd name="connsiteY6" fmla="*/ 624934 h 1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37" h="1249867">
                  <a:moveTo>
                    <a:pt x="0" y="624934"/>
                  </a:moveTo>
                  <a:lnTo>
                    <a:pt x="357087" y="0"/>
                  </a:lnTo>
                  <a:lnTo>
                    <a:pt x="1087650" y="0"/>
                  </a:lnTo>
                  <a:lnTo>
                    <a:pt x="1444737" y="624934"/>
                  </a:lnTo>
                  <a:lnTo>
                    <a:pt x="1087650" y="1249867"/>
                  </a:lnTo>
                  <a:lnTo>
                    <a:pt x="357087" y="1249867"/>
                  </a:lnTo>
                  <a:lnTo>
                    <a:pt x="0" y="6249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9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04" tIns="224911" rIns="257204" bIns="22491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</a:rPr>
                <a:t>Electricity</a:t>
              </a:r>
              <a:r>
                <a:rPr lang="en-US" sz="1400" b="1" dirty="0"/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Supply and Distribution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417686" y="2060103"/>
              <a:ext cx="1444737" cy="1249867"/>
            </a:xfrm>
            <a:custGeom>
              <a:avLst/>
              <a:gdLst>
                <a:gd name="connsiteX0" fmla="*/ 0 w 1444737"/>
                <a:gd name="connsiteY0" fmla="*/ 624934 h 1249867"/>
                <a:gd name="connsiteX1" fmla="*/ 357087 w 1444737"/>
                <a:gd name="connsiteY1" fmla="*/ 0 h 1249867"/>
                <a:gd name="connsiteX2" fmla="*/ 1087650 w 1444737"/>
                <a:gd name="connsiteY2" fmla="*/ 0 h 1249867"/>
                <a:gd name="connsiteX3" fmla="*/ 1444737 w 1444737"/>
                <a:gd name="connsiteY3" fmla="*/ 624934 h 1249867"/>
                <a:gd name="connsiteX4" fmla="*/ 1087650 w 1444737"/>
                <a:gd name="connsiteY4" fmla="*/ 1249867 h 1249867"/>
                <a:gd name="connsiteX5" fmla="*/ 357087 w 1444737"/>
                <a:gd name="connsiteY5" fmla="*/ 1249867 h 1249867"/>
                <a:gd name="connsiteX6" fmla="*/ 0 w 1444737"/>
                <a:gd name="connsiteY6" fmla="*/ 624934 h 1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37" h="1249867">
                  <a:moveTo>
                    <a:pt x="0" y="624934"/>
                  </a:moveTo>
                  <a:lnTo>
                    <a:pt x="357087" y="0"/>
                  </a:lnTo>
                  <a:lnTo>
                    <a:pt x="1087650" y="0"/>
                  </a:lnTo>
                  <a:lnTo>
                    <a:pt x="1444737" y="624934"/>
                  </a:lnTo>
                  <a:lnTo>
                    <a:pt x="1087650" y="1249867"/>
                  </a:lnTo>
                  <a:lnTo>
                    <a:pt x="357087" y="1249867"/>
                  </a:lnTo>
                  <a:lnTo>
                    <a:pt x="0" y="6249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04" tIns="224911" rIns="257204" bIns="22491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</a:rPr>
                <a:t>Renewable energy and Storage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417686" y="3571380"/>
              <a:ext cx="1444737" cy="1249867"/>
            </a:xfrm>
            <a:custGeom>
              <a:avLst/>
              <a:gdLst>
                <a:gd name="connsiteX0" fmla="*/ 0 w 1444737"/>
                <a:gd name="connsiteY0" fmla="*/ 624934 h 1249867"/>
                <a:gd name="connsiteX1" fmla="*/ 357087 w 1444737"/>
                <a:gd name="connsiteY1" fmla="*/ 0 h 1249867"/>
                <a:gd name="connsiteX2" fmla="*/ 1087650 w 1444737"/>
                <a:gd name="connsiteY2" fmla="*/ 0 h 1249867"/>
                <a:gd name="connsiteX3" fmla="*/ 1444737 w 1444737"/>
                <a:gd name="connsiteY3" fmla="*/ 624934 h 1249867"/>
                <a:gd name="connsiteX4" fmla="*/ 1087650 w 1444737"/>
                <a:gd name="connsiteY4" fmla="*/ 1249867 h 1249867"/>
                <a:gd name="connsiteX5" fmla="*/ 357087 w 1444737"/>
                <a:gd name="connsiteY5" fmla="*/ 1249867 h 1249867"/>
                <a:gd name="connsiteX6" fmla="*/ 0 w 1444737"/>
                <a:gd name="connsiteY6" fmla="*/ 624934 h 1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37" h="1249867">
                  <a:moveTo>
                    <a:pt x="0" y="624934"/>
                  </a:moveTo>
                  <a:lnTo>
                    <a:pt x="357087" y="0"/>
                  </a:lnTo>
                  <a:lnTo>
                    <a:pt x="1087650" y="0"/>
                  </a:lnTo>
                  <a:lnTo>
                    <a:pt x="1444737" y="624934"/>
                  </a:lnTo>
                  <a:lnTo>
                    <a:pt x="1087650" y="1249867"/>
                  </a:lnTo>
                  <a:lnTo>
                    <a:pt x="357087" y="1249867"/>
                  </a:lnTo>
                  <a:lnTo>
                    <a:pt x="0" y="6249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04" tIns="224911" rIns="257204" bIns="22491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</a:rPr>
                <a:t>Energy demand, efficiency, access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092695" y="4340992"/>
              <a:ext cx="1444737" cy="1249867"/>
            </a:xfrm>
            <a:custGeom>
              <a:avLst/>
              <a:gdLst>
                <a:gd name="connsiteX0" fmla="*/ 0 w 1444737"/>
                <a:gd name="connsiteY0" fmla="*/ 624934 h 1249867"/>
                <a:gd name="connsiteX1" fmla="*/ 357087 w 1444737"/>
                <a:gd name="connsiteY1" fmla="*/ 0 h 1249867"/>
                <a:gd name="connsiteX2" fmla="*/ 1087650 w 1444737"/>
                <a:gd name="connsiteY2" fmla="*/ 0 h 1249867"/>
                <a:gd name="connsiteX3" fmla="*/ 1444737 w 1444737"/>
                <a:gd name="connsiteY3" fmla="*/ 624934 h 1249867"/>
                <a:gd name="connsiteX4" fmla="*/ 1087650 w 1444737"/>
                <a:gd name="connsiteY4" fmla="*/ 1249867 h 1249867"/>
                <a:gd name="connsiteX5" fmla="*/ 357087 w 1444737"/>
                <a:gd name="connsiteY5" fmla="*/ 1249867 h 1249867"/>
                <a:gd name="connsiteX6" fmla="*/ 0 w 1444737"/>
                <a:gd name="connsiteY6" fmla="*/ 624934 h 1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37" h="1249867">
                  <a:moveTo>
                    <a:pt x="0" y="624934"/>
                  </a:moveTo>
                  <a:lnTo>
                    <a:pt x="357087" y="0"/>
                  </a:lnTo>
                  <a:lnTo>
                    <a:pt x="1087650" y="0"/>
                  </a:lnTo>
                  <a:lnTo>
                    <a:pt x="1444737" y="624934"/>
                  </a:lnTo>
                  <a:lnTo>
                    <a:pt x="1087650" y="1249867"/>
                  </a:lnTo>
                  <a:lnTo>
                    <a:pt x="357087" y="1249867"/>
                  </a:lnTo>
                  <a:lnTo>
                    <a:pt x="0" y="6249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04" tIns="224911" rIns="257204" bIns="22491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</a:rPr>
                <a:t>Coal thermal generation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38792" y="3572240"/>
              <a:ext cx="1444737" cy="1249867"/>
            </a:xfrm>
            <a:custGeom>
              <a:avLst/>
              <a:gdLst>
                <a:gd name="connsiteX0" fmla="*/ 0 w 1444737"/>
                <a:gd name="connsiteY0" fmla="*/ 624934 h 1249867"/>
                <a:gd name="connsiteX1" fmla="*/ 357087 w 1444737"/>
                <a:gd name="connsiteY1" fmla="*/ 0 h 1249867"/>
                <a:gd name="connsiteX2" fmla="*/ 1087650 w 1444737"/>
                <a:gd name="connsiteY2" fmla="*/ 0 h 1249867"/>
                <a:gd name="connsiteX3" fmla="*/ 1444737 w 1444737"/>
                <a:gd name="connsiteY3" fmla="*/ 624934 h 1249867"/>
                <a:gd name="connsiteX4" fmla="*/ 1087650 w 1444737"/>
                <a:gd name="connsiteY4" fmla="*/ 1249867 h 1249867"/>
                <a:gd name="connsiteX5" fmla="*/ 357087 w 1444737"/>
                <a:gd name="connsiteY5" fmla="*/ 1249867 h 1249867"/>
                <a:gd name="connsiteX6" fmla="*/ 0 w 1444737"/>
                <a:gd name="connsiteY6" fmla="*/ 624934 h 1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37" h="1249867">
                  <a:moveTo>
                    <a:pt x="0" y="624934"/>
                  </a:moveTo>
                  <a:lnTo>
                    <a:pt x="357087" y="0"/>
                  </a:lnTo>
                  <a:lnTo>
                    <a:pt x="1087650" y="0"/>
                  </a:lnTo>
                  <a:lnTo>
                    <a:pt x="1444737" y="624934"/>
                  </a:lnTo>
                  <a:lnTo>
                    <a:pt x="1087650" y="1249867"/>
                  </a:lnTo>
                  <a:lnTo>
                    <a:pt x="357087" y="1249867"/>
                  </a:lnTo>
                  <a:lnTo>
                    <a:pt x="0" y="6249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04" tIns="224911" rIns="257204" bIns="22491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</a:rPr>
                <a:t>Energy transition, Climate change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761552" y="2058383"/>
              <a:ext cx="1444737" cy="1249867"/>
            </a:xfrm>
            <a:custGeom>
              <a:avLst/>
              <a:gdLst>
                <a:gd name="connsiteX0" fmla="*/ 0 w 1444737"/>
                <a:gd name="connsiteY0" fmla="*/ 624934 h 1249867"/>
                <a:gd name="connsiteX1" fmla="*/ 357087 w 1444737"/>
                <a:gd name="connsiteY1" fmla="*/ 0 h 1249867"/>
                <a:gd name="connsiteX2" fmla="*/ 1087650 w 1444737"/>
                <a:gd name="connsiteY2" fmla="*/ 0 h 1249867"/>
                <a:gd name="connsiteX3" fmla="*/ 1444737 w 1444737"/>
                <a:gd name="connsiteY3" fmla="*/ 624934 h 1249867"/>
                <a:gd name="connsiteX4" fmla="*/ 1087650 w 1444737"/>
                <a:gd name="connsiteY4" fmla="*/ 1249867 h 1249867"/>
                <a:gd name="connsiteX5" fmla="*/ 357087 w 1444737"/>
                <a:gd name="connsiteY5" fmla="*/ 1249867 h 1249867"/>
                <a:gd name="connsiteX6" fmla="*/ 0 w 1444737"/>
                <a:gd name="connsiteY6" fmla="*/ 624934 h 1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37" h="1249867">
                  <a:moveTo>
                    <a:pt x="0" y="624934"/>
                  </a:moveTo>
                  <a:lnTo>
                    <a:pt x="357087" y="0"/>
                  </a:lnTo>
                  <a:lnTo>
                    <a:pt x="1087650" y="0"/>
                  </a:lnTo>
                  <a:lnTo>
                    <a:pt x="1444737" y="624934"/>
                  </a:lnTo>
                  <a:lnTo>
                    <a:pt x="1087650" y="1249867"/>
                  </a:lnTo>
                  <a:lnTo>
                    <a:pt x="357087" y="1249867"/>
                  </a:lnTo>
                  <a:lnTo>
                    <a:pt x="0" y="62493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204" tIns="224911" rIns="257204" bIns="224911" numCol="1" spcCol="1270" anchor="ctr" anchorCtr="0">
              <a:noAutofit/>
            </a:bodyPr>
            <a:lstStyle/>
            <a:p>
              <a:pPr algn="ctr"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</a:rPr>
                <a:t>Energy Data, Modelling, tools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8FD24B2-9FCA-4DDE-A0BE-9C89224CC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00" y="1109336"/>
            <a:ext cx="1715605" cy="2435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9C899A-01FB-42CF-9272-47D6990B3C95}"/>
              </a:ext>
            </a:extLst>
          </p:cNvPr>
          <p:cNvSpPr txBox="1"/>
          <p:nvPr/>
        </p:nvSpPr>
        <p:spPr>
          <a:xfrm>
            <a:off x="7229970" y="5085184"/>
            <a:ext cx="4194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Policy and Regulatory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Capacity building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33" y="1092064"/>
            <a:ext cx="1728125" cy="2452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6B170E-B355-42D9-8EF0-BDE5CD6E8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25" y="1092064"/>
            <a:ext cx="1746136" cy="2452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F39BC4-6785-4712-981D-2ECEFA5C3B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89" y="1113282"/>
            <a:ext cx="1741937" cy="2452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89DA13-BF13-4001-90C3-571C55415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59" y="3669665"/>
            <a:ext cx="1733395" cy="24527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56E6E3-B1BD-4EBB-AAF6-6FD2155BDC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03" y="3676760"/>
            <a:ext cx="1733395" cy="2451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5C8D7D-2F12-4747-9207-F960C70F6A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13" y="3667068"/>
            <a:ext cx="1734648" cy="2452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86668-172A-053F-3A42-24359C904805}"/>
              </a:ext>
            </a:extLst>
          </p:cNvPr>
          <p:cNvSpPr txBox="1"/>
          <p:nvPr/>
        </p:nvSpPr>
        <p:spPr>
          <a:xfrm>
            <a:off x="7248128" y="6021288"/>
            <a:ext cx="419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hlinkClick r:id="rId10"/>
              </a:rPr>
              <a:t>https://energy.prayaspune.org/</a:t>
            </a:r>
            <a:r>
              <a:rPr lang="en-IN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09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4A03-D830-04A2-8DF1-A7764A8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Energy Efficiency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C1BE8-9770-AD8B-0907-88950F35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Bureau of Energy Efficiency (BEE) is the nodal agency for Energy Efficiency and Conservation policies and regulations in India, established in 2002 under the Energy Conservation Act</a:t>
            </a:r>
          </a:p>
          <a:p>
            <a:r>
              <a:rPr lang="en-IN" dirty="0"/>
              <a:t>Key responsibilities</a:t>
            </a:r>
          </a:p>
          <a:p>
            <a:pPr lvl="1"/>
            <a:r>
              <a:rPr lang="en-IN" dirty="0"/>
              <a:t>Notifies energy efficiency standards for appliance, equipment and processes at national level</a:t>
            </a:r>
          </a:p>
          <a:p>
            <a:pPr lvl="1"/>
            <a:r>
              <a:rPr lang="en-IN" dirty="0"/>
              <a:t>Identifies designated consumers and sets energy efficiency targets</a:t>
            </a:r>
          </a:p>
          <a:p>
            <a:pPr lvl="1"/>
            <a:r>
              <a:rPr lang="en-IN" dirty="0"/>
              <a:t>Create a cadre of Energy Auditors and Managers </a:t>
            </a:r>
          </a:p>
          <a:p>
            <a:pPr lvl="1"/>
            <a:r>
              <a:rPr lang="en-IN" dirty="0"/>
              <a:t>Conduct any other activities to promote energy efficiency and conservation</a:t>
            </a:r>
          </a:p>
          <a:p>
            <a:r>
              <a:rPr lang="en-IN" dirty="0"/>
              <a:t>Standards &amp; </a:t>
            </a:r>
            <a:r>
              <a:rPr lang="en-IN" dirty="0" err="1"/>
              <a:t>Labeling</a:t>
            </a:r>
            <a:r>
              <a:rPr lang="en-IN" dirty="0"/>
              <a:t> (S&amp;L) and Perform, Achieve, and Trade (PAT) are two flagship programs. Account for 91% of total savings achieved by BEE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CA48-587E-692E-59D0-C885408CF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E11D-4C69-A2F4-A271-5EFFE02F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Energy Efficiency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501A-B756-2947-A119-8B8FA5B1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Energy Efficiency Services Ltd.</a:t>
            </a:r>
          </a:p>
          <a:p>
            <a:pPr lvl="1"/>
            <a:r>
              <a:rPr lang="en-IN" dirty="0"/>
              <a:t>Large, public sector Energy Service Company (ESCO)</a:t>
            </a:r>
          </a:p>
          <a:p>
            <a:pPr lvl="1"/>
            <a:r>
              <a:rPr lang="en-IN" dirty="0"/>
              <a:t>Specializes in bulk procurement (LED bulbs, Smart meters, Electric Buses)</a:t>
            </a:r>
          </a:p>
          <a:p>
            <a:r>
              <a:rPr lang="en-IN" dirty="0"/>
              <a:t>State Designated Agencies (SDA)</a:t>
            </a:r>
          </a:p>
          <a:p>
            <a:pPr lvl="1"/>
            <a:r>
              <a:rPr lang="en-IN" dirty="0"/>
              <a:t>Responsible for implementation of EC Act at state level</a:t>
            </a:r>
          </a:p>
          <a:p>
            <a:pPr lvl="1"/>
            <a:r>
              <a:rPr lang="en-IN" dirty="0"/>
              <a:t>Focus on monitoring and verification</a:t>
            </a:r>
          </a:p>
          <a:p>
            <a:r>
              <a:rPr lang="en-IN" dirty="0"/>
              <a:t>State Electricity Regulatory Commissions (SERCs)</a:t>
            </a:r>
          </a:p>
          <a:p>
            <a:pPr lvl="1"/>
            <a:r>
              <a:rPr lang="en-IN" dirty="0"/>
              <a:t>SDAs are required to file reports of violation of EC Act to SERC</a:t>
            </a:r>
          </a:p>
          <a:p>
            <a:pPr lvl="1"/>
            <a:r>
              <a:rPr lang="en-IN" dirty="0"/>
              <a:t>SERC’s adjudicating officer conducts inquiry and decides penalties</a:t>
            </a:r>
          </a:p>
          <a:p>
            <a:pPr lvl="1"/>
            <a:r>
              <a:rPr lang="en-IN" dirty="0"/>
              <a:t>Direct Electricity Distribution companies to undertake Demand Side Management (DSM) programs </a:t>
            </a:r>
          </a:p>
          <a:p>
            <a:r>
              <a:rPr lang="en-IN" dirty="0"/>
              <a:t>Electricity Distribution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B3EEE-EDDA-AC51-C33C-D30032A5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7B237-01FA-ADE1-2F06-9A3E0935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Evaluation of BEE policies/programs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A8B5F-09EF-3936-EA0D-9635B5EF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EC Act does not mention evaluation. Focus on monitoring and verification</a:t>
            </a:r>
          </a:p>
          <a:p>
            <a:r>
              <a:rPr lang="en-IN" dirty="0"/>
              <a:t>BEE publishes an annual report titled “Impact of Energy Efficiency Measures”</a:t>
            </a:r>
          </a:p>
          <a:p>
            <a:r>
              <a:rPr lang="en-IN" dirty="0"/>
              <a:t>About 44 Mtoe savings in 2021-22, about 6% of total primary energy supply (about 740 Mtoe)</a:t>
            </a:r>
          </a:p>
          <a:p>
            <a:r>
              <a:rPr lang="en-IN" dirty="0"/>
              <a:t>About 73% from PAT and 18% from S&amp;L</a:t>
            </a:r>
            <a:r>
              <a:rPr lang="en-IN" sz="2400" baseline="30000" dirty="0"/>
              <a:t>*</a:t>
            </a:r>
            <a:r>
              <a:rPr lang="en-IN" baseline="30000" dirty="0"/>
              <a:t> </a:t>
            </a:r>
            <a:endParaRPr lang="en-IN" dirty="0"/>
          </a:p>
          <a:p>
            <a:r>
              <a:rPr lang="en-IN" dirty="0"/>
              <a:t>Savings from S&amp;L are based on production data for appliance/ equipment and assumptions for baseline &amp; usage </a:t>
            </a:r>
          </a:p>
          <a:p>
            <a:r>
              <a:rPr lang="en-IN" dirty="0"/>
              <a:t>Limited focus on process evaluation and market effects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9B76B-F5B8-1020-331B-0F5E1441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EA718-5C29-F5AF-442B-813299F55769}"/>
              </a:ext>
            </a:extLst>
          </p:cNvPr>
          <p:cNvSpPr txBox="1"/>
          <p:nvPr/>
        </p:nvSpPr>
        <p:spPr>
          <a:xfrm>
            <a:off x="8354598" y="6093296"/>
            <a:ext cx="3934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* Excludes savings from UJALA program run by EESL</a:t>
            </a:r>
          </a:p>
        </p:txBody>
      </p:sp>
    </p:spTree>
    <p:extLst>
      <p:ext uri="{BB962C8B-B14F-4D97-AF65-F5344CB8AC3E}">
        <p14:creationId xmlns:p14="http://schemas.microsoft.com/office/powerpoint/2010/main" val="351035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A18E1-9A89-E690-F52C-BA8BE75C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Evaluation of EESL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EE2D-8A9D-0961-80BE-C8CBF036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UJALA – Program for LED bulbs</a:t>
            </a:r>
          </a:p>
          <a:p>
            <a:r>
              <a:rPr lang="en-IN" dirty="0"/>
              <a:t>About 386 million LED bulbs have been sold under the program</a:t>
            </a:r>
          </a:p>
          <a:p>
            <a:pPr lvl="1"/>
            <a:r>
              <a:rPr lang="en-IN" dirty="0"/>
              <a:t>Substantial price drop due to bulk procurement (Rs 310 to Rs 38)</a:t>
            </a:r>
          </a:p>
          <a:p>
            <a:pPr lvl="1"/>
            <a:r>
              <a:rPr lang="en-IN" dirty="0"/>
              <a:t>Bulbs sold through temporary kiosks bypassing the retail supply chain</a:t>
            </a:r>
          </a:p>
          <a:p>
            <a:pPr lvl="1"/>
            <a:r>
              <a:rPr lang="en-IN" dirty="0"/>
              <a:t>Use of deemed savings approach with no link to payment</a:t>
            </a:r>
          </a:p>
          <a:p>
            <a:pPr lvl="1"/>
            <a:r>
              <a:rPr lang="en-IN" dirty="0"/>
              <a:t>Most bulbs bought with upfront payment, few through on-bill financing, and some through carbon credit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27FAC-DA32-4EB5-1769-A5198DE8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D98E6-4D31-D7FF-3E80-2F422DCC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86" y="4077072"/>
            <a:ext cx="5868718" cy="24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5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ADF8-5E3B-5B67-44B6-D2298350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Evaluation of EESL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10853-9AC0-58CB-769C-8ACFF32A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0286F8-317C-5696-3BAB-36BF5549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63"/>
            <a:ext cx="10515600" cy="5137150"/>
          </a:xfrm>
        </p:spPr>
        <p:txBody>
          <a:bodyPr>
            <a:normAutofit/>
          </a:bodyPr>
          <a:lstStyle/>
          <a:p>
            <a:r>
              <a:rPr lang="en-IN" dirty="0"/>
              <a:t>Study to assess impacts of UJALA program (</a:t>
            </a:r>
            <a:r>
              <a:rPr lang="en-IN" dirty="0">
                <a:hlinkClick r:id="rId2"/>
              </a:rPr>
              <a:t>link</a:t>
            </a:r>
            <a:r>
              <a:rPr lang="en-IN" dirty="0"/>
              <a:t>)</a:t>
            </a:r>
          </a:p>
          <a:p>
            <a:r>
              <a:rPr lang="en-IN" dirty="0"/>
              <a:t>Combination of desk and field research</a:t>
            </a:r>
          </a:p>
          <a:p>
            <a:r>
              <a:rPr lang="en-IN" dirty="0"/>
              <a:t>Field research included:</a:t>
            </a:r>
          </a:p>
          <a:p>
            <a:pPr lvl="1"/>
            <a:r>
              <a:rPr lang="en-IN" sz="2400" dirty="0"/>
              <a:t>Surveys of 1029 households in Pune, Lucknow, and Puducherry</a:t>
            </a:r>
            <a:endParaRPr lang="en-US" sz="2400" dirty="0"/>
          </a:p>
          <a:p>
            <a:pPr lvl="1"/>
            <a:r>
              <a:rPr lang="en-IN" sz="2400" dirty="0"/>
              <a:t>Surveys of 150 retailers selling LED bulbs in the above cities</a:t>
            </a:r>
            <a:endParaRPr lang="en-US" sz="2400" dirty="0"/>
          </a:p>
          <a:p>
            <a:pPr lvl="1"/>
            <a:r>
              <a:rPr lang="en-IN" sz="2400" dirty="0"/>
              <a:t>Interviews with manufacturers and lighting industry experts</a:t>
            </a:r>
          </a:p>
          <a:p>
            <a:pPr lvl="1"/>
            <a:r>
              <a:rPr lang="en-IN" sz="2400" dirty="0"/>
              <a:t>Interviews with representatives from EESL, the public sector implementation agency</a:t>
            </a:r>
          </a:p>
          <a:p>
            <a:pPr lvl="1"/>
            <a:r>
              <a:rPr lang="en-IN" sz="2400" dirty="0"/>
              <a:t>Interviews with representatives from 9 electricity distribution companies (DISCOMs).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5572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68E6-B044-6EA1-96C5-46D81E4C0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Evaluation of UJALA </a:t>
            </a:r>
            <a:r>
              <a:rPr lang="en-IN" sz="2700" dirty="0"/>
              <a:t>(</a:t>
            </a:r>
            <a:r>
              <a:rPr lang="en-IN" sz="2700" i="1" dirty="0"/>
              <a:t>example of process improvement)</a:t>
            </a:r>
            <a:r>
              <a:rPr lang="en-IN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FAF10-4AA8-6C02-8B1B-639E455C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ACA1C-B375-78B3-B50E-2BB797F44EC1}"/>
              </a:ext>
            </a:extLst>
          </p:cNvPr>
          <p:cNvSpPr txBox="1"/>
          <p:nvPr/>
        </p:nvSpPr>
        <p:spPr>
          <a:xfrm>
            <a:off x="2942890" y="5517232"/>
            <a:ext cx="70567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dirty="0"/>
              <a:t>Some bulbs failed but very few got replaced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F528B7-CAD9-57EB-3C30-0646A33B5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526272"/>
              </p:ext>
            </p:extLst>
          </p:nvPr>
        </p:nvGraphicFramePr>
        <p:xfrm>
          <a:off x="838200" y="1452064"/>
          <a:ext cx="5033154" cy="332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42502E-EBC1-2350-CAEB-9A751863A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917350"/>
              </p:ext>
            </p:extLst>
          </p:nvPr>
        </p:nvGraphicFramePr>
        <p:xfrm>
          <a:off x="5879976" y="1452064"/>
          <a:ext cx="4930203" cy="334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971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11D9-5AE5-E733-484B-ED24AE81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Evaluation of UJALA </a:t>
            </a:r>
            <a:r>
              <a:rPr kumimoji="0" lang="en-IN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(</a:t>
            </a:r>
            <a:r>
              <a:rPr kumimoji="0" lang="en-IN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example of process improvement)</a:t>
            </a:r>
            <a:r>
              <a:rPr kumimoji="0" lang="en-I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46D22-038D-5DD2-652A-9CD3856F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E45922-5575-C073-2622-981C7E5D4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93" y="1196752"/>
            <a:ext cx="8454187" cy="3672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49206-9C00-F44B-A14E-ECA377E32CDD}"/>
              </a:ext>
            </a:extLst>
          </p:cNvPr>
          <p:cNvSpPr txBox="1"/>
          <p:nvPr/>
        </p:nvSpPr>
        <p:spPr>
          <a:xfrm>
            <a:off x="4295800" y="5282044"/>
            <a:ext cx="44612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dirty="0"/>
              <a:t>What did LED bulbs replace?</a:t>
            </a:r>
          </a:p>
        </p:txBody>
      </p:sp>
    </p:spTree>
    <p:extLst>
      <p:ext uri="{BB962C8B-B14F-4D97-AF65-F5344CB8AC3E}">
        <p14:creationId xmlns:p14="http://schemas.microsoft.com/office/powerpoint/2010/main" val="2155199666"/>
      </p:ext>
    </p:extLst>
  </p:cSld>
  <p:clrMapOvr>
    <a:masterClrMapping/>
  </p:clrMapOvr>
</p:sld>
</file>

<file path=ppt/theme/theme1.xml><?xml version="1.0" encoding="utf-8"?>
<a:theme xmlns:a="http://schemas.openxmlformats.org/drawingml/2006/main" name="Prayas-2022-Calib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Calibri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yas-2022-Calibri" id="{F15E2B56-609E-4617-8D00-D2EC65F73F21}" vid="{3AFC483D-9714-4018-81DC-24BAF0138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Rumi</Template>
  <TotalTime>17754</TotalTime>
  <Words>708</Words>
  <Application>Microsoft Office PowerPoint</Application>
  <PresentationFormat>Widescreen</PresentationFormat>
  <Paragraphs>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Bahnschrift SemiLight</vt:lpstr>
      <vt:lpstr>Calibri</vt:lpstr>
      <vt:lpstr>Myriad Pro</vt:lpstr>
      <vt:lpstr>Myriad Pro Light</vt:lpstr>
      <vt:lpstr>Prayas-2022-Calibri</vt:lpstr>
      <vt:lpstr>Evaluation of Energy Efficiency Programs in India</vt:lpstr>
      <vt:lpstr>Prayas (Energy Group) </vt:lpstr>
      <vt:lpstr>Energy Efficiency in India</vt:lpstr>
      <vt:lpstr>Energy Efficiency in India</vt:lpstr>
      <vt:lpstr>Evaluation of BEE policies/programs in India</vt:lpstr>
      <vt:lpstr>Evaluation of EESL Programs</vt:lpstr>
      <vt:lpstr>Evaluation of EESL programs</vt:lpstr>
      <vt:lpstr>Evaluation of UJALA (example of process improvement) </vt:lpstr>
      <vt:lpstr>Evaluation of UJALA (example of process improvement) </vt:lpstr>
      <vt:lpstr>Evaluation of Utility DSM programs</vt:lpstr>
      <vt:lpstr>Way Forward</vt:lpstr>
      <vt:lpstr>Thank you!  aditya@prayaspune.org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Aditya Chunekar</dc:creator>
  <cp:lastModifiedBy>Aditya Chunekar</cp:lastModifiedBy>
  <cp:revision>864</cp:revision>
  <dcterms:created xsi:type="dcterms:W3CDTF">2020-03-11T10:41:57Z</dcterms:created>
  <dcterms:modified xsi:type="dcterms:W3CDTF">2023-08-30T05:09:42Z</dcterms:modified>
</cp:coreProperties>
</file>