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8"/>
  </p:notesMasterIdLst>
  <p:sldIdLst>
    <p:sldId id="621" r:id="rId3"/>
    <p:sldId id="654" r:id="rId4"/>
    <p:sldId id="655" r:id="rId5"/>
    <p:sldId id="657" r:id="rId6"/>
    <p:sldId id="6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FFCCFF"/>
    <a:srgbClr val="CC00CC"/>
    <a:srgbClr val="0000CC"/>
    <a:srgbClr val="003300"/>
    <a:srgbClr val="000066"/>
    <a:srgbClr val="66FF66"/>
    <a:srgbClr val="FF99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8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F677D-EE94-4280-ABB8-C8E7E911518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9C0AA-15D5-4BDC-8EC1-C995A86F8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9C0AA-15D5-4BDC-8EC1-C995A86F8D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79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766763"/>
            <a:ext cx="6819900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D2FE88-FED8-4A5C-BABD-4735C268D07C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695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766763"/>
            <a:ext cx="6819900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D2FE88-FED8-4A5C-BABD-4735C268D07C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721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766763"/>
            <a:ext cx="6819900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D2FE88-FED8-4A5C-BABD-4735C268D07C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317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766763"/>
            <a:ext cx="6819900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D2FE88-FED8-4A5C-BABD-4735C268D07C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83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9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2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2E3A1-2155-4CD3-9E46-98702E6FF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8A485-139B-486D-A897-152306F8A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95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1DC2E-673F-4433-B075-CCA9F7429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A369C-EA12-4827-ACF8-B6A6FD52D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05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7EE93-3E31-4060-BBC2-296E1DC37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128C9-2318-4505-B4F2-3555880B8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76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497F7-7172-49F5-BA05-073468B5B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43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F5DAC-67C8-4F27-8FCE-277CB0876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2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65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2BBE4-42C1-452F-B11B-F04A21EF8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95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D272F-AADE-4471-A9E0-FEC979E73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26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0238E-5A6E-408D-B744-E37005793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1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9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2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8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2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3EDA-7147-4D9A-AC15-ECADD8B5075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F2FF9-55D6-42CD-9C36-923A5400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4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4382CC9-E863-4BDF-8D89-74ECB46A1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8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84903"/>
            <a:ext cx="12192000" cy="3583858"/>
          </a:xfrm>
        </p:spPr>
        <p:txBody>
          <a:bodyPr>
            <a:normAutofit fontScale="90000"/>
          </a:bodyPr>
          <a:lstStyle/>
          <a:p>
            <a:pPr defTabSz="914217">
              <a:lnSpc>
                <a:spcPct val="114000"/>
              </a:lnSpc>
              <a:spcBef>
                <a:spcPts val="1200"/>
              </a:spcBef>
            </a:pP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EEAP Webinar</a:t>
            </a:r>
            <a:b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Energy </a:t>
            </a:r>
            <a:r>
              <a:rPr lang="en-US" sz="24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Evaluation in Asia Pacific: Latest </a:t>
            </a: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Updates</a:t>
            </a:r>
            <a:r>
              <a:rPr lang="en-US" sz="24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0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Hosted </a:t>
            </a:r>
            <a:r>
              <a:rPr lang="en-US" sz="20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</a:t>
            </a:r>
            <a:r>
              <a:rPr lang="en-US" sz="20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0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3</a:t>
            </a:r>
            <a:r>
              <a:rPr lang="en-US" sz="2000" b="1" baseline="30000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</a:t>
            </a:r>
            <a:r>
              <a:rPr lang="en-US" sz="20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Indonesia </a:t>
            </a:r>
            <a:r>
              <a:rPr lang="en-US" sz="20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Energy Efficiency and Conservation Conference &amp; Exhibition (IEECCE)</a:t>
            </a:r>
            <a:br>
              <a:rPr lang="en-US" sz="20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2728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Energy Evaluation Country Context</a:t>
            </a:r>
            <a:br>
              <a:rPr lang="en-US" sz="44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Sri Lanka -</a:t>
            </a:r>
            <a:endParaRPr lang="en-US" sz="3600" b="1" dirty="0">
              <a:solidFill>
                <a:srgbClr val="0000CC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73445"/>
            <a:ext cx="12192000" cy="1784554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Thusitha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Sugathapala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Senior Lecturer, University of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Moratuwa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Sri Lanka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June 2021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" descr="https://ci5.googleusercontent.com/proxy/pAk9oAT7M5F8N6akDkQeV6j_PTI0GvPmbJYdFu73j29zH6wEYDD0FsZRwSoPfP_gLdtjxdnFqEycHCzidm41BayokulNpRI3z9S8ppEBLFTiwMhIbuEXxhd8hmPwfWt8OhhMZTMCtjBsB6ID-dwd-VN59KzdtnY=s0-d-e1-ft#https://mcusercontent.com/94f486ed107b6c735cce53b3d/images/c7aa12ec-6ff8-5c14-a1d0-f5566aa6e68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1" y="0"/>
            <a:ext cx="1779639" cy="133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6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0" y="7939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GB" sz="3200" b="1" dirty="0" smtClean="0">
                <a:solidFill>
                  <a:srgbClr val="000000"/>
                </a:solidFill>
                <a:latin typeface="Arial" pitchFamily="34" charset="0"/>
              </a:rPr>
              <a:t>ENERGY SECTOR OF SRI LANKA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92866" name="Text Box 2"/>
          <p:cNvSpPr txBox="1">
            <a:spLocks noChangeArrowheads="1"/>
          </p:cNvSpPr>
          <p:nvPr/>
        </p:nvSpPr>
        <p:spPr bwMode="auto">
          <a:xfrm>
            <a:off x="0" y="617538"/>
            <a:ext cx="12205256" cy="455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030288" marR="0" lvl="1" indent="-346075" algn="l" defTabSz="914400" rtl="0" eaLnBrk="1" fontAlgn="base" latinLnBrk="0" hangingPunct="1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§"/>
              <a:tabLst>
                <a:tab pos="8686800" algn="l"/>
              </a:tabLst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At a Glance: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Source Diversity (Both REs and Fossils)</a:t>
            </a:r>
          </a:p>
          <a:p>
            <a:pPr marL="1712913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Biomass – Heat (Domestic, Commercial, Industry)</a:t>
            </a:r>
          </a:p>
          <a:p>
            <a:pPr marL="1712913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Hydro &amp; other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REs (Solar, Wind, Biomass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Electricity) </a:t>
            </a:r>
          </a:p>
          <a:p>
            <a:pPr marL="1712913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Coal – Electricity &amp; Oil – Electricity, Heat, Transport</a:t>
            </a:r>
            <a:endParaRPr lang="en-US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376363" lvl="3" indent="-346075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100% Access to grid 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electricity</a:t>
            </a:r>
            <a:endParaRPr lang="en-US" sz="2800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376363" lvl="3" indent="-346075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G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overnance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– Strong national government 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driven.</a:t>
            </a:r>
          </a:p>
          <a:p>
            <a:pPr marL="1712913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Sri Lanka Sustainable Energy Authority - SLSEA (for RE, EE, KM)</a:t>
            </a:r>
          </a:p>
          <a:p>
            <a:pPr marL="1712913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Public Utility Commission of Sri Lanka - PUCSL (Independent regulator)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1376363" marR="0" lvl="3" indent="-346075" eaLnBrk="1" fontAlgn="base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GB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National Plans &amp; Future </a:t>
            </a:r>
            <a:r>
              <a:rPr lang="en-GB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directions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784632" y="6417332"/>
            <a:ext cx="420624" cy="417022"/>
          </a:xfrm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52E3A1-2155-4CD3-9E46-98702E6FF88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5" name="Picture 2" descr="C:\Users\Thusitha\Desktop\location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3"/>
          <a:stretch/>
        </p:blipFill>
        <p:spPr bwMode="auto">
          <a:xfrm>
            <a:off x="9471015" y="327250"/>
            <a:ext cx="2675389" cy="148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9471014" y="1838883"/>
            <a:ext cx="2675389" cy="1995704"/>
            <a:chOff x="555570" y="1500708"/>
            <a:chExt cx="6937470" cy="4995384"/>
          </a:xfrm>
        </p:grpSpPr>
        <p:pic>
          <p:nvPicPr>
            <p:cNvPr id="7" name="Picture 4" descr="C:\Documents and Settings\Administrator\Desktop\Srilanka\SriLanka_Satellite_Imag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5179"/>
            <a:stretch>
              <a:fillRect/>
            </a:stretch>
          </p:blipFill>
          <p:spPr bwMode="auto">
            <a:xfrm>
              <a:off x="555570" y="1500708"/>
              <a:ext cx="6937470" cy="4995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 descr="C:\Documents and Settings\Administrator\Desktop\Srilanka\SriLanka_Satellite_Imag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50" t="1961" r="13663" b="93434"/>
            <a:stretch>
              <a:fillRect/>
            </a:stretch>
          </p:blipFill>
          <p:spPr bwMode="auto">
            <a:xfrm>
              <a:off x="6835806" y="6238943"/>
              <a:ext cx="657234" cy="257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376513" y="5135967"/>
            <a:ext cx="5574891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339725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National Policy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Framework:</a:t>
            </a:r>
          </a:p>
          <a:p>
            <a:pPr marL="339725" lvl="4" indent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Vistas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of Prosperity and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Splendour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;</a:t>
            </a:r>
          </a:p>
          <a:p>
            <a:pPr marL="339725" lvl="4" indent="-33655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National Energy Policy &amp; Strategy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247042" y="4945395"/>
            <a:ext cx="4537590" cy="1646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346075" lvl="4" indent="-34290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Economic viability (as a driver for development)</a:t>
            </a:r>
          </a:p>
          <a:p>
            <a:pPr marL="346075" lvl="4" indent="-34290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Energy Security;</a:t>
            </a:r>
          </a:p>
          <a:p>
            <a:pPr marL="346075" lvl="4" indent="-34290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Environment Sustainability.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6671559" y="5159051"/>
            <a:ext cx="279845" cy="1331133"/>
          </a:xfrm>
          <a:prstGeom prst="rightBrace">
            <a:avLst>
              <a:gd name="adj1" fmla="val 41520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75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75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75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75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75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75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0" y="7939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lvl="1" indent="0" algn="ctr"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GB" sz="3200" b="1" dirty="0">
                <a:solidFill>
                  <a:srgbClr val="000000"/>
                </a:solidFill>
                <a:latin typeface="Arial" pitchFamily="34" charset="0"/>
              </a:rPr>
              <a:t>ENERGY SECTOR OF SRI LANKA</a:t>
            </a:r>
          </a:p>
        </p:txBody>
      </p:sp>
      <p:sp>
        <p:nvSpPr>
          <p:cNvPr id="292866" name="Text Box 2"/>
          <p:cNvSpPr txBox="1">
            <a:spLocks noChangeArrowheads="1"/>
          </p:cNvSpPr>
          <p:nvPr/>
        </p:nvSpPr>
        <p:spPr bwMode="auto">
          <a:xfrm>
            <a:off x="0" y="617538"/>
            <a:ext cx="12064181" cy="530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030288" marR="0" lvl="1" indent="-346075" algn="l" defTabSz="914400" rtl="0" eaLnBrk="1" fontAlgn="base" latinLnBrk="0" hangingPunct="1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pitchFamily="2" charset="2"/>
              <a:buChar char="§"/>
              <a:tabLst>
                <a:tab pos="8686800" algn="l"/>
              </a:tabLst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Key Drivers and Targets: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The 2030 Agenda </a:t>
            </a: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Localization of SDGs and targets</a:t>
            </a: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Indicator framework </a:t>
            </a: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Public Service Delivery Strategies to mainstream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SDGs. </a:t>
            </a:r>
          </a:p>
          <a:p>
            <a:pPr marL="1376363" lvl="3" indent="-346075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The Paris Agreement</a:t>
            </a: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Enhanced NDCs - main input from electricity sector (25% mitigation target)</a:t>
            </a: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National MRV framework.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1376363" lvl="3" indent="-346075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Overall Policy Targets</a:t>
            </a:r>
            <a:endParaRPr lang="en-US" sz="2800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70% RE for grid electricity and 20% reduction from DSM (by 2030)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1712913" lvl="4" indent="-33655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Electric mobility.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1376363" lvl="4" indent="0" eaLnBrk="1" fontAlgn="base" hangingPunct="1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lang="en-US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784632" y="6417332"/>
            <a:ext cx="420624" cy="417022"/>
          </a:xfrm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52E3A1-2155-4CD3-9E46-98702E6FF88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582813" y="1109522"/>
            <a:ext cx="1993392" cy="1984248"/>
            <a:chOff x="9715549" y="2363135"/>
            <a:chExt cx="1993392" cy="198424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15549" y="2363135"/>
              <a:ext cx="1993392" cy="1984248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0178034" y="3124426"/>
              <a:ext cx="10631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80808"/>
                  </a:solidFill>
                  <a:latin typeface="Cooper Std Black" panose="0208090304030B020404" pitchFamily="18" charset="0"/>
                  <a:cs typeface="Arial" panose="020B0604020202020204" pitchFamily="34" charset="0"/>
                </a:rPr>
                <a:t>SDGs</a:t>
              </a:r>
              <a:endParaRPr lang="en-US" sz="2400" dirty="0">
                <a:solidFill>
                  <a:srgbClr val="080808"/>
                </a:solidFill>
                <a:latin typeface="Cooper Std Black" panose="0208090304030B020404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81000" y="5458297"/>
            <a:ext cx="11430000" cy="95410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Thus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high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priority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given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by the government for the energy sector 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sustainable development and in meeting the climate change mitigation</a:t>
            </a:r>
          </a:p>
        </p:txBody>
      </p:sp>
    </p:spTree>
    <p:extLst>
      <p:ext uri="{BB962C8B-B14F-4D97-AF65-F5344CB8AC3E}">
        <p14:creationId xmlns:p14="http://schemas.microsoft.com/office/powerpoint/2010/main" val="312830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75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75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75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75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75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750"/>
                                        <p:tgtEl>
                                          <p:spTgt spid="292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" y="616366"/>
            <a:ext cx="12191999" cy="327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030288" marR="0" lvl="1" indent="-346075" algn="l" defTabSz="914400" rtl="0" eaLnBrk="1" fontAlgn="base" latinLnBrk="0" hangingPunct="1">
              <a:lnSpc>
                <a:spcPct val="110000"/>
              </a:lnSpc>
              <a:buClrTx/>
              <a:buSzPct val="100000"/>
              <a:buFont typeface="Wingdings" pitchFamily="2" charset="2"/>
              <a:buChar char="§"/>
              <a:tabLst>
                <a:tab pos="8686800" algn="l"/>
              </a:tabLst>
              <a:defRPr/>
            </a:pPr>
            <a:r>
              <a:rPr lang="en-GB" sz="3200" dirty="0" smtClean="0">
                <a:solidFill>
                  <a:srgbClr val="000000"/>
                </a:solidFill>
                <a:latin typeface="Arial" charset="0"/>
              </a:rPr>
              <a:t>National Level Energy Evaluations and Disseminations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Information management (SLSEA): </a:t>
            </a: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Sri Lanka Energy Balance: Analysis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of Energy Sector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Performance</a:t>
            </a:r>
          </a:p>
          <a:p>
            <a:pPr marL="1376363" lvl="3" indent="-346075" eaLnBrk="1" fontAlgn="base" hangingPunct="1">
              <a:lnSpc>
                <a:spcPct val="110000"/>
              </a:lnSpc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 Electricity sector planning 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(Ceylon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Electricity Board)</a:t>
            </a:r>
            <a:endParaRPr lang="en-US" sz="2800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Long-term generation expansion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lan: Technical, Financial &amp; Environmental</a:t>
            </a:r>
          </a:p>
          <a:p>
            <a:pPr marL="1376363" lvl="3" indent="-346075" eaLnBrk="1" fontAlgn="base" hangingPunct="1">
              <a:lnSpc>
                <a:spcPct val="110000"/>
              </a:lnSpc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Sector regulation (PUCSL)</a:t>
            </a:r>
            <a:endParaRPr lang="en-US" sz="2800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Economic, technical &amp; safety of the industry, with stakeholder engagement.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0" y="7939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GB" sz="3200" b="1" dirty="0" smtClean="0">
                <a:solidFill>
                  <a:srgbClr val="000000"/>
                </a:solidFill>
                <a:latin typeface="Arial" pitchFamily="34" charset="0"/>
              </a:rPr>
              <a:t>ENERGY EVALUATION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92866" name="Text Box 2"/>
          <p:cNvSpPr txBox="1">
            <a:spLocks noChangeArrowheads="1"/>
          </p:cNvSpPr>
          <p:nvPr/>
        </p:nvSpPr>
        <p:spPr bwMode="auto">
          <a:xfrm>
            <a:off x="1" y="3788434"/>
            <a:ext cx="9114502" cy="2769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030288" marR="0" lvl="1" indent="-346075" algn="l" defTabSz="914400" rtl="0" eaLnBrk="1" fontAlgn="base" latinLnBrk="0" hangingPunct="1">
              <a:lnSpc>
                <a:spcPct val="110000"/>
              </a:lnSpc>
              <a:buClrTx/>
              <a:buSzPct val="100000"/>
              <a:buFont typeface="Wingdings" pitchFamily="2" charset="2"/>
              <a:buChar char="§"/>
              <a:tabLst>
                <a:tab pos="8686800" algn="l"/>
              </a:tabLst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Transparency &amp; Accountability: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Linking to National targets/Global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ommitments </a:t>
            </a: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Localized SDGs, targets and indicators</a:t>
            </a: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Enhanced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NDCs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– MRV &amp; ETF.</a:t>
            </a:r>
          </a:p>
          <a:p>
            <a:pPr marL="1376363" lvl="3" indent="-346075" eaLnBrk="1" fontAlgn="base" hangingPunct="1">
              <a:lnSpc>
                <a:spcPct val="110000"/>
              </a:lnSpc>
              <a:buClr>
                <a:srgbClr val="0000CC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National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Evaluation Framework</a:t>
            </a:r>
          </a:p>
          <a:p>
            <a:pPr marL="1712913" lvl="4" indent="-336550" eaLnBrk="1" fontAlgn="base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National Evaluation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Policy (NEP) of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Sri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Lanka.</a:t>
            </a:r>
            <a:endParaRPr lang="en-US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784632" y="6417332"/>
            <a:ext cx="420624" cy="417022"/>
          </a:xfrm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52E3A1-2155-4CD3-9E46-98702E6FF88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13787" y="4469129"/>
            <a:ext cx="3133969" cy="1938992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lIns="18288" tIns="18288" rIns="18288" bIns="18288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Thus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Evaluation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becomes central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realizing the Policy effectiveness and Sectoral evolution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7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75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75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75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75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75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75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75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" y="616362"/>
            <a:ext cx="11994943" cy="5389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08025" indent="-360363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074738" indent="-390525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8680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030288" marR="0" lvl="1" indent="-346075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§"/>
              <a:tabLst>
                <a:tab pos="8686800" algn="l"/>
              </a:tabLst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Gaps and Challenges: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Limited interagency coordination and stakeholder mobilization</a:t>
            </a: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Lack of comprehensive methodology &amp; framework for evaluation.</a:t>
            </a:r>
          </a:p>
          <a:p>
            <a:pPr marL="1030288" lvl="1" indent="-346075" eaLnBrk="1" fontAlgn="base" hangingPunct="1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/>
            </a:pPr>
            <a:r>
              <a:rPr lang="en-GB" sz="3200" dirty="0">
                <a:solidFill>
                  <a:srgbClr val="000000"/>
                </a:solidFill>
                <a:latin typeface="Arial" charset="0"/>
              </a:rPr>
              <a:t>Way Forward: </a:t>
            </a:r>
            <a:endParaRPr lang="en-US" sz="2800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pPr marL="1376363" marR="0" lvl="3" indent="-346075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CC"/>
              </a:buClr>
              <a:buSzPct val="60000"/>
              <a:buFont typeface="Wingdings" pitchFamily="2" charset="2"/>
              <a:buChar char="q"/>
              <a:tabLst>
                <a:tab pos="8686800" algn="l"/>
              </a:tabLst>
              <a:defRPr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Need comprehensive and integrated strategy for energy evaluation and communication: </a:t>
            </a:r>
          </a:p>
          <a:p>
            <a:pPr marL="1712913" lvl="4" indent="-33655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Mandate the provisions in MRV &amp; ETF of the Paris Agreement and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NDCs</a:t>
            </a:r>
          </a:p>
          <a:p>
            <a:pPr marL="1712913" lvl="4" indent="-33655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Effectuating the guiding principles of 2030 Agenda and SDGs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1712913" lvl="4" indent="-33655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Operationalize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the provisions in the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NEP</a:t>
            </a:r>
          </a:p>
          <a:p>
            <a:pPr marL="1712913" lvl="4" indent="-33655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Facilitated by capacity building on methods &amp; tools.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0" y="7939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GB" sz="3200" b="1" dirty="0" smtClean="0">
                <a:solidFill>
                  <a:srgbClr val="000000"/>
                </a:solidFill>
                <a:latin typeface="Arial" pitchFamily="34" charset="0"/>
              </a:rPr>
              <a:t>ENERGY EVALUATION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784632" y="6417332"/>
            <a:ext cx="420624" cy="417022"/>
          </a:xfrm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52E3A1-2155-4CD3-9E46-98702E6FF88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00832" y="6034912"/>
            <a:ext cx="3790335" cy="59093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</a:ln>
        </p:spPr>
        <p:txBody>
          <a:bodyPr wrap="square" t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Times New Roman" pitchFamily="18" charset="0"/>
              </a:rPr>
              <a:t>Thank You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phant" panose="02020904090505020303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36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7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75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75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75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75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6887</TotalTime>
  <Words>470</Words>
  <Application>Microsoft Office PowerPoint</Application>
  <PresentationFormat>Widescreen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Cooper Std Black</vt:lpstr>
      <vt:lpstr>Elephant</vt:lpstr>
      <vt:lpstr>Times New Roman</vt:lpstr>
      <vt:lpstr>Wingdings</vt:lpstr>
      <vt:lpstr>Office Theme</vt:lpstr>
      <vt:lpstr>Default Design</vt:lpstr>
      <vt:lpstr>EEAP Webinar Energy Evaluation in Asia Pacific: Latest Updates  Hosted by  The 3rd Indonesia Energy Efficiency and Conservation Conference &amp; Exhibition (IEECCE)    Energy Evaluation Country Context - Sri Lanka -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</dc:creator>
  <cp:lastModifiedBy>TS</cp:lastModifiedBy>
  <cp:revision>487</cp:revision>
  <dcterms:created xsi:type="dcterms:W3CDTF">2020-04-16T13:59:54Z</dcterms:created>
  <dcterms:modified xsi:type="dcterms:W3CDTF">2021-06-15T20:45:20Z</dcterms:modified>
</cp:coreProperties>
</file>