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2" d="100"/>
          <a:sy n="62" d="100"/>
        </p:scale>
        <p:origin x="7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D7AD-18DE-4B8D-B1C3-02E0AF18D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535942-B2DF-400C-92C9-8B1D79526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9407E-8A91-4FB4-A6B5-75B16C572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FF6F38-65CF-4094-8207-232615544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8A5BF-E58C-4A9A-AB7E-36167C9D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5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4CC25-6AD2-40DA-AD7F-EFD9CCEC2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417CA3-525B-4423-9599-8D2D82443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50D63-3C49-4D28-AE55-19C3D08EF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FB60A-DC12-40EB-B854-0FEA62B70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49876A-CAD8-4761-BA95-04C05660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7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5649CD-DA1B-439C-B9B0-87DBEC120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6CA298-E2B7-42D9-95BF-8302FBCA0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39AAD-4921-413D-871D-36C49BC6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70912-41A4-43BB-A687-FA5890DF9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A69D5-8CE0-4596-94EF-DE7C88E53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7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02ACD-E05B-4DAE-8232-166DF516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C671F-1B4B-4495-99C2-D1BA3BDAE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78D64-F0AE-426B-BCF5-87547C7A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4145F-6285-4983-890C-B38BF172E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99B14-F869-4F11-B4C6-68A1D219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8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0F2BD-5EBC-4046-8A1D-3239F464B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75D5D3-97EF-4BB3-8D5D-649B0385E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FFD2D-F14A-4E29-A4F4-5F40D4DF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7D4B9-11B8-4BCB-BBB5-7846DC8D0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83A54-E92C-48AD-A92C-E22F1E848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CE6FB-42D2-40D9-B933-CB16C6EAD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6DB16-AC32-4B26-A6A2-83D0C0F93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F442D3-E1C7-4215-A4BC-898FEFEAC7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54492-FBF1-4602-8228-CC48AE282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82B402-4FC2-4C5F-A52F-35490E1B8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AA926-970E-483E-AFC8-243BD54F9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5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6BBAF-6C2C-4890-8B5B-7D58FE739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FFECF-096A-48D7-8435-53D49D280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B4C594-58A4-4D40-A9DF-469E2428E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240A06-3312-472C-923B-5872DEF07C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A458A1-44BC-4BCC-A1B0-0E4DDEF815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C19872-C917-4E57-8D3A-2DCAC5E2B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C530BA-6D81-4190-8F54-D7FA1873D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B4D08-BEFF-4E83-9BEF-C5CE8A2C4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5DF12-AA1B-4326-85AC-22716F007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8FBEF3-2160-4C5F-9E7D-8A386939C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BBC65-DF0C-463C-9AAC-E5CDD0EBA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A2F4B7-3780-42FD-92B7-D76196678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5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953220-EE7C-4A7B-BADE-43105EC8C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3F32F6-D215-49E3-AEC2-571DDE9B8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4D0DA1-6003-462D-9D09-7FBB0D211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23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13BFC-0CE9-460E-99E5-AABE54556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F7B5D-5F25-4B07-981E-A9B7FDE49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A7AC47-7292-47B5-ACF0-47E43E746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5AAE90-2800-45C9-8947-79971C633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98973E-8EEA-48E7-B111-3B0AE9075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DE81C-B85F-46D8-A86F-66D05AD97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1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6F456-8206-4B75-9B9F-E881EC6A2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6F1337-8D80-478F-A6D5-283A03294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FEFBB-7A7A-401F-9EAF-3D6E89C02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90B1E-3631-493C-979B-7B1ECE60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CF326-7D54-43EB-868E-42A52306A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60F2D-6F86-4E8D-ABAE-5DEFC83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4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C89F61-43D7-489B-922C-8B107D95A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76E12-210F-4234-9771-7FBFB3FC9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E94EC-9297-4D74-930A-E020B4E75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21B44-5308-45A7-83B7-A9C9ADBE6B65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BE967-C070-4708-893C-8674CA416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89EE3-DB01-4DB8-B469-6C8A38E56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7D126-F2E5-42F7-A472-8C20AB769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6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F6067-6334-49AA-97B0-A7C7EB9FA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73995"/>
            <a:ext cx="9144000" cy="1003069"/>
          </a:xfrm>
        </p:spPr>
        <p:txBody>
          <a:bodyPr/>
          <a:lstStyle/>
          <a:p>
            <a:r>
              <a:rPr lang="en-GB" dirty="0"/>
              <a:t>Energy Evaluation in Nepal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E84E89-5C2B-4A05-A01D-D517075E0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15119"/>
            <a:ext cx="9144000" cy="4042881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Gana Pati Ojha</a:t>
            </a:r>
          </a:p>
          <a:p>
            <a:r>
              <a:rPr lang="en-GB" dirty="0"/>
              <a:t>Presented at the </a:t>
            </a:r>
          </a:p>
          <a:p>
            <a:r>
              <a:rPr lang="en-GB" dirty="0"/>
              <a:t>EEAP’s Energy Evaluation Webinar</a:t>
            </a:r>
          </a:p>
          <a:p>
            <a:r>
              <a:rPr lang="en-GB" dirty="0"/>
              <a:t>Organised as part of the </a:t>
            </a:r>
          </a:p>
          <a:p>
            <a:r>
              <a:rPr lang="en-GB" dirty="0"/>
              <a:t>3</a:t>
            </a:r>
            <a:r>
              <a:rPr lang="en-GB" baseline="30000" dirty="0"/>
              <a:t>rd</a:t>
            </a:r>
            <a:r>
              <a:rPr lang="en-GB" dirty="0"/>
              <a:t> Indonesian Energy Efficiency and Conservation Conference and exhibition</a:t>
            </a:r>
          </a:p>
          <a:p>
            <a:r>
              <a:rPr lang="en-GB" dirty="0"/>
              <a:t>14-16 June 2021</a:t>
            </a:r>
          </a:p>
        </p:txBody>
      </p:sp>
    </p:spTree>
    <p:extLst>
      <p:ext uri="{BB962C8B-B14F-4D97-AF65-F5344CB8AC3E}">
        <p14:creationId xmlns:p14="http://schemas.microsoft.com/office/powerpoint/2010/main" val="4227397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79B81-8F13-41A3-BA51-9F4406AB9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8820"/>
            <a:ext cx="10515600" cy="1079954"/>
          </a:xfrm>
          <a:noFill/>
        </p:spPr>
        <p:txBody>
          <a:bodyPr>
            <a:noAutofit/>
          </a:bodyPr>
          <a:lstStyle/>
          <a:p>
            <a:r>
              <a:rPr lang="en-US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Nepal government's viewpoints on the role of energy in sustainable development and in meeting the climate change mitigation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B56BE-AFE5-4F8D-A149-053DF32406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078" y="1445080"/>
            <a:ext cx="11024507" cy="5486399"/>
          </a:xfrm>
        </p:spPr>
        <p:txBody>
          <a:bodyPr>
            <a:normAutofit/>
          </a:bodyPr>
          <a:lstStyle/>
          <a:p>
            <a:r>
              <a:rPr lang="en-GB" dirty="0"/>
              <a:t>Clean energy viewed as an engine for economic growth, economic transformation and SDG achievement</a:t>
            </a:r>
          </a:p>
          <a:p>
            <a:r>
              <a:rPr lang="en-GB" dirty="0"/>
              <a:t>High potential for hydropower generation</a:t>
            </a:r>
          </a:p>
          <a:p>
            <a:r>
              <a:rPr lang="en-GB" dirty="0"/>
              <a:t>Only a small portion generated, even not enough for domestic consumption during winter season</a:t>
            </a:r>
          </a:p>
          <a:p>
            <a:r>
              <a:rPr lang="en-GB" dirty="0"/>
              <a:t>Alternate energy: micro hydro, improved stoves, improved water mills and biogas</a:t>
            </a:r>
          </a:p>
          <a:p>
            <a:r>
              <a:rPr lang="en-GB" dirty="0"/>
              <a:t>In the process of trading 9 tons carbon credit</a:t>
            </a:r>
          </a:p>
          <a:p>
            <a:r>
              <a:rPr lang="en-GB" dirty="0"/>
              <a:t>Strong voice for mitigating climate change effect in international forums</a:t>
            </a:r>
          </a:p>
          <a:p>
            <a:r>
              <a:rPr lang="en-GB" dirty="0"/>
              <a:t>Preparing to raise strong voice in the COP 26 (Nov 1-12) on loss and damage and claiming its share of Climate Fund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702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0998E-E222-4E66-8FEE-3730410EE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24782"/>
          </a:xfrm>
        </p:spPr>
        <p:txBody>
          <a:bodyPr>
            <a:normAutofit fontScale="90000"/>
          </a:bodyPr>
          <a:lstStyle/>
          <a:p>
            <a:r>
              <a:rPr lang="en-GB" b="1" i="1" dirty="0"/>
              <a:t>Evaluation of energy policies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7203C-B475-4FEE-B019-803720644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4818"/>
            <a:ext cx="10515600" cy="5553181"/>
          </a:xfrm>
        </p:spPr>
        <p:txBody>
          <a:bodyPr>
            <a:normAutofit fontScale="92500" lnSpcReduction="10000"/>
          </a:bodyPr>
          <a:lstStyle/>
          <a:p>
            <a:r>
              <a:rPr lang="en-GB" sz="3000" dirty="0" err="1"/>
              <a:t>GoN</a:t>
            </a:r>
            <a:r>
              <a:rPr lang="en-GB" sz="3000" dirty="0"/>
              <a:t> emphasis: Energy and Evaluation</a:t>
            </a:r>
          </a:p>
          <a:p>
            <a:r>
              <a:rPr lang="en-GB" sz="3000" dirty="0"/>
              <a:t>Evaluation in the Constitution of Nepal</a:t>
            </a:r>
          </a:p>
          <a:p>
            <a:r>
              <a:rPr lang="en-GB" sz="3000" dirty="0"/>
              <a:t>M&amp;E Management Bill</a:t>
            </a:r>
          </a:p>
          <a:p>
            <a:r>
              <a:rPr lang="en-GB" sz="3000" dirty="0"/>
              <a:t>Every sector has M&amp;E</a:t>
            </a:r>
          </a:p>
          <a:p>
            <a:r>
              <a:rPr lang="en-GB" sz="3000" dirty="0"/>
              <a:t>Good M&amp;E framework in energy sector since 2014 in place</a:t>
            </a:r>
          </a:p>
          <a:p>
            <a:r>
              <a:rPr lang="en-GB" sz="3000" dirty="0"/>
              <a:t>Emphasis on Monitoring, little work on Evaluation</a:t>
            </a:r>
          </a:p>
          <a:p>
            <a:r>
              <a:rPr lang="en-GB" sz="3000" dirty="0"/>
              <a:t>Earlier limited to Cost-benefit analysis</a:t>
            </a:r>
          </a:p>
          <a:p>
            <a:r>
              <a:rPr lang="en-GB" sz="3000" dirty="0"/>
              <a:t>Use of OECD/DAC criteria since 2010</a:t>
            </a:r>
          </a:p>
          <a:p>
            <a:r>
              <a:rPr lang="en-GB" sz="3000" dirty="0"/>
              <a:t>Value for money</a:t>
            </a:r>
          </a:p>
          <a:p>
            <a:r>
              <a:rPr lang="en-GB" sz="3000" dirty="0"/>
              <a:t>Multi-criteria analysis (technical and economic and impact on environment-natural and social)</a:t>
            </a:r>
          </a:p>
          <a:p>
            <a:r>
              <a:rPr lang="en-GB" sz="3000" dirty="0"/>
              <a:t>Before-after; very rare by using before-after and with-without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13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F0D68-589D-441A-BBC8-1022828BD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i="1" dirty="0"/>
              <a:t>Evaluation procedure</a:t>
            </a:r>
            <a:endParaRPr lang="en-US" sz="4000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1DF4A-FA40-45FC-9FC2-743C932FD858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65194">
                <a:srgbClr val="E7E4CC"/>
              </a:gs>
              <a:gs pos="0">
                <a:schemeClr val="accent5">
                  <a:lumMod val="5000"/>
                  <a:lumOff val="95000"/>
                </a:schemeClr>
              </a:gs>
              <a:gs pos="74000">
                <a:schemeClr val="accent5">
                  <a:lumMod val="45000"/>
                  <a:lumOff val="55000"/>
                </a:schemeClr>
              </a:gs>
              <a:gs pos="83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GB" dirty="0"/>
              <a:t>Use DAC criteria as per new definition</a:t>
            </a:r>
          </a:p>
          <a:p>
            <a:r>
              <a:rPr lang="en-GB" dirty="0"/>
              <a:t>Defined these well in M&amp;E Management Bill and new guidelines </a:t>
            </a:r>
          </a:p>
          <a:p>
            <a:r>
              <a:rPr lang="en-US" dirty="0"/>
              <a:t>Pay special attention to the cross-cutting issues related to environment, social equity, gender equality, human rights, and SDGs</a:t>
            </a:r>
          </a:p>
          <a:p>
            <a:r>
              <a:rPr lang="en-US" dirty="0"/>
              <a:t>Contribution analysis as energy evaluation takes place in a complex context </a:t>
            </a:r>
          </a:p>
          <a:p>
            <a:r>
              <a:rPr lang="en-US" dirty="0"/>
              <a:t>Women empowerment might be the impact of several variables from different programs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864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194">
              <a:srgbClr val="E7E4CC"/>
            </a:gs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808A-443C-4E3F-A38D-C638ABC6D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GB" b="1" i="1" dirty="0"/>
              <a:t>Communicating the outcomes of evaluation</a:t>
            </a:r>
            <a:endParaRPr lang="en-US" b="1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5F46C-9710-4FEB-8040-21FB042B4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663"/>
            <a:ext cx="10515600" cy="5107441"/>
          </a:xfrm>
        </p:spPr>
        <p:txBody>
          <a:bodyPr/>
          <a:lstStyle/>
          <a:p>
            <a:r>
              <a:rPr lang="en-GB" dirty="0"/>
              <a:t>Placing evaluation reports on the websites by NPC, UN systems</a:t>
            </a:r>
          </a:p>
          <a:p>
            <a:r>
              <a:rPr lang="en-GB" dirty="0"/>
              <a:t>Evaluation repository </a:t>
            </a:r>
          </a:p>
          <a:p>
            <a:r>
              <a:rPr lang="en-GB" dirty="0"/>
              <a:t>Dissemination workshops</a:t>
            </a:r>
          </a:p>
          <a:p>
            <a:r>
              <a:rPr lang="en-GB" dirty="0"/>
              <a:t>Sharing through emails to relevant stakeholders</a:t>
            </a:r>
          </a:p>
          <a:p>
            <a:r>
              <a:rPr lang="en-GB" dirty="0"/>
              <a:t>Sharing printed copies to limited number of stakeholders</a:t>
            </a:r>
          </a:p>
          <a:p>
            <a:r>
              <a:rPr lang="en-GB" dirty="0"/>
              <a:t>Media rarely used for dissemination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54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331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Energy Evaluation in Nepal</vt:lpstr>
      <vt:lpstr>Nepal government's viewpoints on the role of energy in sustainable development and in meeting the climate change mitigation</vt:lpstr>
      <vt:lpstr>Evaluation of energy policies</vt:lpstr>
      <vt:lpstr>Evaluation procedure</vt:lpstr>
      <vt:lpstr>Communicating the outcomes of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Gana Ojha</dc:creator>
  <cp:lastModifiedBy>Gana Ojha</cp:lastModifiedBy>
  <cp:revision>10</cp:revision>
  <dcterms:created xsi:type="dcterms:W3CDTF">2021-06-12T03:49:20Z</dcterms:created>
  <dcterms:modified xsi:type="dcterms:W3CDTF">2021-06-12T05:23:14Z</dcterms:modified>
</cp:coreProperties>
</file>