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327" autoAdjust="0"/>
    <p:restoredTop sz="72805" autoAdjust="0"/>
  </p:normalViewPr>
  <p:slideViewPr>
    <p:cSldViewPr snapToGrid="0">
      <p:cViewPr varScale="1">
        <p:scale>
          <a:sx n="61" d="100"/>
          <a:sy n="61" d="100"/>
        </p:scale>
        <p:origin x="3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A4E7A-EA3A-45F6-8EEA-AF0B361B0F45}" type="datetimeFigureOut">
              <a:rPr lang="ko-KR" altLang="en-US" smtClean="0"/>
              <a:t>2021. 6. 23.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D9A48-53CF-4671-B43A-EF6F3F2DC4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732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D9A48-53CF-4671-B43A-EF6F3F2DC41D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2401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D9A48-53CF-4671-B43A-EF6F3F2DC41D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0118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D9A48-53CF-4671-B43A-EF6F3F2DC41D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462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D9A48-53CF-4671-B43A-EF6F3F2DC41D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1212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D9A48-53CF-4671-B43A-EF6F3F2DC41D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7190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D9A48-53CF-4671-B43A-EF6F3F2DC41D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6918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D9A48-53CF-4671-B43A-EF6F3F2DC41D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7713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DE0CD-66CB-4A41-A74C-C137C13583A6}" type="datetimeFigureOut">
              <a:rPr lang="ko-KR" altLang="en-US" smtClean="0"/>
              <a:t>2021. 6. 23.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34F7-1538-4478-B072-C1FB1369D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41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DE0CD-66CB-4A41-A74C-C137C13583A6}" type="datetimeFigureOut">
              <a:rPr lang="ko-KR" altLang="en-US" smtClean="0"/>
              <a:t>2021. 6. 23.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34F7-1538-4478-B072-C1FB1369D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7088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DE0CD-66CB-4A41-A74C-C137C13583A6}" type="datetimeFigureOut">
              <a:rPr lang="ko-KR" altLang="en-US" smtClean="0"/>
              <a:t>2021. 6. 23.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34F7-1538-4478-B072-C1FB1369D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2184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DE0CD-66CB-4A41-A74C-C137C13583A6}" type="datetimeFigureOut">
              <a:rPr lang="ko-KR" altLang="en-US" smtClean="0"/>
              <a:t>2021. 6. 23.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34F7-1538-4478-B072-C1FB1369D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6532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DE0CD-66CB-4A41-A74C-C137C13583A6}" type="datetimeFigureOut">
              <a:rPr lang="ko-KR" altLang="en-US" smtClean="0"/>
              <a:t>2021. 6. 23.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34F7-1538-4478-B072-C1FB1369D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63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DE0CD-66CB-4A41-A74C-C137C13583A6}" type="datetimeFigureOut">
              <a:rPr lang="ko-KR" altLang="en-US" smtClean="0"/>
              <a:t>2021. 6. 23.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34F7-1538-4478-B072-C1FB1369D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913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DE0CD-66CB-4A41-A74C-C137C13583A6}" type="datetimeFigureOut">
              <a:rPr lang="ko-KR" altLang="en-US" smtClean="0"/>
              <a:t>2021. 6. 23.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34F7-1538-4478-B072-C1FB1369D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0272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DE0CD-66CB-4A41-A74C-C137C13583A6}" type="datetimeFigureOut">
              <a:rPr lang="ko-KR" altLang="en-US" smtClean="0"/>
              <a:t>2021. 6. 23.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34F7-1538-4478-B072-C1FB1369D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9087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DE0CD-66CB-4A41-A74C-C137C13583A6}" type="datetimeFigureOut">
              <a:rPr lang="ko-KR" altLang="en-US" smtClean="0"/>
              <a:t>2021. 6. 23.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34F7-1538-4478-B072-C1FB1369D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44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DE0CD-66CB-4A41-A74C-C137C13583A6}" type="datetimeFigureOut">
              <a:rPr lang="ko-KR" altLang="en-US" smtClean="0"/>
              <a:t>2021. 6. 23.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34F7-1538-4478-B072-C1FB1369D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0279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DE0CD-66CB-4A41-A74C-C137C13583A6}" type="datetimeFigureOut">
              <a:rPr lang="ko-KR" altLang="en-US" smtClean="0"/>
              <a:t>2021. 6. 23.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34F7-1538-4478-B072-C1FB1369D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4206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DE0CD-66CB-4A41-A74C-C137C13583A6}" type="datetimeFigureOut">
              <a:rPr lang="ko-KR" altLang="en-US" smtClean="0"/>
              <a:t>2021. 6. 23.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A34F7-1538-4478-B072-C1FB1369D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746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-1" y="1561417"/>
            <a:ext cx="12192001" cy="2546125"/>
          </a:xfrm>
        </p:spPr>
        <p:txBody>
          <a:bodyPr>
            <a:noAutofit/>
          </a:bodyPr>
          <a:lstStyle/>
          <a:p>
            <a:r>
              <a:rPr lang="en-GB" altLang="ko-KR" sz="4800" dirty="0"/>
              <a:t>3</a:t>
            </a:r>
            <a:r>
              <a:rPr lang="en-GB" altLang="ko-KR" sz="4800" baseline="30000" dirty="0"/>
              <a:t>rd</a:t>
            </a:r>
            <a:r>
              <a:rPr lang="en-GB" altLang="ko-KR" sz="4800" dirty="0"/>
              <a:t> Indonesia Energy Efficiency Conservation Conference and Exhibition/</a:t>
            </a:r>
            <a:br>
              <a:rPr lang="en-GB" altLang="ko-KR" sz="4800" dirty="0"/>
            </a:br>
            <a:r>
              <a:rPr lang="en-GB" altLang="ko-KR" sz="1800" dirty="0">
                <a:solidFill>
                  <a:schemeClr val="bg1"/>
                </a:solidFill>
              </a:rPr>
              <a:t>-</a:t>
            </a:r>
            <a:br>
              <a:rPr lang="en-GB" altLang="ko-KR" sz="4800" dirty="0"/>
            </a:br>
            <a:r>
              <a:rPr lang="en-GB" altLang="ko-KR" sz="4800" dirty="0"/>
              <a:t>Energy Evaluation Asia-Pacific</a:t>
            </a:r>
            <a:endParaRPr lang="ko-KR" altLang="en-US" sz="48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3999" y="4694239"/>
            <a:ext cx="9144000" cy="1655762"/>
          </a:xfrm>
        </p:spPr>
        <p:txBody>
          <a:bodyPr/>
          <a:lstStyle/>
          <a:p>
            <a:r>
              <a:rPr lang="en-US" altLang="ko-KR" dirty="0" err="1"/>
              <a:t>Haein</a:t>
            </a:r>
            <a:r>
              <a:rPr lang="en-US" altLang="ko-KR" dirty="0"/>
              <a:t> Cho</a:t>
            </a:r>
          </a:p>
          <a:p>
            <a:r>
              <a:rPr lang="en-US" altLang="ko-KR" dirty="0"/>
              <a:t>Core group member and Ambassador of Republic of Korea, EEAP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7305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143452"/>
            <a:ext cx="10515600" cy="1325563"/>
          </a:xfrm>
        </p:spPr>
        <p:txBody>
          <a:bodyPr/>
          <a:lstStyle/>
          <a:p>
            <a:r>
              <a:rPr lang="en-US" altLang="ko-KR" dirty="0"/>
              <a:t>Focus on Energy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20436" y="1469016"/>
            <a:ext cx="10633364" cy="5125748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[2019 June] 3</a:t>
            </a:r>
            <a:r>
              <a:rPr lang="en-US" altLang="ko-KR" baseline="30000" dirty="0"/>
              <a:t>rd</a:t>
            </a:r>
            <a:r>
              <a:rPr lang="en-US" altLang="ko-KR" dirty="0"/>
              <a:t> Energy Master Plan </a:t>
            </a:r>
          </a:p>
          <a:p>
            <a:pPr lvl="1"/>
            <a:r>
              <a:rPr lang="en-US" altLang="ko-KR" dirty="0"/>
              <a:t>National energy blueprint up to 2040</a:t>
            </a:r>
          </a:p>
          <a:p>
            <a:pPr lvl="1"/>
            <a:r>
              <a:rPr lang="en-US" altLang="ko-KR" dirty="0"/>
              <a:t>Energy efficiency improvement by 38%</a:t>
            </a:r>
          </a:p>
          <a:p>
            <a:pPr lvl="1"/>
            <a:r>
              <a:rPr lang="en-US" altLang="ko-KR" dirty="0"/>
              <a:t>Energy demand reduction by 18.6%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[2020 July] Korean Green New Deal </a:t>
            </a:r>
          </a:p>
          <a:p>
            <a:pPr lvl="1"/>
            <a:r>
              <a:rPr lang="en-US" altLang="ko-KR" dirty="0"/>
              <a:t>Industrial </a:t>
            </a:r>
            <a:r>
              <a:rPr lang="en-US" altLang="ko-KR" dirty="0" err="1"/>
              <a:t>decarbonization</a:t>
            </a:r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[2020 Dec] 9th Basic Plan on Electricity Demand and Supply </a:t>
            </a:r>
          </a:p>
          <a:p>
            <a:pPr lvl="1"/>
            <a:r>
              <a:rPr lang="en-US" altLang="ko-KR" dirty="0"/>
              <a:t>Energy transition to a safe and clean energy mix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[2020 Dec] 5</a:t>
            </a:r>
            <a:r>
              <a:rPr lang="en-US" altLang="ko-KR" baseline="30000" dirty="0"/>
              <a:t>th</a:t>
            </a:r>
            <a:r>
              <a:rPr lang="en-US" altLang="ko-KR" dirty="0"/>
              <a:t> Renewable Energy Basic Plan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7871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86610" y="0"/>
            <a:ext cx="10515600" cy="812800"/>
          </a:xfrm>
        </p:spPr>
        <p:txBody>
          <a:bodyPr/>
          <a:lstStyle/>
          <a:p>
            <a:r>
              <a:rPr lang="en-US" altLang="ko-KR" dirty="0"/>
              <a:t>Professional education and trainings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3"/>
          <a:srcRect l="13288" t="16994" r="69132" b="19656"/>
          <a:stretch/>
        </p:blipFill>
        <p:spPr>
          <a:xfrm>
            <a:off x="3162202" y="812800"/>
            <a:ext cx="5964417" cy="60451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126619" y="6257836"/>
            <a:ext cx="306538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Source: https://dco.energy.or.kr/renew_eng/pr/education/training.aspx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062963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118382"/>
            <a:ext cx="10515600" cy="1325563"/>
          </a:xfrm>
        </p:spPr>
        <p:txBody>
          <a:bodyPr/>
          <a:lstStyle/>
          <a:p>
            <a:r>
              <a:rPr lang="en-US" altLang="ko-KR" dirty="0"/>
              <a:t>Energy evaluation process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5225143"/>
          </a:xfrm>
        </p:spPr>
        <p:txBody>
          <a:bodyPr/>
          <a:lstStyle/>
          <a:p>
            <a:r>
              <a:rPr lang="en-US" altLang="ko-KR" dirty="0"/>
              <a:t>Example- Energy Efficiency Programs (EEP)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7108370" y="2220684"/>
            <a:ext cx="2267857" cy="111760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ysClr val="windowText" lastClr="000000"/>
                </a:solidFill>
              </a:rPr>
              <a:t>Ministry of Trade, Industry and Energy</a:t>
            </a:r>
            <a:endParaRPr lang="ko-KR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108369" y="3681183"/>
            <a:ext cx="2267857" cy="111760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ysClr val="windowText" lastClr="000000"/>
                </a:solidFill>
              </a:rPr>
              <a:t>Korea Energy Agency</a:t>
            </a:r>
            <a:endParaRPr lang="ko-KR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661883" y="3652155"/>
            <a:ext cx="2267857" cy="111760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ysClr val="windowText" lastClr="000000"/>
                </a:solidFill>
              </a:rPr>
              <a:t>Energy Utilities </a:t>
            </a:r>
          </a:p>
          <a:p>
            <a:pPr algn="ctr"/>
            <a:r>
              <a:rPr lang="en-US" altLang="ko-KR" dirty="0">
                <a:solidFill>
                  <a:sysClr val="windowText" lastClr="000000"/>
                </a:solidFill>
              </a:rPr>
              <a:t>(EEP administrators)</a:t>
            </a:r>
            <a:endParaRPr lang="ko-KR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108369" y="5250766"/>
            <a:ext cx="2267857" cy="111760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ysClr val="windowText" lastClr="000000"/>
                </a:solidFill>
              </a:rPr>
              <a:t>Review Committee</a:t>
            </a:r>
            <a:endParaRPr lang="ko-KR" alt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16" name="직선 화살표 연결선 15"/>
          <p:cNvCxnSpPr>
            <a:stCxn id="5" idx="2"/>
            <a:endCxn id="7" idx="0"/>
          </p:cNvCxnSpPr>
          <p:nvPr/>
        </p:nvCxnSpPr>
        <p:spPr>
          <a:xfrm>
            <a:off x="8242298" y="4798783"/>
            <a:ext cx="0" cy="451983"/>
          </a:xfrm>
          <a:prstGeom prst="straightConnector1">
            <a:avLst/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>
            <a:off x="8242297" y="3338284"/>
            <a:ext cx="0" cy="451983"/>
          </a:xfrm>
          <a:prstGeom prst="straightConnector1">
            <a:avLst/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61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118382"/>
            <a:ext cx="10515600" cy="1325563"/>
          </a:xfrm>
        </p:spPr>
        <p:txBody>
          <a:bodyPr/>
          <a:lstStyle/>
          <a:p>
            <a:r>
              <a:rPr lang="en-US" altLang="ko-KR" dirty="0"/>
              <a:t>Energy evaluation process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5225143"/>
          </a:xfrm>
        </p:spPr>
        <p:txBody>
          <a:bodyPr/>
          <a:lstStyle/>
          <a:p>
            <a:r>
              <a:rPr lang="en-US" altLang="ko-KR" dirty="0"/>
              <a:t>Example- Energy Efficiency Programs (EEP)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7108370" y="2220684"/>
            <a:ext cx="2267857" cy="111760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ysClr val="windowText" lastClr="000000"/>
                </a:solidFill>
              </a:rPr>
              <a:t>Ministry of Trade, Industry and Energy</a:t>
            </a:r>
            <a:endParaRPr lang="ko-KR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108369" y="3681183"/>
            <a:ext cx="2267857" cy="111760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ysClr val="windowText" lastClr="000000"/>
                </a:solidFill>
              </a:rPr>
              <a:t>Korea Energy Agency</a:t>
            </a:r>
            <a:endParaRPr lang="ko-KR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661883" y="3652155"/>
            <a:ext cx="2267857" cy="111760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ysClr val="windowText" lastClr="000000"/>
                </a:solidFill>
              </a:rPr>
              <a:t>Energy Utilities </a:t>
            </a:r>
          </a:p>
          <a:p>
            <a:pPr algn="ctr"/>
            <a:r>
              <a:rPr lang="en-US" altLang="ko-KR" dirty="0">
                <a:solidFill>
                  <a:sysClr val="windowText" lastClr="000000"/>
                </a:solidFill>
              </a:rPr>
              <a:t>(EEP administrators)</a:t>
            </a:r>
            <a:endParaRPr lang="ko-KR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108369" y="5250766"/>
            <a:ext cx="2267857" cy="111760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ysClr val="windowText" lastClr="000000"/>
                </a:solidFill>
              </a:rPr>
              <a:t>Review Committee</a:t>
            </a:r>
            <a:endParaRPr lang="ko-KR" alt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9" name="직선 화살표 연결선 8"/>
          <p:cNvCxnSpPr>
            <a:stCxn id="7" idx="1"/>
          </p:cNvCxnSpPr>
          <p:nvPr/>
        </p:nvCxnSpPr>
        <p:spPr>
          <a:xfrm flipH="1" flipV="1">
            <a:off x="4034971" y="4377360"/>
            <a:ext cx="3073398" cy="1432206"/>
          </a:xfrm>
          <a:prstGeom prst="straightConnector1">
            <a:avLst/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29641" y="5073069"/>
            <a:ext cx="1402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Evaluation </a:t>
            </a:r>
            <a:endParaRPr lang="ko-KR" altLang="en-US" b="1" dirty="0"/>
          </a:p>
        </p:txBody>
      </p:sp>
      <p:cxnSp>
        <p:nvCxnSpPr>
          <p:cNvPr id="16" name="직선 화살표 연결선 15"/>
          <p:cNvCxnSpPr>
            <a:stCxn id="5" idx="2"/>
            <a:endCxn id="7" idx="0"/>
          </p:cNvCxnSpPr>
          <p:nvPr/>
        </p:nvCxnSpPr>
        <p:spPr>
          <a:xfrm>
            <a:off x="8242298" y="4798783"/>
            <a:ext cx="0" cy="451983"/>
          </a:xfrm>
          <a:prstGeom prst="straightConnector1">
            <a:avLst/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>
            <a:off x="8242297" y="3338284"/>
            <a:ext cx="0" cy="451983"/>
          </a:xfrm>
          <a:prstGeom prst="straightConnector1">
            <a:avLst/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447607" y="3971186"/>
            <a:ext cx="2708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Design of monitoring and evaluation criteria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37063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118382"/>
            <a:ext cx="10515600" cy="1325563"/>
          </a:xfrm>
        </p:spPr>
        <p:txBody>
          <a:bodyPr/>
          <a:lstStyle/>
          <a:p>
            <a:r>
              <a:rPr lang="en-US" altLang="ko-KR" dirty="0"/>
              <a:t>Energy evaluation process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5225143"/>
          </a:xfrm>
        </p:spPr>
        <p:txBody>
          <a:bodyPr/>
          <a:lstStyle/>
          <a:p>
            <a:r>
              <a:rPr lang="en-US" altLang="ko-KR" dirty="0"/>
              <a:t>Example- for energy efficiency programs (EEP)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7108370" y="2220684"/>
            <a:ext cx="2267857" cy="111760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ysClr val="windowText" lastClr="000000"/>
                </a:solidFill>
              </a:rPr>
              <a:t>Ministry of Trade, Industry and Energy</a:t>
            </a:r>
            <a:endParaRPr lang="ko-KR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108369" y="3681183"/>
            <a:ext cx="2267857" cy="111760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ysClr val="windowText" lastClr="000000"/>
                </a:solidFill>
              </a:rPr>
              <a:t>Korea Energy Agency</a:t>
            </a:r>
            <a:endParaRPr lang="ko-KR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661883" y="3652155"/>
            <a:ext cx="2267857" cy="111760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ysClr val="windowText" lastClr="000000"/>
                </a:solidFill>
              </a:rPr>
              <a:t>Energy Utilities </a:t>
            </a:r>
          </a:p>
          <a:p>
            <a:pPr algn="ctr"/>
            <a:r>
              <a:rPr lang="en-US" altLang="ko-KR" dirty="0">
                <a:solidFill>
                  <a:sysClr val="windowText" lastClr="000000"/>
                </a:solidFill>
              </a:rPr>
              <a:t>(EEP administrators)</a:t>
            </a:r>
            <a:endParaRPr lang="ko-KR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108369" y="5250766"/>
            <a:ext cx="2267857" cy="111760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ysClr val="windowText" lastClr="000000"/>
                </a:solidFill>
              </a:rPr>
              <a:t>Review Committee</a:t>
            </a:r>
            <a:endParaRPr lang="ko-KR" alt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9" name="직선 화살표 연결선 8"/>
          <p:cNvCxnSpPr>
            <a:stCxn id="7" idx="1"/>
          </p:cNvCxnSpPr>
          <p:nvPr/>
        </p:nvCxnSpPr>
        <p:spPr>
          <a:xfrm flipH="1" flipV="1">
            <a:off x="4034971" y="4377360"/>
            <a:ext cx="3073398" cy="1432206"/>
          </a:xfrm>
          <a:prstGeom prst="straightConnector1">
            <a:avLst/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>
            <a:cxnSpLocks/>
          </p:cNvCxnSpPr>
          <p:nvPr/>
        </p:nvCxnSpPr>
        <p:spPr>
          <a:xfrm flipH="1">
            <a:off x="4034971" y="3971186"/>
            <a:ext cx="3073398" cy="90205"/>
          </a:xfrm>
          <a:prstGeom prst="straightConnector1">
            <a:avLst/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29641" y="5073069"/>
            <a:ext cx="1402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Evaluation </a:t>
            </a:r>
            <a:endParaRPr lang="ko-KR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771906" y="4078883"/>
            <a:ext cx="2441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Regular monitoring</a:t>
            </a:r>
          </a:p>
          <a:p>
            <a:r>
              <a:rPr lang="en-US" altLang="ko-KR" b="1" dirty="0"/>
              <a:t>(data management) </a:t>
            </a:r>
            <a:endParaRPr lang="ko-KR" altLang="en-US" b="1" dirty="0"/>
          </a:p>
        </p:txBody>
      </p:sp>
      <p:cxnSp>
        <p:nvCxnSpPr>
          <p:cNvPr id="16" name="직선 화살표 연결선 15"/>
          <p:cNvCxnSpPr>
            <a:stCxn id="5" idx="2"/>
            <a:endCxn id="7" idx="0"/>
          </p:cNvCxnSpPr>
          <p:nvPr/>
        </p:nvCxnSpPr>
        <p:spPr>
          <a:xfrm>
            <a:off x="8242298" y="4798783"/>
            <a:ext cx="0" cy="451983"/>
          </a:xfrm>
          <a:prstGeom prst="straightConnector1">
            <a:avLst/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>
            <a:off x="8242297" y="3338284"/>
            <a:ext cx="0" cy="451983"/>
          </a:xfrm>
          <a:prstGeom prst="straightConnector1">
            <a:avLst/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447607" y="3971186"/>
            <a:ext cx="2708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Design of monitoring and evaluation criteria</a:t>
            </a:r>
            <a:endParaRPr lang="ko-KR" altLang="en-US" b="1" dirty="0"/>
          </a:p>
        </p:txBody>
      </p:sp>
      <p:cxnSp>
        <p:nvCxnSpPr>
          <p:cNvPr id="21" name="직선 화살표 연결선 20"/>
          <p:cNvCxnSpPr>
            <a:stCxn id="4" idx="1"/>
          </p:cNvCxnSpPr>
          <p:nvPr/>
        </p:nvCxnSpPr>
        <p:spPr>
          <a:xfrm flipH="1">
            <a:off x="4034971" y="2779484"/>
            <a:ext cx="3073399" cy="994457"/>
          </a:xfrm>
          <a:prstGeom prst="straightConnector1">
            <a:avLst/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561614" y="2568002"/>
            <a:ext cx="3138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Final decisions/evaluations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116821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227466"/>
            <a:ext cx="10515600" cy="1325563"/>
          </a:xfrm>
        </p:spPr>
        <p:txBody>
          <a:bodyPr/>
          <a:lstStyle/>
          <a:p>
            <a:r>
              <a:rPr lang="en-US" altLang="ko-KR" dirty="0"/>
              <a:t>Limitations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553029"/>
            <a:ext cx="10515600" cy="5116059"/>
          </a:xfrm>
        </p:spPr>
        <p:txBody>
          <a:bodyPr/>
          <a:lstStyle/>
          <a:p>
            <a:r>
              <a:rPr lang="en-US" altLang="ko-KR" dirty="0"/>
              <a:t>Lack of guidelines or manuals</a:t>
            </a:r>
          </a:p>
          <a:p>
            <a:r>
              <a:rPr lang="en-US" altLang="ko-KR" dirty="0"/>
              <a:t>Issues with baseline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53452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249</Words>
  <Application>Microsoft Macintosh PowerPoint</Application>
  <PresentationFormat>Widescreen</PresentationFormat>
  <Paragraphs>56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Office 테마</vt:lpstr>
      <vt:lpstr>3rd Indonesia Energy Efficiency Conservation Conference and Exhibition/ - Energy Evaluation Asia-Pacific</vt:lpstr>
      <vt:lpstr>Focus on Energy</vt:lpstr>
      <vt:lpstr>Professional education and trainings</vt:lpstr>
      <vt:lpstr>Energy evaluation process</vt:lpstr>
      <vt:lpstr>Energy evaluation process</vt:lpstr>
      <vt:lpstr>Energy evaluation process</vt:lpstr>
      <vt:lpstr>Limitations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nafi</dc:creator>
  <cp:lastModifiedBy>Haein Cho</cp:lastModifiedBy>
  <cp:revision>25</cp:revision>
  <cp:lastPrinted>2021-06-16T00:17:52Z</cp:lastPrinted>
  <dcterms:created xsi:type="dcterms:W3CDTF">2021-06-15T10:24:01Z</dcterms:created>
  <dcterms:modified xsi:type="dcterms:W3CDTF">2021-06-23T04:15:50Z</dcterms:modified>
</cp:coreProperties>
</file>