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9"/>
  </p:notesMasterIdLst>
  <p:sldIdLst>
    <p:sldId id="279" r:id="rId3"/>
    <p:sldId id="299" r:id="rId4"/>
    <p:sldId id="297" r:id="rId5"/>
    <p:sldId id="277" r:id="rId6"/>
    <p:sldId id="280" r:id="rId7"/>
    <p:sldId id="29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4" autoAdjust="0"/>
    <p:restoredTop sz="94660"/>
  </p:normalViewPr>
  <p:slideViewPr>
    <p:cSldViewPr snapToGrid="0">
      <p:cViewPr varScale="1">
        <p:scale>
          <a:sx n="113" d="100"/>
          <a:sy n="113" d="100"/>
        </p:scale>
        <p:origin x="5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C35C1-DF2A-4E69-883B-F9822A26B431}" type="datetimeFigureOut">
              <a:rPr lang="en-US" smtClean="0"/>
              <a:t>6/26/21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2ED04-0E8B-4023-B403-97EFB9786556}" type="slidenum">
              <a:rPr lang="en-US" smtClean="0"/>
              <a:t>‹#›</a:t>
            </a:fld>
            <a:endParaRPr lang="en-US"/>
          </a:p>
        </p:txBody>
      </p:sp>
    </p:spTree>
    <p:extLst>
      <p:ext uri="{BB962C8B-B14F-4D97-AF65-F5344CB8AC3E}">
        <p14:creationId xmlns:p14="http://schemas.microsoft.com/office/powerpoint/2010/main" val="3741512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00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026791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825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697996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3096024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358142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405471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A417CD-7AFA-4CB5-A47D-CA8DB4359683}" type="datetimeFigureOut">
              <a:rPr lang="en-US" smtClean="0"/>
              <a:t>6/26/21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4261067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A417CD-7AFA-4CB5-A47D-CA8DB4359683}" type="datetimeFigureOut">
              <a:rPr lang="en-US" smtClean="0"/>
              <a:t>6/26/21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116382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417CD-7AFA-4CB5-A47D-CA8DB4359683}" type="datetimeFigureOut">
              <a:rPr lang="en-US" smtClean="0"/>
              <a:t>6/26/21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348974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317525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35398756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503894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187105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936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8779340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464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6931016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3383775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472220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417CD-7AFA-4CB5-A47D-CA8DB4359683}" type="datetimeFigureOut">
              <a:rPr lang="en-US" smtClean="0"/>
              <a:t>6/26/21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57892-EB5A-442F-92B8-B2C2C1DCC89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22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54690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A417CD-7AFA-4CB5-A47D-CA8DB4359683}" type="datetimeFigureOut">
              <a:rPr lang="en-US" smtClean="0"/>
              <a:t>6/26/21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7503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A417CD-7AFA-4CB5-A47D-CA8DB4359683}" type="datetimeFigureOut">
              <a:rPr lang="en-US" smtClean="0"/>
              <a:t>6/26/21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131819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417CD-7AFA-4CB5-A47D-CA8DB4359683}" type="datetimeFigureOut">
              <a:rPr lang="en-US" smtClean="0"/>
              <a:t>6/26/21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53554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spTree>
    <p:extLst>
      <p:ext uri="{BB962C8B-B14F-4D97-AF65-F5344CB8AC3E}">
        <p14:creationId xmlns:p14="http://schemas.microsoft.com/office/powerpoint/2010/main" val="225305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A417CD-7AFA-4CB5-A47D-CA8DB4359683}" type="datetimeFigureOut">
              <a:rPr lang="en-US" smtClean="0"/>
              <a:t>6/26/21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57892-EB5A-442F-92B8-B2C2C1DCC89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70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AA417CD-7AFA-4CB5-A47D-CA8DB4359683}" type="datetimeFigureOut">
              <a:rPr lang="en-US" smtClean="0"/>
              <a:t>6/26/21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257892-EB5A-442F-92B8-B2C2C1DCC899}"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9787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EEE989A-D2AA-407B-99FA-76C640E8BF02}"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6/26/21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0EAC23C-3FFC-4FA4-A727-0E2D758D344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97572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5235" y="1064553"/>
            <a:ext cx="8968510" cy="769441"/>
          </a:xfrm>
          <a:prstGeom prst="rect">
            <a:avLst/>
          </a:prstGeom>
        </p:spPr>
        <p:txBody>
          <a:bodyPr wrap="square">
            <a:spAutoFit/>
          </a:bodyPr>
          <a:lstStyle/>
          <a:p>
            <a:r>
              <a:rPr lang="en-US" sz="4400" dirty="0"/>
              <a:t>Energy Evaluation in Indonesia</a:t>
            </a:r>
          </a:p>
        </p:txBody>
      </p:sp>
      <p:sp>
        <p:nvSpPr>
          <p:cNvPr id="3" name="Rectangle 2"/>
          <p:cNvSpPr/>
          <p:nvPr/>
        </p:nvSpPr>
        <p:spPr>
          <a:xfrm>
            <a:off x="1025235" y="2681114"/>
            <a:ext cx="8903855" cy="1785104"/>
          </a:xfrm>
          <a:prstGeom prst="rect">
            <a:avLst/>
          </a:prstGeom>
        </p:spPr>
        <p:txBody>
          <a:bodyPr wrap="square">
            <a:spAutoFit/>
          </a:bodyPr>
          <a:lstStyle/>
          <a:p>
            <a:pPr>
              <a:spcBef>
                <a:spcPct val="0"/>
              </a:spcBef>
            </a:pPr>
            <a:r>
              <a:rPr lang="en-US" altLang="en-US" sz="2000" b="1" dirty="0" err="1">
                <a:latin typeface="Verdana" panose="020B0604030504040204" pitchFamily="34" charset="0"/>
                <a:ea typeface="Verdana" panose="020B0604030504040204" pitchFamily="34" charset="0"/>
                <a:cs typeface="Verdana" panose="020B0604030504040204" pitchFamily="34" charset="0"/>
              </a:rPr>
              <a:t>Rislima</a:t>
            </a:r>
            <a:r>
              <a:rPr lang="en-US" altLang="en-US" sz="2000" b="1" dirty="0">
                <a:latin typeface="Verdana" panose="020B0604030504040204" pitchFamily="34" charset="0"/>
                <a:ea typeface="Verdana" panose="020B0604030504040204" pitchFamily="34" charset="0"/>
                <a:cs typeface="Verdana" panose="020B0604030504040204" pitchFamily="34" charset="0"/>
              </a:rPr>
              <a:t> </a:t>
            </a:r>
            <a:r>
              <a:rPr lang="en-US" altLang="en-US" sz="2000" b="1" dirty="0" err="1">
                <a:latin typeface="Verdana" panose="020B0604030504040204" pitchFamily="34" charset="0"/>
                <a:ea typeface="Verdana" panose="020B0604030504040204" pitchFamily="34" charset="0"/>
                <a:cs typeface="Verdana" panose="020B0604030504040204" pitchFamily="34" charset="0"/>
              </a:rPr>
              <a:t>Sitompul</a:t>
            </a:r>
            <a:endParaRPr lang="en-US" altLang="en-US" sz="2000" b="1" dirty="0">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US" altLang="en-US" dirty="0">
                <a:latin typeface="Verdana" panose="020B0604030504040204" pitchFamily="34" charset="0"/>
                <a:ea typeface="Verdana" panose="020B0604030504040204" pitchFamily="34" charset="0"/>
                <a:cs typeface="Verdana" panose="020B0604030504040204" pitchFamily="34" charset="0"/>
              </a:rPr>
              <a:t>EEAP Ambassador/</a:t>
            </a:r>
          </a:p>
          <a:p>
            <a:pPr>
              <a:spcBef>
                <a:spcPct val="0"/>
              </a:spcBef>
              <a:buClrTx/>
              <a:buNone/>
            </a:pPr>
            <a:r>
              <a:rPr lang="en-GB" dirty="0">
                <a:latin typeface="Verdana" panose="020B0604030504040204" pitchFamily="34" charset="0"/>
                <a:ea typeface="Verdana" panose="020B0604030504040204" pitchFamily="34" charset="0"/>
                <a:cs typeface="Verdana" panose="020B0604030504040204" pitchFamily="34" charset="0"/>
              </a:rPr>
              <a:t>Research Centre for Policy and Management of </a:t>
            </a:r>
          </a:p>
          <a:p>
            <a:pPr>
              <a:spcBef>
                <a:spcPct val="0"/>
              </a:spcBef>
              <a:buClrTx/>
              <a:buNone/>
            </a:pPr>
            <a:r>
              <a:rPr lang="en-GB" dirty="0">
                <a:latin typeface="Verdana" panose="020B0604030504040204" pitchFamily="34" charset="0"/>
                <a:ea typeface="Verdana" panose="020B0604030504040204" pitchFamily="34" charset="0"/>
                <a:cs typeface="Verdana" panose="020B0604030504040204" pitchFamily="34" charset="0"/>
              </a:rPr>
              <a:t>Science, Technology and Innovation, </a:t>
            </a:r>
            <a:endParaRPr lang="en-US" altLang="en-US" dirty="0">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US" altLang="en-US" dirty="0">
                <a:latin typeface="Verdana" panose="020B0604030504040204" pitchFamily="34" charset="0"/>
                <a:ea typeface="Verdana" panose="020B0604030504040204" pitchFamily="34" charset="0"/>
                <a:cs typeface="Verdana" panose="020B0604030504040204" pitchFamily="34" charset="0"/>
              </a:rPr>
              <a:t>Indonesian Institute of Sciences (LIPI)</a:t>
            </a:r>
          </a:p>
          <a:p>
            <a:pPr>
              <a:spcBef>
                <a:spcPct val="0"/>
              </a:spcBef>
            </a:pPr>
            <a:r>
              <a:rPr lang="en-US" altLang="en-US" dirty="0">
                <a:latin typeface="Verdana" panose="020B0604030504040204" pitchFamily="34" charset="0"/>
                <a:ea typeface="Verdana" panose="020B0604030504040204" pitchFamily="34" charset="0"/>
                <a:cs typeface="Verdana" panose="020B0604030504040204" pitchFamily="34" charset="0"/>
              </a:rPr>
              <a:t>Jakarta, Indonesia</a:t>
            </a:r>
          </a:p>
        </p:txBody>
      </p:sp>
      <p:sp>
        <p:nvSpPr>
          <p:cNvPr id="4" name="Rectangle 3"/>
          <p:cNvSpPr/>
          <p:nvPr/>
        </p:nvSpPr>
        <p:spPr>
          <a:xfrm>
            <a:off x="1025236" y="5387076"/>
            <a:ext cx="9642764" cy="707886"/>
          </a:xfrm>
          <a:prstGeom prst="rect">
            <a:avLst/>
          </a:prstGeom>
        </p:spPr>
        <p:txBody>
          <a:bodyPr wrap="square">
            <a:spAutoFit/>
          </a:bodyPr>
          <a:lstStyle/>
          <a:p>
            <a:r>
              <a:rPr lang="en-GB" sz="2000" b="1" dirty="0">
                <a:latin typeface="Times New Roman" panose="02020603050405020304" pitchFamily="18" charset="0"/>
                <a:ea typeface="Times New Roman" panose="02020603050405020304" pitchFamily="18" charset="0"/>
              </a:rPr>
              <a:t>3</a:t>
            </a:r>
            <a:r>
              <a:rPr lang="en-GB" sz="2000" b="1" baseline="30000" dirty="0">
                <a:latin typeface="Times New Roman" panose="02020603050405020304" pitchFamily="18" charset="0"/>
                <a:ea typeface="Times New Roman" panose="02020603050405020304" pitchFamily="18" charset="0"/>
              </a:rPr>
              <a:t>rd</a:t>
            </a:r>
            <a:r>
              <a:rPr lang="en-GB" sz="2000" b="1" dirty="0">
                <a:latin typeface="Times New Roman" panose="02020603050405020304" pitchFamily="18" charset="0"/>
                <a:ea typeface="Times New Roman" panose="02020603050405020304" pitchFamily="18" charset="0"/>
              </a:rPr>
              <a:t> Indonesia Energy Efficiency and Conservation Conference &amp; Exhibition (IEECCE) </a:t>
            </a:r>
          </a:p>
          <a:p>
            <a:r>
              <a:rPr lang="en-GB" sz="2000" b="1" dirty="0">
                <a:latin typeface="Times New Roman" panose="02020603050405020304" pitchFamily="18" charset="0"/>
                <a:ea typeface="Times New Roman" panose="02020603050405020304" pitchFamily="18" charset="0"/>
              </a:rPr>
              <a:t>Jakarta 14-17 June 2021</a:t>
            </a:r>
            <a:endParaRPr lang="en-US" sz="2000" b="1" dirty="0"/>
          </a:p>
        </p:txBody>
      </p:sp>
    </p:spTree>
    <p:extLst>
      <p:ext uri="{BB962C8B-B14F-4D97-AF65-F5344CB8AC3E}">
        <p14:creationId xmlns:p14="http://schemas.microsoft.com/office/powerpoint/2010/main" val="227947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5400000" flipV="1">
            <a:off x="-1538111" y="3691938"/>
            <a:ext cx="4963796" cy="461665"/>
          </a:xfrm>
          <a:prstGeom prst="rect">
            <a:avLst/>
          </a:prstGeom>
          <a:solidFill>
            <a:srgbClr val="FFFF00"/>
          </a:solidFill>
        </p:spPr>
        <p:txBody>
          <a:bodyPr wrap="square" rtlCol="0">
            <a:spAutoFit/>
          </a:bodyPr>
          <a:lstStyle/>
          <a:p>
            <a:r>
              <a:rPr lang="en-US" sz="2400" b="1" dirty="0"/>
              <a:t>Energy Policy Targets of Indonesia</a:t>
            </a:r>
          </a:p>
        </p:txBody>
      </p:sp>
      <p:graphicFrame>
        <p:nvGraphicFramePr>
          <p:cNvPr id="4" name="Table 3"/>
          <p:cNvGraphicFramePr>
            <a:graphicFrameLocks noGrp="1"/>
          </p:cNvGraphicFramePr>
          <p:nvPr>
            <p:extLst>
              <p:ext uri="{D42A27DB-BD31-4B8C-83A1-F6EECF244321}">
                <p14:modId xmlns:p14="http://schemas.microsoft.com/office/powerpoint/2010/main" val="320026927"/>
              </p:ext>
            </p:extLst>
          </p:nvPr>
        </p:nvGraphicFramePr>
        <p:xfrm>
          <a:off x="6973453" y="2893885"/>
          <a:ext cx="4479637" cy="1828800"/>
        </p:xfrm>
        <a:graphic>
          <a:graphicData uri="http://schemas.openxmlformats.org/drawingml/2006/table">
            <a:tbl>
              <a:tblPr firstRow="1" firstCol="1" bandRow="1">
                <a:tableStyleId>{5C22544A-7EE6-4342-B048-85BDC9FD1C3A}</a:tableStyleId>
              </a:tblPr>
              <a:tblGrid>
                <a:gridCol w="1227442">
                  <a:extLst>
                    <a:ext uri="{9D8B030D-6E8A-4147-A177-3AD203B41FA5}">
                      <a16:colId xmlns:a16="http://schemas.microsoft.com/office/drawing/2014/main" val="20000"/>
                    </a:ext>
                  </a:extLst>
                </a:gridCol>
                <a:gridCol w="1260488">
                  <a:extLst>
                    <a:ext uri="{9D8B030D-6E8A-4147-A177-3AD203B41FA5}">
                      <a16:colId xmlns:a16="http://schemas.microsoft.com/office/drawing/2014/main" val="20001"/>
                    </a:ext>
                  </a:extLst>
                </a:gridCol>
                <a:gridCol w="1084764">
                  <a:extLst>
                    <a:ext uri="{9D8B030D-6E8A-4147-A177-3AD203B41FA5}">
                      <a16:colId xmlns:a16="http://schemas.microsoft.com/office/drawing/2014/main" val="20002"/>
                    </a:ext>
                  </a:extLst>
                </a:gridCol>
                <a:gridCol w="906943">
                  <a:extLst>
                    <a:ext uri="{9D8B030D-6E8A-4147-A177-3AD203B41FA5}">
                      <a16:colId xmlns:a16="http://schemas.microsoft.com/office/drawing/2014/main" val="20003"/>
                    </a:ext>
                  </a:extLst>
                </a:gridCol>
              </a:tblGrid>
              <a:tr h="254000">
                <a:tc>
                  <a:txBody>
                    <a:bodyPr/>
                    <a:lstStyle/>
                    <a:p>
                      <a:pPr algn="ctr">
                        <a:lnSpc>
                          <a:spcPct val="115000"/>
                        </a:lnSpc>
                        <a:spcAft>
                          <a:spcPts val="0"/>
                        </a:spcAft>
                      </a:pPr>
                      <a:r>
                        <a:rPr lang="en-US" sz="1000">
                          <a:effectLst/>
                        </a:rPr>
                        <a:t>Jenis Pembangkit 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000">
                          <a:effectLst/>
                        </a:rPr>
                        <a:t>Kapasitas Terpasang 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000">
                          <a:effectLst/>
                        </a:rPr>
                        <a:t>Potensi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000">
                          <a:effectLst/>
                        </a:rPr>
                        <a:t>% Capaian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87630">
                <a:tc>
                  <a:txBody>
                    <a:bodyPr/>
                    <a:lstStyle/>
                    <a:p>
                      <a:pPr algn="ctr">
                        <a:lnSpc>
                          <a:spcPct val="115000"/>
                        </a:lnSpc>
                        <a:spcAft>
                          <a:spcPts val="0"/>
                        </a:spcAft>
                      </a:pPr>
                      <a:r>
                        <a:rPr lang="en-US" sz="1000">
                          <a:effectLst/>
                        </a:rPr>
                        <a:t>Air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5.558,52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75.091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7,40%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90500">
                <a:tc>
                  <a:txBody>
                    <a:bodyPr/>
                    <a:lstStyle/>
                    <a:p>
                      <a:pPr algn="ctr">
                        <a:lnSpc>
                          <a:spcPct val="115000"/>
                        </a:lnSpc>
                        <a:spcAft>
                          <a:spcPts val="0"/>
                        </a:spcAft>
                      </a:pPr>
                      <a:r>
                        <a:rPr lang="en-US" sz="1000">
                          <a:effectLst/>
                        </a:rPr>
                        <a:t>Mini dan Mikro Hidro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417,50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19.385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90500">
                <a:tc>
                  <a:txBody>
                    <a:bodyPr/>
                    <a:lstStyle/>
                    <a:p>
                      <a:pPr algn="ctr">
                        <a:lnSpc>
                          <a:spcPct val="115000"/>
                        </a:lnSpc>
                        <a:spcAft>
                          <a:spcPts val="0"/>
                        </a:spcAft>
                      </a:pPr>
                      <a:r>
                        <a:rPr lang="en-US" sz="1000">
                          <a:effectLst/>
                        </a:rPr>
                        <a:t>Angin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154,31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60.647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0,25%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90500">
                <a:tc>
                  <a:txBody>
                    <a:bodyPr/>
                    <a:lstStyle/>
                    <a:p>
                      <a:pPr algn="ctr">
                        <a:lnSpc>
                          <a:spcPct val="115000"/>
                        </a:lnSpc>
                        <a:spcAft>
                          <a:spcPts val="0"/>
                        </a:spcAft>
                      </a:pPr>
                      <a:r>
                        <a:rPr lang="en-US" sz="1000">
                          <a:effectLst/>
                        </a:rPr>
                        <a:t>Bioenergi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1.889,81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32.654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5,79%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190500">
                <a:tc>
                  <a:txBody>
                    <a:bodyPr/>
                    <a:lstStyle/>
                    <a:p>
                      <a:pPr algn="ctr">
                        <a:lnSpc>
                          <a:spcPct val="115000"/>
                        </a:lnSpc>
                        <a:spcAft>
                          <a:spcPts val="0"/>
                        </a:spcAft>
                      </a:pPr>
                      <a:r>
                        <a:rPr lang="en-US" sz="1000">
                          <a:effectLst/>
                        </a:rPr>
                        <a:t>Panas Bumi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2.130,70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29.544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dirty="0">
                          <a:effectLst/>
                        </a:rPr>
                        <a:t>7,21%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190500">
                <a:tc>
                  <a:txBody>
                    <a:bodyPr/>
                    <a:lstStyle/>
                    <a:p>
                      <a:pPr algn="ctr">
                        <a:lnSpc>
                          <a:spcPct val="115000"/>
                        </a:lnSpc>
                        <a:spcAft>
                          <a:spcPts val="0"/>
                        </a:spcAft>
                      </a:pPr>
                      <a:r>
                        <a:rPr lang="en-US" sz="1000">
                          <a:effectLst/>
                        </a:rPr>
                        <a:t>Surya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149,39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207.898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0,07%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90500">
                <a:tc>
                  <a:txBody>
                    <a:bodyPr/>
                    <a:lstStyle/>
                    <a:p>
                      <a:pPr algn="ctr">
                        <a:lnSpc>
                          <a:spcPct val="115000"/>
                        </a:lnSpc>
                        <a:spcAft>
                          <a:spcPts val="0"/>
                        </a:spcAft>
                      </a:pPr>
                      <a:r>
                        <a:rPr lang="en-US" sz="1000">
                          <a:effectLst/>
                        </a:rPr>
                        <a:t>Laut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17.989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5" name="Rectangle 4"/>
          <p:cNvSpPr/>
          <p:nvPr/>
        </p:nvSpPr>
        <p:spPr>
          <a:xfrm>
            <a:off x="7001163" y="1570757"/>
            <a:ext cx="4424218" cy="830997"/>
          </a:xfrm>
          <a:prstGeom prst="rect">
            <a:avLst/>
          </a:prstGeom>
          <a:solidFill>
            <a:srgbClr val="92D050"/>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dirty="0"/>
              <a:t>The total potential for renewable energy is around 400 GW, but of the total potential, only 2.5 percent or 10 gigawatts have been utilized</a:t>
            </a:r>
          </a:p>
        </p:txBody>
      </p:sp>
      <p:sp>
        <p:nvSpPr>
          <p:cNvPr id="7" name="TextBox 6"/>
          <p:cNvSpPr txBox="1"/>
          <p:nvPr/>
        </p:nvSpPr>
        <p:spPr>
          <a:xfrm>
            <a:off x="1690255" y="2096655"/>
            <a:ext cx="184731" cy="369332"/>
          </a:xfrm>
          <a:prstGeom prst="rect">
            <a:avLst/>
          </a:prstGeom>
          <a:noFill/>
        </p:spPr>
        <p:txBody>
          <a:bodyPr wrap="none" rtlCol="0">
            <a:spAutoFit/>
          </a:bodyPr>
          <a:lstStyle/>
          <a:p>
            <a:endParaRPr lang="en-US" dirty="0"/>
          </a:p>
        </p:txBody>
      </p:sp>
      <p:sp>
        <p:nvSpPr>
          <p:cNvPr id="8" name="Rectangle 7"/>
          <p:cNvSpPr/>
          <p:nvPr/>
        </p:nvSpPr>
        <p:spPr>
          <a:xfrm>
            <a:off x="1422409" y="1658195"/>
            <a:ext cx="4802908"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latin typeface="Calibri" panose="020F0502020204030204" pitchFamily="34" charset="0"/>
                <a:ea typeface="Times New Roman" panose="02020603050405020304" pitchFamily="18" charset="0"/>
              </a:rPr>
              <a:t>Final energy use: target of achieving 23% renewable energy by 2025 and 31% by 2050, achieved  only 11.2% in 2020</a:t>
            </a:r>
            <a:endParaRPr lang="en-US" dirty="0"/>
          </a:p>
        </p:txBody>
      </p:sp>
      <p:sp>
        <p:nvSpPr>
          <p:cNvPr id="9" name="Rectangle 8"/>
          <p:cNvSpPr/>
          <p:nvPr/>
        </p:nvSpPr>
        <p:spPr>
          <a:xfrm>
            <a:off x="1422410" y="2750418"/>
            <a:ext cx="4802907"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latin typeface="Calibri" panose="020F0502020204030204" pitchFamily="34" charset="0"/>
                <a:ea typeface="Times New Roman" panose="02020603050405020304" pitchFamily="18" charset="0"/>
              </a:rPr>
              <a:t>Electricity: Target of achieving 23% renewable energy power plant primary fuel-mix by 2025, only meet 13.7% in 2020 </a:t>
            </a:r>
            <a:endParaRPr lang="en-US" dirty="0"/>
          </a:p>
        </p:txBody>
      </p:sp>
      <p:sp>
        <p:nvSpPr>
          <p:cNvPr id="11" name="Rectangle 10"/>
          <p:cNvSpPr/>
          <p:nvPr/>
        </p:nvSpPr>
        <p:spPr>
          <a:xfrm>
            <a:off x="1422409" y="3838879"/>
            <a:ext cx="4821376" cy="147732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latin typeface="Calibri" panose="020F0502020204030204" pitchFamily="34" charset="0"/>
                <a:ea typeface="Calibri" panose="020F0502020204030204" pitchFamily="34" charset="0"/>
              </a:rPr>
              <a:t>Committed to reduce its GHG emissions</a:t>
            </a:r>
            <a:r>
              <a:rPr lang="en-US" dirty="0">
                <a:latin typeface="Calibri" panose="020F0502020204030204" pitchFamily="34" charset="0"/>
                <a:ea typeface="Times New Roman" panose="02020603050405020304" pitchFamily="18" charset="0"/>
              </a:rPr>
              <a:t> </a:t>
            </a:r>
            <a:r>
              <a:rPr lang="en-US" dirty="0">
                <a:latin typeface="Calibri" panose="020F0502020204030204" pitchFamily="34" charset="0"/>
                <a:ea typeface="Calibri" panose="020F0502020204030204" pitchFamily="34" charset="0"/>
              </a:rPr>
              <a:t>by 29% against the “business-as-usual” (BAU)</a:t>
            </a:r>
            <a:r>
              <a:rPr lang="en-US" dirty="0">
                <a:latin typeface="Calibri" panose="020F0502020204030204" pitchFamily="34" charset="0"/>
                <a:ea typeface="Times New Roman" panose="02020603050405020304" pitchFamily="18" charset="0"/>
              </a:rPr>
              <a:t> </a:t>
            </a:r>
            <a:r>
              <a:rPr lang="en-US" dirty="0">
                <a:latin typeface="Calibri" panose="020F0502020204030204" pitchFamily="34" charset="0"/>
                <a:ea typeface="Calibri" panose="020F0502020204030204" pitchFamily="34" charset="0"/>
              </a:rPr>
              <a:t>scenario, and up to 41% with international support by 2030 as</a:t>
            </a:r>
            <a:r>
              <a:rPr lang="en-US" dirty="0">
                <a:latin typeface="Calibri" panose="020F0502020204030204" pitchFamily="34" charset="0"/>
                <a:ea typeface="Times New Roman" panose="02020603050405020304" pitchFamily="18" charset="0"/>
              </a:rPr>
              <a:t> </a:t>
            </a:r>
            <a:r>
              <a:rPr lang="en-US" dirty="0">
                <a:latin typeface="Calibri" panose="020F0502020204030204" pitchFamily="34" charset="0"/>
                <a:ea typeface="Calibri" panose="020F0502020204030204" pitchFamily="34" charset="0"/>
              </a:rPr>
              <a:t>stated in Indonesia Nationally Determined Contribution (INDC). </a:t>
            </a:r>
            <a:endParaRPr lang="en-US" dirty="0"/>
          </a:p>
        </p:txBody>
      </p:sp>
      <p:sp>
        <p:nvSpPr>
          <p:cNvPr id="12" name="Rectangle 11"/>
          <p:cNvSpPr/>
          <p:nvPr/>
        </p:nvSpPr>
        <p:spPr>
          <a:xfrm>
            <a:off x="1440878" y="5481338"/>
            <a:ext cx="4802907"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a:latin typeface="Calibri" panose="020F0502020204030204" pitchFamily="34" charset="0"/>
                <a:ea typeface="Times New Roman" panose="02020603050405020304" pitchFamily="18" charset="0"/>
              </a:rPr>
              <a:t>Indonesia (</a:t>
            </a:r>
            <a:r>
              <a:rPr lang="en-US" dirty="0" err="1">
                <a:latin typeface="Calibri" panose="020F0502020204030204" pitchFamily="34" charset="0"/>
                <a:ea typeface="Times New Roman" panose="02020603050405020304" pitchFamily="18" charset="0"/>
              </a:rPr>
              <a:t>thorugh</a:t>
            </a:r>
            <a:r>
              <a:rPr lang="en-US" dirty="0">
                <a:latin typeface="Calibri" panose="020F0502020204030204" pitchFamily="34" charset="0"/>
                <a:ea typeface="Times New Roman" panose="02020603050405020304" pitchFamily="18" charset="0"/>
              </a:rPr>
              <a:t> PLN) is currently </a:t>
            </a:r>
            <a:r>
              <a:rPr lang="en-GB" dirty="0">
                <a:latin typeface="Calibri" panose="020F0502020204030204" pitchFamily="34" charset="0"/>
                <a:ea typeface="Times New Roman" panose="02020603050405020304" pitchFamily="18" charset="0"/>
              </a:rPr>
              <a:t>developing a Long Term Strategy towards Carbon Neutrality and Net Zero emissions (NZE) in 2060 or earlier</a:t>
            </a:r>
            <a:endParaRPr lang="en-US" dirty="0"/>
          </a:p>
        </p:txBody>
      </p:sp>
      <p:sp>
        <p:nvSpPr>
          <p:cNvPr id="13" name="Rectangle 12"/>
          <p:cNvSpPr/>
          <p:nvPr/>
        </p:nvSpPr>
        <p:spPr>
          <a:xfrm>
            <a:off x="905167" y="264588"/>
            <a:ext cx="10252364" cy="865173"/>
          </a:xfrm>
          <a:prstGeom prst="rect">
            <a:avLst/>
          </a:prstGeom>
          <a:solidFill>
            <a:srgbClr val="FFC000"/>
          </a:solidFill>
        </p:spPr>
        <p:txBody>
          <a:bodyPr wrap="square">
            <a:spAutoFit/>
          </a:bodyPr>
          <a:lstStyle/>
          <a:p>
            <a:pPr marL="342900" marR="0" lvl="0" indent="-342900" algn="just">
              <a:lnSpc>
                <a:spcPct val="107000"/>
              </a:lnSpc>
              <a:spcBef>
                <a:spcPts val="300"/>
              </a:spcBef>
              <a:spcAft>
                <a:spcPts val="300"/>
              </a:spcAft>
              <a:buClr>
                <a:srgbClr val="000000"/>
              </a:buClr>
              <a:buFont typeface="+mj-lt"/>
              <a:buAutoNum type="arabicPeriod"/>
            </a:pPr>
            <a:r>
              <a:rPr lang="en-US" sz="2400" b="1" i="1" dirty="0">
                <a:solidFill>
                  <a:srgbClr val="000000"/>
                </a:solidFill>
                <a:latin typeface="Calibri" panose="020F0502020204030204" pitchFamily="34" charset="0"/>
                <a:ea typeface="Calibri" panose="020F0502020204030204" pitchFamily="34" charset="0"/>
                <a:cs typeface="Calibri" panose="020F0502020204030204" pitchFamily="34" charset="0"/>
              </a:rPr>
              <a:t>Government's viewpoints on the role of energy in sustainable development and in meeting the climate change mitigation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973453" y="5075030"/>
            <a:ext cx="4564357"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need evaluation how far the achievement of the target is and how the action should be performed both in policy and implementation level to achieve the target</a:t>
            </a:r>
          </a:p>
        </p:txBody>
      </p:sp>
    </p:spTree>
    <p:extLst>
      <p:ext uri="{BB962C8B-B14F-4D97-AF65-F5344CB8AC3E}">
        <p14:creationId xmlns:p14="http://schemas.microsoft.com/office/powerpoint/2010/main" val="424001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a:xfrm>
            <a:off x="417441" y="278297"/>
            <a:ext cx="11432813" cy="728468"/>
          </a:xfrm>
          <a:solidFill>
            <a:schemeClr val="accent2">
              <a:lumMod val="40000"/>
              <a:lumOff val="60000"/>
            </a:schemeClr>
          </a:solidFill>
          <a:ln>
            <a:solidFill>
              <a:schemeClr val="accent1"/>
            </a:solidFill>
          </a:ln>
        </p:spPr>
        <p:txBody>
          <a:bodyPr>
            <a:normAutofit/>
          </a:bodyPr>
          <a:lstStyle/>
          <a:p>
            <a:r>
              <a:rPr lang="en-US" sz="2400" b="1" dirty="0">
                <a:latin typeface="+mn-lt"/>
              </a:rPr>
              <a:t>What is being done BY The GOVERNMENT to promote and support ENERGY evaluatio</a:t>
            </a:r>
            <a:r>
              <a:rPr lang="en-US" sz="2400" b="1" dirty="0"/>
              <a:t>n</a:t>
            </a:r>
            <a:endParaRPr lang="en-GB" sz="2400" dirty="0">
              <a:effectLst/>
            </a:endParaRPr>
          </a:p>
        </p:txBody>
      </p:sp>
      <p:sp>
        <p:nvSpPr>
          <p:cNvPr id="4" name="Rectangle 3"/>
          <p:cNvSpPr/>
          <p:nvPr/>
        </p:nvSpPr>
        <p:spPr>
          <a:xfrm>
            <a:off x="561307" y="1575201"/>
            <a:ext cx="3220279" cy="10734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MEMR (Ministry of Energy and Mineral Resources)</a:t>
            </a:r>
            <a:endParaRPr lang="en-GB" sz="2000" dirty="0"/>
          </a:p>
        </p:txBody>
      </p:sp>
      <p:sp>
        <p:nvSpPr>
          <p:cNvPr id="5" name="Rectangle 4"/>
          <p:cNvSpPr/>
          <p:nvPr/>
        </p:nvSpPr>
        <p:spPr>
          <a:xfrm>
            <a:off x="4826602" y="1451916"/>
            <a:ext cx="7129668" cy="2643416"/>
          </a:xfrm>
          <a:prstGeom prst="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marL="285750" indent="-285750" eaLnBrk="0" fontAlgn="base" hangingPunct="0">
              <a:spcAft>
                <a:spcPts val="0"/>
              </a:spcAft>
              <a:buFont typeface="Arial" panose="020B0604020202020204" pitchFamily="34" charset="0"/>
              <a:buChar char="•"/>
            </a:pPr>
            <a:r>
              <a:rPr lang="en-US" dirty="0">
                <a:ea typeface="MS PGothic" panose="020B0600070205080204" pitchFamily="34" charset="-128"/>
              </a:rPr>
              <a:t>produce a number of rules and regulation related to energy, and conduct review and evaluation as necessary</a:t>
            </a:r>
            <a:endParaRPr lang="en-GB" dirty="0"/>
          </a:p>
          <a:p>
            <a:pPr marL="285750" indent="-285750" eaLnBrk="0" fontAlgn="base" hangingPunct="0">
              <a:spcAft>
                <a:spcPts val="0"/>
              </a:spcAft>
              <a:buFont typeface="Arial" panose="020B0604020202020204" pitchFamily="34" charset="0"/>
              <a:buChar char="•"/>
            </a:pPr>
            <a:r>
              <a:rPr lang="en-US" dirty="0">
                <a:ea typeface="MS PGothic" panose="020B0600070205080204" pitchFamily="34" charset="-128"/>
              </a:rPr>
              <a:t>conduct assessment (evaluation) for energy policy and programs both that are being and have been implemented </a:t>
            </a:r>
            <a:endParaRPr lang="en-GB" dirty="0"/>
          </a:p>
          <a:p>
            <a:pPr marL="285750" indent="-285750" eaLnBrk="0" fontAlgn="base" hangingPunct="0">
              <a:spcAft>
                <a:spcPts val="0"/>
              </a:spcAft>
              <a:buFont typeface="Arial" panose="020B0604020202020204" pitchFamily="34" charset="0"/>
              <a:buChar char="•"/>
            </a:pPr>
            <a:r>
              <a:rPr lang="en-US" dirty="0">
                <a:ea typeface="MS PGothic" panose="020B0600070205080204" pitchFamily="34" charset="-128"/>
              </a:rPr>
              <a:t>invite participation of third party (NGO or private sectors) to conduct evaluation/ assessment if necessary</a:t>
            </a:r>
            <a:endParaRPr lang="en-GB" dirty="0"/>
          </a:p>
          <a:p>
            <a:pPr marL="285750" indent="-285750">
              <a:lnSpc>
                <a:spcPct val="107000"/>
              </a:lnSpc>
              <a:spcAft>
                <a:spcPts val="0"/>
              </a:spcAft>
              <a:buFont typeface="Arial" panose="020B0604020202020204" pitchFamily="34" charset="0"/>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dirty="0">
                <a:ea typeface="Times New Roman" panose="02020603050405020304" pitchFamily="18" charset="0"/>
                <a:cs typeface="Courier New" panose="02070309020205020404" pitchFamily="49" charset="0"/>
              </a:rPr>
              <a:t>fulfil assignment form the House of Representatives Commission VII, </a:t>
            </a:r>
            <a:r>
              <a:rPr lang="en-GB" dirty="0" err="1">
                <a:ea typeface="Times New Roman" panose="02020603050405020304" pitchFamily="18" charset="0"/>
                <a:cs typeface="Courier New" panose="02070309020205020404" pitchFamily="49" charset="0"/>
              </a:rPr>
              <a:t>eg</a:t>
            </a:r>
            <a:r>
              <a:rPr lang="en-GB" dirty="0">
                <a:ea typeface="Times New Roman" panose="02020603050405020304" pitchFamily="18" charset="0"/>
                <a:cs typeface="Courier New" panose="02070309020205020404" pitchFamily="49" charset="0"/>
              </a:rPr>
              <a:t>, request MEMR to review regulations that have received complaints or negative responses from public or investors.</a:t>
            </a:r>
            <a:endParaRPr lang="en-GB" dirty="0">
              <a:ea typeface="Calibri" panose="020F0502020204030204" pitchFamily="34" charset="0"/>
              <a:cs typeface="Times New Roman" panose="02020603050405020304" pitchFamily="18" charset="0"/>
            </a:endParaRPr>
          </a:p>
        </p:txBody>
      </p:sp>
      <p:sp>
        <p:nvSpPr>
          <p:cNvPr id="7" name="Right Arrow 6"/>
          <p:cNvSpPr/>
          <p:nvPr/>
        </p:nvSpPr>
        <p:spPr>
          <a:xfrm>
            <a:off x="3912203" y="1811531"/>
            <a:ext cx="848140" cy="3975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826602" y="4480413"/>
            <a:ext cx="6997148" cy="1754326"/>
          </a:xfrm>
          <a:prstGeom prst="rect">
            <a:avLst/>
          </a:prstGeom>
          <a:solidFill>
            <a:schemeClr val="accent2">
              <a:lumMod val="40000"/>
              <a:lumOff val="60000"/>
            </a:schemeClr>
          </a:solidFill>
          <a:ln>
            <a:solidFill>
              <a:schemeClr val="accent1"/>
            </a:solidFill>
          </a:ln>
        </p:spPr>
        <p:style>
          <a:lnRef idx="1">
            <a:schemeClr val="accent4"/>
          </a:lnRef>
          <a:fillRef idx="2">
            <a:schemeClr val="accent4"/>
          </a:fillRef>
          <a:effectRef idx="1">
            <a:schemeClr val="accent4"/>
          </a:effectRef>
          <a:fontRef idx="minor">
            <a:schemeClr val="dk1"/>
          </a:fontRef>
        </p:style>
        <p:txBody>
          <a:bodyPr wrap="square">
            <a:spAutoFit/>
          </a:bodyPr>
          <a:lstStyle/>
          <a:p>
            <a:pPr marL="285750" indent="-285750" eaLnBrk="0" fontAlgn="base" hangingPunct="0">
              <a:buFont typeface="Arial" panose="020B0604020202020204" pitchFamily="34" charset="0"/>
              <a:buChar char="•"/>
            </a:pPr>
            <a:r>
              <a:rPr lang="en-US" dirty="0">
                <a:solidFill>
                  <a:prstClr val="black"/>
                </a:solidFill>
                <a:ea typeface="MS PGothic" panose="020B0600070205080204" pitchFamily="34" charset="-128"/>
              </a:rPr>
              <a:t>Perform surveys, studies and assessment on energy regulation </a:t>
            </a:r>
          </a:p>
          <a:p>
            <a:pPr marL="285750" indent="-285750" eaLnBrk="0" fontAlgn="base" hangingPunct="0">
              <a:buFont typeface="Arial" panose="020B0604020202020204" pitchFamily="34" charset="0"/>
              <a:buChar char="•"/>
            </a:pPr>
            <a:r>
              <a:rPr lang="en-US" dirty="0">
                <a:solidFill>
                  <a:prstClr val="black"/>
                </a:solidFill>
                <a:ea typeface="MS PGothic" panose="020B0600070205080204" pitchFamily="34" charset="-128"/>
              </a:rPr>
              <a:t>conduct assessment (evaluation) for </a:t>
            </a:r>
            <a:r>
              <a:rPr lang="en-GB" dirty="0">
                <a:solidFill>
                  <a:prstClr val="black"/>
                </a:solidFill>
                <a:ea typeface="MS PGothic" panose="020B0600070205080204" pitchFamily="34" charset="-128"/>
              </a:rPr>
              <a:t>policies and programs</a:t>
            </a:r>
            <a:endParaRPr lang="en-GB" dirty="0">
              <a:solidFill>
                <a:prstClr val="black"/>
              </a:solidFill>
            </a:endParaRPr>
          </a:p>
          <a:p>
            <a:pPr marL="285750" indent="-285750" eaLnBrk="0" fontAlgn="base" hangingPunct="0">
              <a:buFont typeface="Arial" panose="020B0604020202020204" pitchFamily="34" charset="0"/>
              <a:buChar char="•"/>
            </a:pPr>
            <a:r>
              <a:rPr lang="en-US" dirty="0">
                <a:solidFill>
                  <a:prstClr val="black"/>
                </a:solidFill>
                <a:ea typeface="MS PGothic" panose="020B0600070205080204" pitchFamily="34" charset="-128"/>
              </a:rPr>
              <a:t>Ministry of Industry: issue regulation for the use of local component (TKDN), which is </a:t>
            </a:r>
            <a:r>
              <a:rPr lang="en-GB" dirty="0"/>
              <a:t>an indicator that represent  the size of the domestic component of goods, services and the combination of goods and services in the energy sector, expressed as a percentage</a:t>
            </a:r>
          </a:p>
        </p:txBody>
      </p:sp>
      <p:sp>
        <p:nvSpPr>
          <p:cNvPr id="14" name="Rectangle 13"/>
          <p:cNvSpPr/>
          <p:nvPr/>
        </p:nvSpPr>
        <p:spPr>
          <a:xfrm>
            <a:off x="561307" y="4418764"/>
            <a:ext cx="3220280" cy="1789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Other Ministries, </a:t>
            </a:r>
            <a:r>
              <a:rPr lang="en-US" sz="2000" dirty="0" err="1">
                <a:solidFill>
                  <a:schemeClr val="tx1"/>
                </a:solidFill>
              </a:rPr>
              <a:t>e.g</a:t>
            </a:r>
            <a:r>
              <a:rPr lang="en-US" sz="2000" dirty="0">
                <a:solidFill>
                  <a:schemeClr val="tx1"/>
                </a:solidFill>
              </a:rPr>
              <a:t>: </a:t>
            </a:r>
            <a:r>
              <a:rPr lang="en-GB" sz="2000" dirty="0">
                <a:solidFill>
                  <a:schemeClr val="tx1"/>
                </a:solidFill>
              </a:rPr>
              <a:t>Coordinating Ministry for Economic Affairs, Ministry of Industry</a:t>
            </a:r>
          </a:p>
        </p:txBody>
      </p:sp>
      <p:sp>
        <p:nvSpPr>
          <p:cNvPr id="15" name="Right Arrow 14"/>
          <p:cNvSpPr/>
          <p:nvPr/>
        </p:nvSpPr>
        <p:spPr>
          <a:xfrm>
            <a:off x="3912203" y="5161521"/>
            <a:ext cx="71561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428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19" y="381154"/>
            <a:ext cx="10280072" cy="707886"/>
          </a:xfrm>
          <a:prstGeom prst="rect">
            <a:avLst/>
          </a:prstGeom>
          <a:solidFill>
            <a:schemeClr val="accent4"/>
          </a:solidFill>
        </p:spPr>
        <p:txBody>
          <a:bodyPr wrap="square">
            <a:spAutoFit/>
          </a:bodyPr>
          <a:lstStyle/>
          <a:p>
            <a:r>
              <a:rPr lang="en-US" sz="2000" b="1" i="1" dirty="0">
                <a:solidFill>
                  <a:srgbClr val="000000"/>
                </a:solidFill>
                <a:latin typeface="Calibri" panose="020F0502020204030204" pitchFamily="34" charset="0"/>
                <a:ea typeface="Times New Roman" panose="02020603050405020304" pitchFamily="18" charset="0"/>
              </a:rPr>
              <a:t>2.  The importance of properly and transparently evaluating the government energy policy and development programs for public accountability</a:t>
            </a:r>
            <a:endParaRPr lang="en-US" sz="2000" dirty="0"/>
          </a:p>
        </p:txBody>
      </p:sp>
      <p:sp>
        <p:nvSpPr>
          <p:cNvPr id="3" name="Rectangle 2"/>
          <p:cNvSpPr/>
          <p:nvPr/>
        </p:nvSpPr>
        <p:spPr>
          <a:xfrm>
            <a:off x="4525817" y="1346130"/>
            <a:ext cx="6724073" cy="120032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a:spAutoFit/>
          </a:bodyPr>
          <a:lstStyle/>
          <a:p>
            <a:r>
              <a:rPr lang="en-US" dirty="0">
                <a:latin typeface="Calibri" panose="020F0502020204030204" pitchFamily="34" charset="0"/>
                <a:ea typeface="Times New Roman" panose="02020603050405020304" pitchFamily="18" charset="0"/>
              </a:rPr>
              <a:t>Evaluation is an objective process of understanding on how a policy or program was planned and implemented, what effects it had, for whom and why, which leads to more effective policies and program  (IEA, 2018). </a:t>
            </a:r>
            <a:endParaRPr lang="en-US" dirty="0"/>
          </a:p>
        </p:txBody>
      </p:sp>
      <p:sp>
        <p:nvSpPr>
          <p:cNvPr id="6" name="Rectangle 5"/>
          <p:cNvSpPr/>
          <p:nvPr/>
        </p:nvSpPr>
        <p:spPr>
          <a:xfrm>
            <a:off x="969819" y="2803549"/>
            <a:ext cx="10280071" cy="329320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lgn="just">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The success of an intervention in development is not only measured by the scale of the investment but also by its continuing impact that can improve the quality of human life. </a:t>
            </a:r>
          </a:p>
          <a:p>
            <a:pPr marL="285750" indent="-285750" algn="just">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A large amount of funding has been invested in policies, programs and development projects with the aim of socio-economic improvement, including in the areas of renewable energy and energy efficiency.  However, many of the results and products of development activities do not meet expectations. </a:t>
            </a:r>
          </a:p>
          <a:p>
            <a:pPr marL="285750" indent="-285750" algn="just">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Inputs, activities and outputs are elements of the intervention and not measures of success. The success of an intervention is measured by outcomes and impacts. </a:t>
            </a:r>
          </a:p>
          <a:p>
            <a:pPr marL="285750" indent="-285750" algn="just">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Good planning and design, effective implementation and post-activity completion affect the success of the intervention, for that it is necessary to study and identify which interventions are working well and which are not.   Conducting an evaluation will ensure accountability for outcomes and lessons learned from the success and failure of the intervention (concept note EEI, 2021).</a:t>
            </a:r>
          </a:p>
          <a:p>
            <a:pPr marL="285750" indent="-285750" algn="just">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The absence of independent evaluation by third parties that  work independently with proper methodology are needed as  most of the evaluation are implemented not by separate institution and they are done on ad hoc bases. </a:t>
            </a:r>
          </a:p>
        </p:txBody>
      </p:sp>
    </p:spTree>
    <p:extLst>
      <p:ext uri="{BB962C8B-B14F-4D97-AF65-F5344CB8AC3E}">
        <p14:creationId xmlns:p14="http://schemas.microsoft.com/office/powerpoint/2010/main" val="979851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963" y="500290"/>
            <a:ext cx="10243127" cy="454612"/>
          </a:xfrm>
          <a:prstGeom prst="rect">
            <a:avLst/>
          </a:prstGeom>
          <a:solidFill>
            <a:srgbClr val="FFC000"/>
          </a:solidFill>
        </p:spPr>
        <p:txBody>
          <a:bodyPr wrap="square">
            <a:spAutoFit/>
          </a:bodyPr>
          <a:lstStyle/>
          <a:p>
            <a:pPr marR="0" lvl="0">
              <a:lnSpc>
                <a:spcPct val="107000"/>
              </a:lnSpc>
              <a:spcBef>
                <a:spcPts val="300"/>
              </a:spcBef>
              <a:spcAft>
                <a:spcPts val="300"/>
              </a:spcAft>
              <a:buClr>
                <a:srgbClr val="000000"/>
              </a:buClr>
            </a:pPr>
            <a:r>
              <a:rPr lang="en-US" sz="2200" b="1" i="1" dirty="0">
                <a:solidFill>
                  <a:srgbClr val="000000"/>
                </a:solidFill>
                <a:latin typeface="Calibri" panose="020F0502020204030204" pitchFamily="34" charset="0"/>
                <a:ea typeface="Calibri" panose="020F0502020204030204" pitchFamily="34" charset="0"/>
                <a:cs typeface="Calibri" panose="020F0502020204030204" pitchFamily="34" charset="0"/>
              </a:rPr>
              <a:t>3.  How the proper evaluation procedures are to be conducted by independent parties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8171871" y="2442305"/>
            <a:ext cx="3586020" cy="2889250"/>
          </a:xfrm>
          <a:prstGeom prst="rect">
            <a:avLst/>
          </a:prstGeom>
          <a:ln/>
        </p:spPr>
        <p:style>
          <a:lnRef idx="2">
            <a:schemeClr val="dk1"/>
          </a:lnRef>
          <a:fillRef idx="1">
            <a:schemeClr val="lt1"/>
          </a:fillRef>
          <a:effectRef idx="0">
            <a:schemeClr val="dk1"/>
          </a:effectRef>
          <a:fontRef idx="minor">
            <a:schemeClr val="dk1"/>
          </a:fontRef>
        </p:style>
      </p:pic>
      <p:sp>
        <p:nvSpPr>
          <p:cNvPr id="4" name="Rectangle 3"/>
          <p:cNvSpPr/>
          <p:nvPr/>
        </p:nvSpPr>
        <p:spPr>
          <a:xfrm>
            <a:off x="849745" y="1653187"/>
            <a:ext cx="6714837" cy="202440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The process and reasoning to perform evaluation are also not yet firmed, and mostly performed intuitively. </a:t>
            </a:r>
          </a:p>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Non existence of specific methodology applied in evaluation both for energy policy and program in Indonesia. </a:t>
            </a:r>
          </a:p>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The absence of evaluator professionals especially in energy related issues</a:t>
            </a:r>
          </a:p>
        </p:txBody>
      </p:sp>
      <p:sp>
        <p:nvSpPr>
          <p:cNvPr id="5" name="Rectangle 4"/>
          <p:cNvSpPr/>
          <p:nvPr/>
        </p:nvSpPr>
        <p:spPr>
          <a:xfrm>
            <a:off x="849746" y="4319355"/>
            <a:ext cx="6797964" cy="202440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We need to have common methodologies that are valid and robust, and they should be done by independent parties to ensure the accountability and the compliance of the result.  </a:t>
            </a:r>
          </a:p>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We need appointed evaluator professionals </a:t>
            </a:r>
          </a:p>
          <a:p>
            <a:pPr marL="285750" indent="-285750" algn="just">
              <a:lnSpc>
                <a:spcPct val="107000"/>
              </a:lnSpc>
              <a:spcBef>
                <a:spcPts val="300"/>
              </a:spcBef>
              <a:spcAft>
                <a:spcPts val="3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This also considers the fact that different levels of implementation may require different evaluation approaches.</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849745" y="1166775"/>
            <a:ext cx="2429164" cy="461665"/>
          </a:xfrm>
          <a:prstGeom prst="rect">
            <a:avLst/>
          </a:prstGeom>
          <a:solidFill>
            <a:srgbClr val="FFFF00"/>
          </a:solidFill>
        </p:spPr>
        <p:txBody>
          <a:bodyPr wrap="square" rtlCol="0">
            <a:spAutoFit/>
          </a:bodyPr>
          <a:lstStyle/>
          <a:p>
            <a:r>
              <a:rPr lang="en-US" sz="2400" b="1" dirty="0"/>
              <a:t>Current Situation</a:t>
            </a:r>
          </a:p>
        </p:txBody>
      </p:sp>
      <p:sp>
        <p:nvSpPr>
          <p:cNvPr id="7" name="TextBox 6"/>
          <p:cNvSpPr txBox="1"/>
          <p:nvPr/>
        </p:nvSpPr>
        <p:spPr>
          <a:xfrm>
            <a:off x="849745" y="3757603"/>
            <a:ext cx="2276329" cy="461665"/>
          </a:xfrm>
          <a:prstGeom prst="rect">
            <a:avLst/>
          </a:prstGeom>
          <a:solidFill>
            <a:srgbClr val="FFFF00"/>
          </a:solidFill>
        </p:spPr>
        <p:txBody>
          <a:bodyPr wrap="none" rtlCol="0">
            <a:spAutoFit/>
          </a:bodyPr>
          <a:lstStyle/>
          <a:p>
            <a:r>
              <a:rPr lang="en-US" sz="2400" b="1" dirty="0"/>
              <a:t>What to propose</a:t>
            </a:r>
          </a:p>
        </p:txBody>
      </p:sp>
      <p:sp>
        <p:nvSpPr>
          <p:cNvPr id="8" name="TextBox 7"/>
          <p:cNvSpPr txBox="1"/>
          <p:nvPr/>
        </p:nvSpPr>
        <p:spPr>
          <a:xfrm>
            <a:off x="8171871" y="5708072"/>
            <a:ext cx="2595711" cy="369332"/>
          </a:xfrm>
          <a:prstGeom prst="rect">
            <a:avLst/>
          </a:prstGeom>
          <a:solidFill>
            <a:srgbClr val="92D050"/>
          </a:solidFill>
        </p:spPr>
        <p:txBody>
          <a:bodyPr wrap="none" rtlCol="0">
            <a:spAutoFit/>
          </a:bodyPr>
          <a:lstStyle/>
          <a:p>
            <a:r>
              <a:rPr lang="en-US" dirty="0"/>
              <a:t>Source: The </a:t>
            </a:r>
            <a:r>
              <a:rPr lang="en-US" dirty="0" err="1"/>
              <a:t>Creagy</a:t>
            </a:r>
            <a:r>
              <a:rPr lang="en-US" dirty="0"/>
              <a:t>, 2019</a:t>
            </a:r>
          </a:p>
        </p:txBody>
      </p:sp>
    </p:spTree>
    <p:extLst>
      <p:ext uri="{BB962C8B-B14F-4D97-AF65-F5344CB8AC3E}">
        <p14:creationId xmlns:p14="http://schemas.microsoft.com/office/powerpoint/2010/main" val="278386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9745" y="379386"/>
            <a:ext cx="10289309" cy="470000"/>
          </a:xfrm>
          <a:prstGeom prst="rect">
            <a:avLst/>
          </a:prstGeom>
          <a:solidFill>
            <a:srgbClr val="92D050"/>
          </a:solidFill>
        </p:spPr>
        <p:txBody>
          <a:bodyPr wrap="square">
            <a:spAutoFit/>
          </a:bodyPr>
          <a:lstStyle/>
          <a:p>
            <a:pPr marR="0" lvl="0">
              <a:lnSpc>
                <a:spcPct val="107000"/>
              </a:lnSpc>
              <a:spcBef>
                <a:spcPts val="300"/>
              </a:spcBef>
              <a:spcAft>
                <a:spcPts val="300"/>
              </a:spcAft>
              <a:buClr>
                <a:srgbClr val="000000"/>
              </a:buClr>
            </a:pPr>
            <a:r>
              <a:rPr lang="en-US" sz="2400" b="1" i="1" dirty="0">
                <a:solidFill>
                  <a:srgbClr val="000000"/>
                </a:solidFill>
                <a:latin typeface="Calibri" panose="020F0502020204030204" pitchFamily="34" charset="0"/>
                <a:ea typeface="Calibri" panose="020F0502020204030204" pitchFamily="34" charset="0"/>
                <a:cs typeface="Calibri" panose="020F0502020204030204" pitchFamily="34" charset="0"/>
              </a:rPr>
              <a:t>4.  How the outcome of the evaluation is communicated to the stakeholders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49745" y="4194710"/>
            <a:ext cx="6243782" cy="21698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spcBef>
                <a:spcPts val="300"/>
              </a:spcBef>
              <a:spcAft>
                <a:spcPts val="300"/>
              </a:spcAft>
              <a:buFont typeface="Arial" panose="020B0604020202020204" pitchFamily="34" charset="0"/>
              <a:buChar char="•"/>
              <a:tabLst>
                <a:tab pos="1955800" algn="l"/>
              </a:tabLst>
            </a:pPr>
            <a:r>
              <a:rPr lang="en-US" sz="1600" dirty="0">
                <a:latin typeface="Calibri" panose="020F0502020204030204" pitchFamily="34" charset="0"/>
                <a:ea typeface="Times New Roman" panose="02020603050405020304" pitchFamily="18" charset="0"/>
              </a:rPr>
              <a:t>A proper and valid methodology and delivery mechanisms of the evaluation result are strongly needed to ensure the accountability of the evaluation as well as the compliance of the result.  </a:t>
            </a:r>
          </a:p>
          <a:p>
            <a:pPr marL="285750" indent="-285750" algn="just">
              <a:spcBef>
                <a:spcPts val="300"/>
              </a:spcBef>
              <a:spcAft>
                <a:spcPts val="300"/>
              </a:spcAft>
              <a:buFont typeface="Arial" panose="020B0604020202020204" pitchFamily="34" charset="0"/>
              <a:buChar char="•"/>
              <a:tabLst>
                <a:tab pos="1955800" algn="l"/>
              </a:tabLst>
            </a:pPr>
            <a:r>
              <a:rPr lang="en-US" sz="1600" dirty="0">
                <a:latin typeface="Calibri" panose="020F0502020204030204" pitchFamily="34" charset="0"/>
                <a:ea typeface="Times New Roman" panose="02020603050405020304" pitchFamily="18" charset="0"/>
              </a:rPr>
              <a:t>Evaluator should be able to disclose their methodology use, and especially for the evaluation of the government policy and program, and  the result should also be available at public domain. The result can be reported and disseminated through social media, workshop etc</a:t>
            </a:r>
            <a:r>
              <a:rPr lang="en-US" dirty="0">
                <a:latin typeface="Calibri" panose="020F0502020204030204" pitchFamily="34"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p:txBody>
      </p:sp>
      <p:sp>
        <p:nvSpPr>
          <p:cNvPr id="5" name="TextBox 4"/>
          <p:cNvSpPr txBox="1"/>
          <p:nvPr/>
        </p:nvSpPr>
        <p:spPr>
          <a:xfrm>
            <a:off x="849745" y="1166775"/>
            <a:ext cx="2429164" cy="400110"/>
          </a:xfrm>
          <a:prstGeom prst="rect">
            <a:avLst/>
          </a:prstGeom>
          <a:solidFill>
            <a:srgbClr val="FFFF00"/>
          </a:solidFill>
        </p:spPr>
        <p:txBody>
          <a:bodyPr wrap="square" rtlCol="0">
            <a:spAutoFit/>
          </a:bodyPr>
          <a:lstStyle/>
          <a:p>
            <a:r>
              <a:rPr lang="en-US" sz="2000" b="1" dirty="0"/>
              <a:t>Current Situation</a:t>
            </a:r>
          </a:p>
        </p:txBody>
      </p:sp>
      <p:sp>
        <p:nvSpPr>
          <p:cNvPr id="6" name="Rectangle 5"/>
          <p:cNvSpPr/>
          <p:nvPr/>
        </p:nvSpPr>
        <p:spPr>
          <a:xfrm>
            <a:off x="849744" y="1693498"/>
            <a:ext cx="6326911" cy="18928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spcBef>
                <a:spcPts val="300"/>
              </a:spcBef>
              <a:spcAft>
                <a:spcPts val="300"/>
              </a:spcAft>
              <a:buFont typeface="Arial" panose="020B0604020202020204" pitchFamily="34" charset="0"/>
              <a:buChar char="•"/>
              <a:tabLst>
                <a:tab pos="1955800" algn="l"/>
              </a:tabLst>
            </a:pPr>
            <a:r>
              <a:rPr lang="en-US" sz="1600" dirty="0">
                <a:latin typeface="Calibri" panose="020F0502020204030204" pitchFamily="34" charset="0"/>
                <a:ea typeface="Times New Roman" panose="02020603050405020304" pitchFamily="18" charset="0"/>
              </a:rPr>
              <a:t>Evaluation in Indonesia mostly conducted on ad-hoc bases, and the recommendation is delivered restricted to those who give assignment (project owner), both in government and private program.  There are no disclosures on both the methodology and the results.</a:t>
            </a:r>
          </a:p>
          <a:p>
            <a:pPr marL="285750" indent="-285750" algn="just">
              <a:spcBef>
                <a:spcPts val="300"/>
              </a:spcBef>
              <a:spcAft>
                <a:spcPts val="300"/>
              </a:spcAft>
              <a:buFont typeface="Arial" panose="020B0604020202020204" pitchFamily="34" charset="0"/>
              <a:buChar char="•"/>
              <a:tabLst>
                <a:tab pos="1955800" algn="l"/>
              </a:tabLst>
            </a:pPr>
            <a:r>
              <a:rPr lang="en-US" sz="1600" dirty="0">
                <a:latin typeface="Calibri" panose="020F0502020204030204" pitchFamily="34" charset="0"/>
                <a:ea typeface="Times New Roman" panose="02020603050405020304" pitchFamily="18" charset="0"/>
              </a:rPr>
              <a:t>Non-existent of independent evaluation by third parties work independently with proper methodology  and using valid data and information</a:t>
            </a:r>
          </a:p>
        </p:txBody>
      </p:sp>
      <p:sp>
        <p:nvSpPr>
          <p:cNvPr id="7" name="TextBox 6"/>
          <p:cNvSpPr txBox="1"/>
          <p:nvPr/>
        </p:nvSpPr>
        <p:spPr>
          <a:xfrm>
            <a:off x="849744" y="3598175"/>
            <a:ext cx="2276329" cy="461665"/>
          </a:xfrm>
          <a:prstGeom prst="rect">
            <a:avLst/>
          </a:prstGeom>
          <a:solidFill>
            <a:srgbClr val="FFFF00"/>
          </a:solidFill>
        </p:spPr>
        <p:txBody>
          <a:bodyPr wrap="none" rtlCol="0">
            <a:spAutoFit/>
          </a:bodyPr>
          <a:lstStyle/>
          <a:p>
            <a:r>
              <a:rPr lang="en-US" sz="2400" b="1" dirty="0"/>
              <a:t>What to propose</a:t>
            </a:r>
          </a:p>
        </p:txBody>
      </p:sp>
      <p:sp>
        <p:nvSpPr>
          <p:cNvPr id="2" name="Rectangle 1"/>
          <p:cNvSpPr/>
          <p:nvPr/>
        </p:nvSpPr>
        <p:spPr>
          <a:xfrm>
            <a:off x="7730837" y="2974282"/>
            <a:ext cx="3953163" cy="20313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US" dirty="0">
                <a:latin typeface="Calibri" panose="020F0502020204030204" pitchFamily="34" charset="0"/>
                <a:ea typeface="Times New Roman" panose="02020603050405020304" pitchFamily="18" charset="0"/>
              </a:rPr>
              <a:t>To propose the Energy Evaluation Indonesia (EEI) that will be launched shortly aiming to promote the important role of Evaluation in Energy development, especially Renewable Energy and Energy Efficiency in Indonesia</a:t>
            </a:r>
            <a:endParaRPr lang="en-US" dirty="0"/>
          </a:p>
        </p:txBody>
      </p:sp>
    </p:spTree>
    <p:extLst>
      <p:ext uri="{BB962C8B-B14F-4D97-AF65-F5344CB8AC3E}">
        <p14:creationId xmlns:p14="http://schemas.microsoft.com/office/powerpoint/2010/main" val="3203075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3193</TotalTime>
  <Words>1049</Words>
  <Application>Microsoft Macintosh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Calibri</vt:lpstr>
      <vt:lpstr>Times New Roman</vt:lpstr>
      <vt:lpstr>Trebuchet MS</vt:lpstr>
      <vt:lpstr>Tw Cen MT</vt:lpstr>
      <vt:lpstr>Tw Cen MT Condensed</vt:lpstr>
      <vt:lpstr>Verdana</vt:lpstr>
      <vt:lpstr>Wingdings 3</vt:lpstr>
      <vt:lpstr>Integral</vt:lpstr>
      <vt:lpstr>Facet</vt:lpstr>
      <vt:lpstr>PowerPoint Presentation</vt:lpstr>
      <vt:lpstr>PowerPoint Presentation</vt:lpstr>
      <vt:lpstr>What is being done BY The GOVERNMENT to promote and support ENERGY evaluation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PAPPIPTEK</dc:creator>
  <cp:lastModifiedBy>Hebe Hetherington</cp:lastModifiedBy>
  <cp:revision>73</cp:revision>
  <dcterms:created xsi:type="dcterms:W3CDTF">2021-06-04T03:38:58Z</dcterms:created>
  <dcterms:modified xsi:type="dcterms:W3CDTF">2021-06-26T22:09:07Z</dcterms:modified>
</cp:coreProperties>
</file>